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theme/theme8.xml" ContentType="application/vnd.openxmlformats-officedocument.theme+xml"/>
  <Override PartName="/ppt/tags/tag2.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9.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42" r:id="rId2"/>
    <p:sldMasterId id="2147484834" r:id="rId3"/>
    <p:sldMasterId id="2147484864" r:id="rId4"/>
    <p:sldMasterId id="2147484888" r:id="rId5"/>
    <p:sldMasterId id="2147484900" r:id="rId6"/>
    <p:sldMasterId id="2147484906" r:id="rId7"/>
    <p:sldMasterId id="2147484918" r:id="rId8"/>
    <p:sldMasterId id="2147484920" r:id="rId9"/>
    <p:sldMasterId id="2147484950" r:id="rId10"/>
    <p:sldMasterId id="2147484962" r:id="rId11"/>
    <p:sldMasterId id="2147484974" r:id="rId12"/>
    <p:sldMasterId id="2147484988" r:id="rId13"/>
  </p:sldMasterIdLst>
  <p:notesMasterIdLst>
    <p:notesMasterId r:id="rId208"/>
  </p:notesMasterIdLst>
  <p:sldIdLst>
    <p:sldId id="281" r:id="rId14"/>
    <p:sldId id="275" r:id="rId15"/>
    <p:sldId id="1736" r:id="rId16"/>
    <p:sldId id="410" r:id="rId17"/>
    <p:sldId id="2619" r:id="rId18"/>
    <p:sldId id="2885" r:id="rId19"/>
    <p:sldId id="2612" r:id="rId20"/>
    <p:sldId id="2617" r:id="rId21"/>
    <p:sldId id="289" r:id="rId22"/>
    <p:sldId id="2613" r:id="rId23"/>
    <p:sldId id="2620" r:id="rId24"/>
    <p:sldId id="2622" r:id="rId25"/>
    <p:sldId id="2623" r:id="rId26"/>
    <p:sldId id="2826" r:id="rId27"/>
    <p:sldId id="2625" r:id="rId28"/>
    <p:sldId id="2624" r:id="rId29"/>
    <p:sldId id="2626" r:id="rId30"/>
    <p:sldId id="2627" r:id="rId31"/>
    <p:sldId id="2628" r:id="rId32"/>
    <p:sldId id="2629" r:id="rId33"/>
    <p:sldId id="2630" r:id="rId34"/>
    <p:sldId id="2634" r:id="rId35"/>
    <p:sldId id="1200" r:id="rId36"/>
    <p:sldId id="2824" r:id="rId37"/>
    <p:sldId id="2825" r:id="rId38"/>
    <p:sldId id="2635" r:id="rId39"/>
    <p:sldId id="2636" r:id="rId40"/>
    <p:sldId id="2637" r:id="rId41"/>
    <p:sldId id="2648" r:id="rId42"/>
    <p:sldId id="2639" r:id="rId43"/>
    <p:sldId id="2638" r:id="rId44"/>
    <p:sldId id="2642" r:id="rId45"/>
    <p:sldId id="2640" r:id="rId46"/>
    <p:sldId id="2641" r:id="rId47"/>
    <p:sldId id="2646" r:id="rId48"/>
    <p:sldId id="2649" r:id="rId49"/>
    <p:sldId id="2650" r:id="rId50"/>
    <p:sldId id="2653" r:id="rId51"/>
    <p:sldId id="2651" r:id="rId52"/>
    <p:sldId id="2644" r:id="rId53"/>
    <p:sldId id="2645" r:id="rId54"/>
    <p:sldId id="2654" r:id="rId55"/>
    <p:sldId id="2658" r:id="rId56"/>
    <p:sldId id="3414" r:id="rId57"/>
    <p:sldId id="2660" r:id="rId58"/>
    <p:sldId id="3415" r:id="rId59"/>
    <p:sldId id="2662" r:id="rId60"/>
    <p:sldId id="3411" r:id="rId61"/>
    <p:sldId id="2827" r:id="rId62"/>
    <p:sldId id="2663" r:id="rId63"/>
    <p:sldId id="2833" r:id="rId64"/>
    <p:sldId id="2680" r:id="rId65"/>
    <p:sldId id="2666" r:id="rId66"/>
    <p:sldId id="2682" r:id="rId67"/>
    <p:sldId id="2828" r:id="rId68"/>
    <p:sldId id="2681" r:id="rId69"/>
    <p:sldId id="2829" r:id="rId70"/>
    <p:sldId id="2830" r:id="rId71"/>
    <p:sldId id="2831" r:id="rId72"/>
    <p:sldId id="2832" r:id="rId73"/>
    <p:sldId id="2685" r:id="rId74"/>
    <p:sldId id="2683" r:id="rId75"/>
    <p:sldId id="2696" r:id="rId76"/>
    <p:sldId id="2687" r:id="rId77"/>
    <p:sldId id="2694" r:id="rId78"/>
    <p:sldId id="2688" r:id="rId79"/>
    <p:sldId id="2695" r:id="rId80"/>
    <p:sldId id="2697" r:id="rId81"/>
    <p:sldId id="2690" r:id="rId82"/>
    <p:sldId id="2835" r:id="rId83"/>
    <p:sldId id="2836" r:id="rId84"/>
    <p:sldId id="2854" r:id="rId85"/>
    <p:sldId id="2855" r:id="rId86"/>
    <p:sldId id="2834" r:id="rId87"/>
    <p:sldId id="2702" r:id="rId88"/>
    <p:sldId id="2856" r:id="rId89"/>
    <p:sldId id="2709" r:id="rId90"/>
    <p:sldId id="2691" r:id="rId91"/>
    <p:sldId id="2837" r:id="rId92"/>
    <p:sldId id="2839" r:id="rId93"/>
    <p:sldId id="2840" r:id="rId94"/>
    <p:sldId id="2886" r:id="rId95"/>
    <p:sldId id="2858" r:id="rId96"/>
    <p:sldId id="3410" r:id="rId97"/>
    <p:sldId id="2621" r:id="rId98"/>
    <p:sldId id="2712" r:id="rId99"/>
    <p:sldId id="2713" r:id="rId100"/>
    <p:sldId id="2716" r:id="rId101"/>
    <p:sldId id="2715" r:id="rId102"/>
    <p:sldId id="2718" r:id="rId103"/>
    <p:sldId id="2717" r:id="rId104"/>
    <p:sldId id="2719" r:id="rId105"/>
    <p:sldId id="2726" r:id="rId106"/>
    <p:sldId id="3412" r:id="rId107"/>
    <p:sldId id="2721" r:id="rId108"/>
    <p:sldId id="2859" r:id="rId109"/>
    <p:sldId id="2727" r:id="rId110"/>
    <p:sldId id="2731" r:id="rId111"/>
    <p:sldId id="2733" r:id="rId112"/>
    <p:sldId id="2841" r:id="rId113"/>
    <p:sldId id="2732" r:id="rId114"/>
    <p:sldId id="2736" r:id="rId115"/>
    <p:sldId id="2734" r:id="rId116"/>
    <p:sldId id="2860" r:id="rId117"/>
    <p:sldId id="2861" r:id="rId118"/>
    <p:sldId id="2739" r:id="rId119"/>
    <p:sldId id="2740" r:id="rId120"/>
    <p:sldId id="2842" r:id="rId121"/>
    <p:sldId id="2741" r:id="rId122"/>
    <p:sldId id="2742" r:id="rId123"/>
    <p:sldId id="2843" r:id="rId124"/>
    <p:sldId id="2745" r:id="rId125"/>
    <p:sldId id="2744" r:id="rId126"/>
    <p:sldId id="2746" r:id="rId127"/>
    <p:sldId id="2844" r:id="rId128"/>
    <p:sldId id="2747" r:id="rId129"/>
    <p:sldId id="2748" r:id="rId130"/>
    <p:sldId id="2749" r:id="rId131"/>
    <p:sldId id="2751" r:id="rId132"/>
    <p:sldId id="2752" r:id="rId133"/>
    <p:sldId id="2753" r:id="rId134"/>
    <p:sldId id="2755" r:id="rId135"/>
    <p:sldId id="2756" r:id="rId136"/>
    <p:sldId id="2845" r:id="rId137"/>
    <p:sldId id="2757" r:id="rId138"/>
    <p:sldId id="2846" r:id="rId139"/>
    <p:sldId id="2758" r:id="rId140"/>
    <p:sldId id="2743" r:id="rId141"/>
    <p:sldId id="2761" r:id="rId142"/>
    <p:sldId id="2862" r:id="rId143"/>
    <p:sldId id="2764" r:id="rId144"/>
    <p:sldId id="2847" r:id="rId145"/>
    <p:sldId id="2765" r:id="rId146"/>
    <p:sldId id="2766" r:id="rId147"/>
    <p:sldId id="2767" r:id="rId148"/>
    <p:sldId id="1920" r:id="rId149"/>
    <p:sldId id="2768" r:id="rId150"/>
    <p:sldId id="2769" r:id="rId151"/>
    <p:sldId id="2771" r:id="rId152"/>
    <p:sldId id="2848" r:id="rId153"/>
    <p:sldId id="2772" r:id="rId154"/>
    <p:sldId id="2773" r:id="rId155"/>
    <p:sldId id="2775" r:id="rId156"/>
    <p:sldId id="2849" r:id="rId157"/>
    <p:sldId id="2774" r:id="rId158"/>
    <p:sldId id="2777" r:id="rId159"/>
    <p:sldId id="2776" r:id="rId160"/>
    <p:sldId id="2850" r:id="rId161"/>
    <p:sldId id="2779" r:id="rId162"/>
    <p:sldId id="2780" r:id="rId163"/>
    <p:sldId id="2781" r:id="rId164"/>
    <p:sldId id="2782" r:id="rId165"/>
    <p:sldId id="2785" r:id="rId166"/>
    <p:sldId id="2783" r:id="rId167"/>
    <p:sldId id="2851" r:id="rId168"/>
    <p:sldId id="2852" r:id="rId169"/>
    <p:sldId id="2787" r:id="rId170"/>
    <p:sldId id="2853" r:id="rId171"/>
    <p:sldId id="2870" r:id="rId172"/>
    <p:sldId id="2797" r:id="rId173"/>
    <p:sldId id="2798" r:id="rId174"/>
    <p:sldId id="2801" r:id="rId175"/>
    <p:sldId id="2803" r:id="rId176"/>
    <p:sldId id="2897" r:id="rId177"/>
    <p:sldId id="2802" r:id="rId178"/>
    <p:sldId id="2804" r:id="rId179"/>
    <p:sldId id="2806" r:id="rId180"/>
    <p:sldId id="2871" r:id="rId181"/>
    <p:sldId id="2799" r:id="rId182"/>
    <p:sldId id="2811" r:id="rId183"/>
    <p:sldId id="2888" r:id="rId184"/>
    <p:sldId id="2889" r:id="rId185"/>
    <p:sldId id="2857" r:id="rId186"/>
    <p:sldId id="3413" r:id="rId187"/>
    <p:sldId id="2890" r:id="rId188"/>
    <p:sldId id="2872" r:id="rId189"/>
    <p:sldId id="2891" r:id="rId190"/>
    <p:sldId id="2892" r:id="rId191"/>
    <p:sldId id="2815" r:id="rId192"/>
    <p:sldId id="2893" r:id="rId193"/>
    <p:sldId id="2894" r:id="rId194"/>
    <p:sldId id="2895" r:id="rId195"/>
    <p:sldId id="2816" r:id="rId196"/>
    <p:sldId id="2817" r:id="rId197"/>
    <p:sldId id="2896" r:id="rId198"/>
    <p:sldId id="2867" r:id="rId199"/>
    <p:sldId id="2868" r:id="rId200"/>
    <p:sldId id="2869" r:id="rId201"/>
    <p:sldId id="3409" r:id="rId202"/>
    <p:sldId id="2656" r:id="rId203"/>
    <p:sldId id="296" r:id="rId204"/>
    <p:sldId id="2664" r:id="rId205"/>
    <p:sldId id="328" r:id="rId206"/>
    <p:sldId id="2866" r:id="rId207"/>
  </p:sldIdLst>
  <p:sldSz cx="12192000" cy="6858000"/>
  <p:notesSz cx="6858000" cy="9144000"/>
  <p:custDataLst>
    <p:tags r:id="rId209"/>
  </p:custDataLst>
  <p:kinsoku lang="zh-CN" invalStChars="!),.:;?]}、。—ˇ¨〃々～‖…’”〕〉》」』〗】∶！＂＇），．：；？］｀｜｝·" invalEndChars="([{‘“〔〈《「『〖【（［｛．·"/>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xmlns="">
        <p15:guide id="1" pos="304" userDrawn="1">
          <p15:clr>
            <a:srgbClr val="A4A3A4"/>
          </p15:clr>
        </p15:guide>
        <p15:guide id="2" pos="7368" userDrawn="1">
          <p15:clr>
            <a:srgbClr val="A4A3A4"/>
          </p15:clr>
        </p15:guide>
        <p15:guide id="3" orient="horz" pos="560" userDrawn="1">
          <p15:clr>
            <a:srgbClr val="A4A3A4"/>
          </p15:clr>
        </p15:guide>
        <p15:guide id="4" orient="horz" pos="624" userDrawn="1">
          <p15:clr>
            <a:srgbClr val="A4A3A4"/>
          </p15:clr>
        </p15:guide>
        <p15:guide id="5" orient="horz" pos="4065" userDrawn="1">
          <p15:clr>
            <a:srgbClr val="A4A3A4"/>
          </p15:clr>
        </p15:guide>
        <p15:guide id="6"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6A37"/>
    <a:srgbClr val="7C4926"/>
    <a:srgbClr val="EDC67B"/>
    <a:srgbClr val="C87E4C"/>
    <a:srgbClr val="E1753F"/>
    <a:srgbClr val="ED7D31"/>
    <a:srgbClr val="C55A11"/>
    <a:srgbClr val="DC703A"/>
    <a:srgbClr val="B25718"/>
    <a:srgbClr val="F7E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2" autoAdjust="0"/>
    <p:restoredTop sz="89866" autoAdjust="0"/>
  </p:normalViewPr>
  <p:slideViewPr>
    <p:cSldViewPr snapToGrid="0">
      <p:cViewPr varScale="1">
        <p:scale>
          <a:sx n="61" d="100"/>
          <a:sy n="61" d="100"/>
        </p:scale>
        <p:origin x="-324" y="-51"/>
      </p:cViewPr>
      <p:guideLst>
        <p:guide orient="horz" pos="560"/>
        <p:guide orient="horz" pos="624"/>
        <p:guide orient="horz" pos="4065"/>
        <p:guide orient="horz" pos="3974"/>
        <p:guide pos="304"/>
        <p:guide pos="7368"/>
      </p:guideLst>
    </p:cSldViewPr>
  </p:slideViewPr>
  <p:outlineViewPr>
    <p:cViewPr>
      <p:scale>
        <a:sx n="100" d="100"/>
        <a:sy n="100" d="100"/>
      </p:scale>
      <p:origin x="0" y="-84396"/>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91" Type="http://schemas.openxmlformats.org/officeDocument/2006/relationships/slide" Target="slides/slide178.xml"/><Relationship Id="rId205" Type="http://schemas.openxmlformats.org/officeDocument/2006/relationships/slide" Target="slides/slide192.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28" Type="http://schemas.openxmlformats.org/officeDocument/2006/relationships/slide" Target="slides/slide115.xml"/><Relationship Id="rId144" Type="http://schemas.openxmlformats.org/officeDocument/2006/relationships/slide" Target="slides/slide131.xml"/><Relationship Id="rId149" Type="http://schemas.openxmlformats.org/officeDocument/2006/relationships/slide" Target="slides/slide136.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160" Type="http://schemas.openxmlformats.org/officeDocument/2006/relationships/slide" Target="slides/slide147.xml"/><Relationship Id="rId165" Type="http://schemas.openxmlformats.org/officeDocument/2006/relationships/slide" Target="slides/slide152.xml"/><Relationship Id="rId181" Type="http://schemas.openxmlformats.org/officeDocument/2006/relationships/slide" Target="slides/slide168.xml"/><Relationship Id="rId186" Type="http://schemas.openxmlformats.org/officeDocument/2006/relationships/slide" Target="slides/slide173.xml"/><Relationship Id="rId211" Type="http://schemas.openxmlformats.org/officeDocument/2006/relationships/viewProps" Target="viewProps.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134" Type="http://schemas.openxmlformats.org/officeDocument/2006/relationships/slide" Target="slides/slide121.xml"/><Relationship Id="rId139" Type="http://schemas.openxmlformats.org/officeDocument/2006/relationships/slide" Target="slides/slide126.xml"/><Relationship Id="rId80" Type="http://schemas.openxmlformats.org/officeDocument/2006/relationships/slide" Target="slides/slide67.xml"/><Relationship Id="rId85" Type="http://schemas.openxmlformats.org/officeDocument/2006/relationships/slide" Target="slides/slide72.xml"/><Relationship Id="rId150" Type="http://schemas.openxmlformats.org/officeDocument/2006/relationships/slide" Target="slides/slide137.xml"/><Relationship Id="rId155" Type="http://schemas.openxmlformats.org/officeDocument/2006/relationships/slide" Target="slides/slide142.xml"/><Relationship Id="rId171" Type="http://schemas.openxmlformats.org/officeDocument/2006/relationships/slide" Target="slides/slide158.xml"/><Relationship Id="rId176" Type="http://schemas.openxmlformats.org/officeDocument/2006/relationships/slide" Target="slides/slide163.xml"/><Relationship Id="rId192" Type="http://schemas.openxmlformats.org/officeDocument/2006/relationships/slide" Target="slides/slide179.xml"/><Relationship Id="rId197" Type="http://schemas.openxmlformats.org/officeDocument/2006/relationships/slide" Target="slides/slide184.xml"/><Relationship Id="rId206" Type="http://schemas.openxmlformats.org/officeDocument/2006/relationships/slide" Target="slides/slide193.xml"/><Relationship Id="rId201" Type="http://schemas.openxmlformats.org/officeDocument/2006/relationships/slide" Target="slides/slide188.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61" Type="http://schemas.openxmlformats.org/officeDocument/2006/relationships/slide" Target="slides/slide148.xml"/><Relationship Id="rId166" Type="http://schemas.openxmlformats.org/officeDocument/2006/relationships/slide" Target="slides/slide153.xml"/><Relationship Id="rId182" Type="http://schemas.openxmlformats.org/officeDocument/2006/relationships/slide" Target="slides/slide169.xml"/><Relationship Id="rId187" Type="http://schemas.openxmlformats.org/officeDocument/2006/relationships/slide" Target="slides/slide174.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theme" Target="theme/theme1.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slide" Target="slides/slide143.xml"/><Relationship Id="rId177" Type="http://schemas.openxmlformats.org/officeDocument/2006/relationships/slide" Target="slides/slide164.xml"/><Relationship Id="rId198" Type="http://schemas.openxmlformats.org/officeDocument/2006/relationships/slide" Target="slides/slide185.xml"/><Relationship Id="rId172" Type="http://schemas.openxmlformats.org/officeDocument/2006/relationships/slide" Target="slides/slide159.xml"/><Relationship Id="rId193" Type="http://schemas.openxmlformats.org/officeDocument/2006/relationships/slide" Target="slides/slide180.xml"/><Relationship Id="rId202" Type="http://schemas.openxmlformats.org/officeDocument/2006/relationships/slide" Target="slides/slide189.xml"/><Relationship Id="rId207" Type="http://schemas.openxmlformats.org/officeDocument/2006/relationships/slide" Target="slides/slide194.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167" Type="http://schemas.openxmlformats.org/officeDocument/2006/relationships/slide" Target="slides/slide154.xml"/><Relationship Id="rId188" Type="http://schemas.openxmlformats.org/officeDocument/2006/relationships/slide" Target="slides/slide175.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162" Type="http://schemas.openxmlformats.org/officeDocument/2006/relationships/slide" Target="slides/slide149.xml"/><Relationship Id="rId183" Type="http://schemas.openxmlformats.org/officeDocument/2006/relationships/slide" Target="slides/slide170.xml"/><Relationship Id="rId21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73" Type="http://schemas.openxmlformats.org/officeDocument/2006/relationships/slide" Target="slides/slide160.xml"/><Relationship Id="rId194" Type="http://schemas.openxmlformats.org/officeDocument/2006/relationships/slide" Target="slides/slide181.xml"/><Relationship Id="rId199" Type="http://schemas.openxmlformats.org/officeDocument/2006/relationships/slide" Target="slides/slide186.xml"/><Relationship Id="rId203" Type="http://schemas.openxmlformats.org/officeDocument/2006/relationships/slide" Target="slides/slide190.xml"/><Relationship Id="rId208" Type="http://schemas.openxmlformats.org/officeDocument/2006/relationships/notesMaster" Target="notesMasters/notesMaster1.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slide" Target="slides/slide171.xml"/><Relationship Id="rId189" Type="http://schemas.openxmlformats.org/officeDocument/2006/relationships/slide" Target="slides/slide176.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slide" Target="slides/slide166.xml"/><Relationship Id="rId195" Type="http://schemas.openxmlformats.org/officeDocument/2006/relationships/slide" Target="slides/slide182.xml"/><Relationship Id="rId209" Type="http://schemas.openxmlformats.org/officeDocument/2006/relationships/tags" Target="tags/tag1.xml"/><Relationship Id="rId190" Type="http://schemas.openxmlformats.org/officeDocument/2006/relationships/slide" Target="slides/slide177.xml"/><Relationship Id="rId204" Type="http://schemas.openxmlformats.org/officeDocument/2006/relationships/slide" Target="slides/slide191.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185" Type="http://schemas.openxmlformats.org/officeDocument/2006/relationships/slide" Target="slides/slide172.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7.xml"/><Relationship Id="rId210" Type="http://schemas.openxmlformats.org/officeDocument/2006/relationships/presProps" Target="presProps.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96" Type="http://schemas.openxmlformats.org/officeDocument/2006/relationships/slide" Target="slides/slide183.xml"/><Relationship Id="rId200" Type="http://schemas.openxmlformats.org/officeDocument/2006/relationships/slide" Target="slides/slide187.xml"/><Relationship Id="rId1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6509E9-6C57-422C-BCB9-3C589BB9EEEE}" type="doc">
      <dgm:prSet loTypeId="urn:microsoft.com/office/officeart/2008/layout/VerticalCurvedList" loCatId="list" qsTypeId="urn:microsoft.com/office/officeart/2005/8/quickstyle/simple4" qsCatId="simple" csTypeId="urn:microsoft.com/office/officeart/2005/8/colors/accent2_4" csCatId="accent2" phldr="1"/>
      <dgm:spPr/>
      <dgm:t>
        <a:bodyPr/>
        <a:lstStyle/>
        <a:p>
          <a:endParaRPr lang="zh-CN" altLang="en-US"/>
        </a:p>
      </dgm:t>
    </dgm:pt>
    <dgm:pt modelId="{74BFC1AE-F60D-41F6-A607-720930218075}">
      <dgm:prSet custT="1"/>
      <dgm:spPr/>
      <dgm:t>
        <a:bodyPr/>
        <a:lstStyle/>
        <a:p>
          <a:r>
            <a:rPr lang="zh-CN" altLang="en-US" sz="2400"/>
            <a:t>劳动者的平均熟练程度</a:t>
          </a:r>
        </a:p>
      </dgm:t>
    </dgm:pt>
    <dgm:pt modelId="{CE4ED38D-4ECC-49C7-A6BF-656FEBBFCBC2}" type="parTrans" cxnId="{5040DE7A-297C-453B-837F-F92373D41E59}">
      <dgm:prSet/>
      <dgm:spPr/>
      <dgm:t>
        <a:bodyPr/>
        <a:lstStyle/>
        <a:p>
          <a:endParaRPr lang="zh-CN" altLang="en-US" sz="2400"/>
        </a:p>
      </dgm:t>
    </dgm:pt>
    <dgm:pt modelId="{97671820-4BA9-40F5-B8F4-092365C42564}" type="sibTrans" cxnId="{5040DE7A-297C-453B-837F-F92373D41E59}">
      <dgm:prSet/>
      <dgm:spPr/>
      <dgm:t>
        <a:bodyPr/>
        <a:lstStyle/>
        <a:p>
          <a:endParaRPr lang="zh-CN" altLang="en-US" sz="2400"/>
        </a:p>
      </dgm:t>
    </dgm:pt>
    <dgm:pt modelId="{C4765C9D-47DC-4B76-9850-BE9959176733}">
      <dgm:prSet custT="1"/>
      <dgm:spPr/>
      <dgm:t>
        <a:bodyPr/>
        <a:lstStyle/>
        <a:p>
          <a:r>
            <a:rPr lang="zh-CN" altLang="en-US" sz="2400" dirty="0"/>
            <a:t>科学技术的发展水平及其在生产中的应用程度</a:t>
          </a:r>
        </a:p>
      </dgm:t>
    </dgm:pt>
    <dgm:pt modelId="{F82CBBA8-C6B1-408E-978C-730DEEBDEDD8}" type="parTrans" cxnId="{46F67129-EA03-4274-BAE4-15761C74C281}">
      <dgm:prSet/>
      <dgm:spPr/>
      <dgm:t>
        <a:bodyPr/>
        <a:lstStyle/>
        <a:p>
          <a:endParaRPr lang="zh-CN" altLang="en-US" sz="2400"/>
        </a:p>
      </dgm:t>
    </dgm:pt>
    <dgm:pt modelId="{4B07C892-425A-406A-A624-D400DEAEEE3A}" type="sibTrans" cxnId="{46F67129-EA03-4274-BAE4-15761C74C281}">
      <dgm:prSet/>
      <dgm:spPr/>
      <dgm:t>
        <a:bodyPr/>
        <a:lstStyle/>
        <a:p>
          <a:endParaRPr lang="zh-CN" altLang="en-US" sz="2400"/>
        </a:p>
      </dgm:t>
    </dgm:pt>
    <dgm:pt modelId="{A670505D-AADB-4703-A508-580AF66C69F8}">
      <dgm:prSet custT="1"/>
      <dgm:spPr>
        <a:solidFill>
          <a:schemeClr val="accent2">
            <a:lumMod val="75000"/>
          </a:schemeClr>
        </a:solidFill>
      </dgm:spPr>
      <dgm:t>
        <a:bodyPr/>
        <a:lstStyle/>
        <a:p>
          <a:r>
            <a:rPr lang="zh-CN" altLang="en-US" sz="2400" dirty="0"/>
            <a:t>生产过程的社会结合</a:t>
          </a:r>
        </a:p>
      </dgm:t>
    </dgm:pt>
    <dgm:pt modelId="{653C16FC-5AA9-4C67-B2B1-CFE2520011A7}" type="parTrans" cxnId="{529F12C9-CDF3-464F-A103-A59BAF28AF48}">
      <dgm:prSet/>
      <dgm:spPr/>
      <dgm:t>
        <a:bodyPr/>
        <a:lstStyle/>
        <a:p>
          <a:endParaRPr lang="zh-CN" altLang="en-US" sz="2400"/>
        </a:p>
      </dgm:t>
    </dgm:pt>
    <dgm:pt modelId="{68566312-3438-4DCE-B85A-5CC30662EA6D}" type="sibTrans" cxnId="{529F12C9-CDF3-464F-A103-A59BAF28AF48}">
      <dgm:prSet/>
      <dgm:spPr/>
      <dgm:t>
        <a:bodyPr/>
        <a:lstStyle/>
        <a:p>
          <a:endParaRPr lang="zh-CN" altLang="en-US" sz="2400"/>
        </a:p>
      </dgm:t>
    </dgm:pt>
    <dgm:pt modelId="{CFC3F3FD-663B-4065-9FB5-FE717AF2F49F}">
      <dgm:prSet custT="1"/>
      <dgm:spPr>
        <a:solidFill>
          <a:schemeClr val="accent2"/>
        </a:solidFill>
      </dgm:spPr>
      <dgm:t>
        <a:bodyPr/>
        <a:lstStyle/>
        <a:p>
          <a:r>
            <a:rPr lang="zh-CN" altLang="en-US" sz="2400" dirty="0"/>
            <a:t>生产资料的规模和效能</a:t>
          </a:r>
        </a:p>
      </dgm:t>
    </dgm:pt>
    <dgm:pt modelId="{6941E6EE-2745-4FEA-BA7D-39F1D118A46B}" type="parTrans" cxnId="{B03478F0-0492-4E7C-8E32-F1D34A5E086A}">
      <dgm:prSet/>
      <dgm:spPr/>
      <dgm:t>
        <a:bodyPr/>
        <a:lstStyle/>
        <a:p>
          <a:endParaRPr lang="zh-CN" altLang="en-US" sz="2400"/>
        </a:p>
      </dgm:t>
    </dgm:pt>
    <dgm:pt modelId="{F297420E-F522-43F9-88F9-1F02C4D9FDF8}" type="sibTrans" cxnId="{B03478F0-0492-4E7C-8E32-F1D34A5E086A}">
      <dgm:prSet/>
      <dgm:spPr/>
      <dgm:t>
        <a:bodyPr/>
        <a:lstStyle/>
        <a:p>
          <a:endParaRPr lang="zh-CN" altLang="en-US" sz="2400"/>
        </a:p>
      </dgm:t>
    </dgm:pt>
    <dgm:pt modelId="{B2B4F66B-F693-48CC-AD30-3019BE7626ED}">
      <dgm:prSet custT="1"/>
      <dgm:spPr/>
      <dgm:t>
        <a:bodyPr/>
        <a:lstStyle/>
        <a:p>
          <a:r>
            <a:rPr lang="zh-CN" altLang="en-US" sz="2400"/>
            <a:t>自然条件</a:t>
          </a:r>
        </a:p>
      </dgm:t>
    </dgm:pt>
    <dgm:pt modelId="{16A4593D-79DB-4B3C-AEE2-67221553B08B}" type="parTrans" cxnId="{D22EC76E-BD3F-4C7B-A3C0-AFD2F7A66CD8}">
      <dgm:prSet/>
      <dgm:spPr/>
      <dgm:t>
        <a:bodyPr/>
        <a:lstStyle/>
        <a:p>
          <a:endParaRPr lang="zh-CN" altLang="en-US" sz="2400"/>
        </a:p>
      </dgm:t>
    </dgm:pt>
    <dgm:pt modelId="{A68E537B-F9DB-4E06-B289-ADC49AE772E4}" type="sibTrans" cxnId="{D22EC76E-BD3F-4C7B-A3C0-AFD2F7A66CD8}">
      <dgm:prSet/>
      <dgm:spPr/>
      <dgm:t>
        <a:bodyPr/>
        <a:lstStyle/>
        <a:p>
          <a:endParaRPr lang="zh-CN" altLang="en-US" sz="2400"/>
        </a:p>
      </dgm:t>
    </dgm:pt>
    <dgm:pt modelId="{2A3FC677-70E8-4C08-B9DC-9B1FE0E5E29F}" type="pres">
      <dgm:prSet presAssocID="{A16509E9-6C57-422C-BCB9-3C589BB9EEEE}" presName="Name0" presStyleCnt="0">
        <dgm:presLayoutVars>
          <dgm:chMax val="7"/>
          <dgm:chPref val="7"/>
          <dgm:dir/>
        </dgm:presLayoutVars>
      </dgm:prSet>
      <dgm:spPr/>
      <dgm:t>
        <a:bodyPr/>
        <a:lstStyle/>
        <a:p>
          <a:endParaRPr lang="zh-CN" altLang="en-US"/>
        </a:p>
      </dgm:t>
    </dgm:pt>
    <dgm:pt modelId="{CBC35A15-311D-406E-BA31-40A725D66DB0}" type="pres">
      <dgm:prSet presAssocID="{A16509E9-6C57-422C-BCB9-3C589BB9EEEE}" presName="Name1" presStyleCnt="0"/>
      <dgm:spPr/>
    </dgm:pt>
    <dgm:pt modelId="{C4BCD79D-4FC7-4D95-B27C-F26E81331D65}" type="pres">
      <dgm:prSet presAssocID="{A16509E9-6C57-422C-BCB9-3C589BB9EEEE}" presName="cycle" presStyleCnt="0"/>
      <dgm:spPr/>
    </dgm:pt>
    <dgm:pt modelId="{F41B5671-B77C-48BA-B742-482913D225DE}" type="pres">
      <dgm:prSet presAssocID="{A16509E9-6C57-422C-BCB9-3C589BB9EEEE}" presName="srcNode" presStyleLbl="node1" presStyleIdx="0" presStyleCnt="5"/>
      <dgm:spPr/>
    </dgm:pt>
    <dgm:pt modelId="{AC18D062-6B2C-43C6-9F12-4D70B9754760}" type="pres">
      <dgm:prSet presAssocID="{A16509E9-6C57-422C-BCB9-3C589BB9EEEE}" presName="conn" presStyleLbl="parChTrans1D2" presStyleIdx="0" presStyleCnt="1"/>
      <dgm:spPr/>
      <dgm:t>
        <a:bodyPr/>
        <a:lstStyle/>
        <a:p>
          <a:endParaRPr lang="zh-CN" altLang="en-US"/>
        </a:p>
      </dgm:t>
    </dgm:pt>
    <dgm:pt modelId="{B870A3ED-3A41-4CBD-BB9E-52862D4F50A0}" type="pres">
      <dgm:prSet presAssocID="{A16509E9-6C57-422C-BCB9-3C589BB9EEEE}" presName="extraNode" presStyleLbl="node1" presStyleIdx="0" presStyleCnt="5"/>
      <dgm:spPr/>
    </dgm:pt>
    <dgm:pt modelId="{DD309987-749E-4A0C-90F8-198B7F93AA0D}" type="pres">
      <dgm:prSet presAssocID="{A16509E9-6C57-422C-BCB9-3C589BB9EEEE}" presName="dstNode" presStyleLbl="node1" presStyleIdx="0" presStyleCnt="5"/>
      <dgm:spPr/>
    </dgm:pt>
    <dgm:pt modelId="{6084626D-ADB3-40E3-BF12-4645F719BF6F}" type="pres">
      <dgm:prSet presAssocID="{74BFC1AE-F60D-41F6-A607-720930218075}" presName="text_1" presStyleLbl="node1" presStyleIdx="0" presStyleCnt="5">
        <dgm:presLayoutVars>
          <dgm:bulletEnabled val="1"/>
        </dgm:presLayoutVars>
      </dgm:prSet>
      <dgm:spPr/>
      <dgm:t>
        <a:bodyPr/>
        <a:lstStyle/>
        <a:p>
          <a:endParaRPr lang="zh-CN" altLang="en-US"/>
        </a:p>
      </dgm:t>
    </dgm:pt>
    <dgm:pt modelId="{6CA039A3-37B2-48E1-B413-87E7B0DA658A}" type="pres">
      <dgm:prSet presAssocID="{74BFC1AE-F60D-41F6-A607-720930218075}" presName="accent_1" presStyleCnt="0"/>
      <dgm:spPr/>
    </dgm:pt>
    <dgm:pt modelId="{7E080737-F69F-4989-AF18-EE624FADC387}" type="pres">
      <dgm:prSet presAssocID="{74BFC1AE-F60D-41F6-A607-720930218075}" presName="accentRepeatNode" presStyleLbl="solidFgAcc1" presStyleIdx="0" presStyleCnt="5"/>
      <dgm:spPr/>
    </dgm:pt>
    <dgm:pt modelId="{2128554D-809F-4C2D-AD30-ADD8CD11289C}" type="pres">
      <dgm:prSet presAssocID="{C4765C9D-47DC-4B76-9850-BE9959176733}" presName="text_2" presStyleLbl="node1" presStyleIdx="1" presStyleCnt="5">
        <dgm:presLayoutVars>
          <dgm:bulletEnabled val="1"/>
        </dgm:presLayoutVars>
      </dgm:prSet>
      <dgm:spPr/>
      <dgm:t>
        <a:bodyPr/>
        <a:lstStyle/>
        <a:p>
          <a:endParaRPr lang="zh-CN" altLang="en-US"/>
        </a:p>
      </dgm:t>
    </dgm:pt>
    <dgm:pt modelId="{53A9C70E-9FDC-419A-8BF6-0EE714CE1AD2}" type="pres">
      <dgm:prSet presAssocID="{C4765C9D-47DC-4B76-9850-BE9959176733}" presName="accent_2" presStyleCnt="0"/>
      <dgm:spPr/>
    </dgm:pt>
    <dgm:pt modelId="{E5597910-CCE3-47DE-8ADB-1BDA842229FF}" type="pres">
      <dgm:prSet presAssocID="{C4765C9D-47DC-4B76-9850-BE9959176733}" presName="accentRepeatNode" presStyleLbl="solidFgAcc1" presStyleIdx="1" presStyleCnt="5"/>
      <dgm:spPr/>
    </dgm:pt>
    <dgm:pt modelId="{BD54CE44-015B-4FC2-BE43-CAB9323E6592}" type="pres">
      <dgm:prSet presAssocID="{A670505D-AADB-4703-A508-580AF66C69F8}" presName="text_3" presStyleLbl="node1" presStyleIdx="2" presStyleCnt="5">
        <dgm:presLayoutVars>
          <dgm:bulletEnabled val="1"/>
        </dgm:presLayoutVars>
      </dgm:prSet>
      <dgm:spPr/>
      <dgm:t>
        <a:bodyPr/>
        <a:lstStyle/>
        <a:p>
          <a:endParaRPr lang="zh-CN" altLang="en-US"/>
        </a:p>
      </dgm:t>
    </dgm:pt>
    <dgm:pt modelId="{D8BA3ED6-6DAA-4A11-B92D-4F561BB560E1}" type="pres">
      <dgm:prSet presAssocID="{A670505D-AADB-4703-A508-580AF66C69F8}" presName="accent_3" presStyleCnt="0"/>
      <dgm:spPr/>
    </dgm:pt>
    <dgm:pt modelId="{19B832B1-E423-4813-893D-3C263ADE4867}" type="pres">
      <dgm:prSet presAssocID="{A670505D-AADB-4703-A508-580AF66C69F8}" presName="accentRepeatNode" presStyleLbl="solidFgAcc1" presStyleIdx="2" presStyleCnt="5"/>
      <dgm:spPr/>
    </dgm:pt>
    <dgm:pt modelId="{D6E191F0-F237-4875-B652-0AFE2A4D76D6}" type="pres">
      <dgm:prSet presAssocID="{CFC3F3FD-663B-4065-9FB5-FE717AF2F49F}" presName="text_4" presStyleLbl="node1" presStyleIdx="3" presStyleCnt="5">
        <dgm:presLayoutVars>
          <dgm:bulletEnabled val="1"/>
        </dgm:presLayoutVars>
      </dgm:prSet>
      <dgm:spPr/>
      <dgm:t>
        <a:bodyPr/>
        <a:lstStyle/>
        <a:p>
          <a:endParaRPr lang="zh-CN" altLang="en-US"/>
        </a:p>
      </dgm:t>
    </dgm:pt>
    <dgm:pt modelId="{06431895-EEA8-4A95-9FD7-161D1107E339}" type="pres">
      <dgm:prSet presAssocID="{CFC3F3FD-663B-4065-9FB5-FE717AF2F49F}" presName="accent_4" presStyleCnt="0"/>
      <dgm:spPr/>
    </dgm:pt>
    <dgm:pt modelId="{C785A05F-EA56-457B-A0C6-9FB872F8E656}" type="pres">
      <dgm:prSet presAssocID="{CFC3F3FD-663B-4065-9FB5-FE717AF2F49F}" presName="accentRepeatNode" presStyleLbl="solidFgAcc1" presStyleIdx="3" presStyleCnt="5"/>
      <dgm:spPr/>
    </dgm:pt>
    <dgm:pt modelId="{0D8C9BDA-2CBE-41BE-AB28-A79EE6D78624}" type="pres">
      <dgm:prSet presAssocID="{B2B4F66B-F693-48CC-AD30-3019BE7626ED}" presName="text_5" presStyleLbl="node1" presStyleIdx="4" presStyleCnt="5">
        <dgm:presLayoutVars>
          <dgm:bulletEnabled val="1"/>
        </dgm:presLayoutVars>
      </dgm:prSet>
      <dgm:spPr/>
      <dgm:t>
        <a:bodyPr/>
        <a:lstStyle/>
        <a:p>
          <a:endParaRPr lang="zh-CN" altLang="en-US"/>
        </a:p>
      </dgm:t>
    </dgm:pt>
    <dgm:pt modelId="{B968FBFB-BE46-4C71-8CAD-E53D50CD12F8}" type="pres">
      <dgm:prSet presAssocID="{B2B4F66B-F693-48CC-AD30-3019BE7626ED}" presName="accent_5" presStyleCnt="0"/>
      <dgm:spPr/>
    </dgm:pt>
    <dgm:pt modelId="{328E2A23-5DDE-44AA-B41E-9EC070F5014B}" type="pres">
      <dgm:prSet presAssocID="{B2B4F66B-F693-48CC-AD30-3019BE7626ED}" presName="accentRepeatNode" presStyleLbl="solidFgAcc1" presStyleIdx="4" presStyleCnt="5"/>
      <dgm:spPr/>
    </dgm:pt>
  </dgm:ptLst>
  <dgm:cxnLst>
    <dgm:cxn modelId="{5040DE7A-297C-453B-837F-F92373D41E59}" srcId="{A16509E9-6C57-422C-BCB9-3C589BB9EEEE}" destId="{74BFC1AE-F60D-41F6-A607-720930218075}" srcOrd="0" destOrd="0" parTransId="{CE4ED38D-4ECC-49C7-A6BF-656FEBBFCBC2}" sibTransId="{97671820-4BA9-40F5-B8F4-092365C42564}"/>
    <dgm:cxn modelId="{D22EC76E-BD3F-4C7B-A3C0-AFD2F7A66CD8}" srcId="{A16509E9-6C57-422C-BCB9-3C589BB9EEEE}" destId="{B2B4F66B-F693-48CC-AD30-3019BE7626ED}" srcOrd="4" destOrd="0" parTransId="{16A4593D-79DB-4B3C-AEE2-67221553B08B}" sibTransId="{A68E537B-F9DB-4E06-B289-ADC49AE772E4}"/>
    <dgm:cxn modelId="{E2D570B1-57B8-4F64-AB07-97E1915C7C4D}" type="presOf" srcId="{A16509E9-6C57-422C-BCB9-3C589BB9EEEE}" destId="{2A3FC677-70E8-4C08-B9DC-9B1FE0E5E29F}" srcOrd="0" destOrd="0" presId="urn:microsoft.com/office/officeart/2008/layout/VerticalCurvedList"/>
    <dgm:cxn modelId="{ECA4843E-7200-4514-AF4E-F48FF2521054}" type="presOf" srcId="{CFC3F3FD-663B-4065-9FB5-FE717AF2F49F}" destId="{D6E191F0-F237-4875-B652-0AFE2A4D76D6}" srcOrd="0" destOrd="0" presId="urn:microsoft.com/office/officeart/2008/layout/VerticalCurvedList"/>
    <dgm:cxn modelId="{4682030F-1897-4BE5-8ADA-08DC388FF23B}" type="presOf" srcId="{74BFC1AE-F60D-41F6-A607-720930218075}" destId="{6084626D-ADB3-40E3-BF12-4645F719BF6F}" srcOrd="0" destOrd="0" presId="urn:microsoft.com/office/officeart/2008/layout/VerticalCurvedList"/>
    <dgm:cxn modelId="{BC5B6AEC-76BC-41A6-941B-C5496CBE6804}" type="presOf" srcId="{B2B4F66B-F693-48CC-AD30-3019BE7626ED}" destId="{0D8C9BDA-2CBE-41BE-AB28-A79EE6D78624}" srcOrd="0" destOrd="0" presId="urn:microsoft.com/office/officeart/2008/layout/VerticalCurvedList"/>
    <dgm:cxn modelId="{46F67129-EA03-4274-BAE4-15761C74C281}" srcId="{A16509E9-6C57-422C-BCB9-3C589BB9EEEE}" destId="{C4765C9D-47DC-4B76-9850-BE9959176733}" srcOrd="1" destOrd="0" parTransId="{F82CBBA8-C6B1-408E-978C-730DEEBDEDD8}" sibTransId="{4B07C892-425A-406A-A624-D400DEAEEE3A}"/>
    <dgm:cxn modelId="{E76216D5-AD6C-4DA0-87B3-F36DC5697713}" type="presOf" srcId="{97671820-4BA9-40F5-B8F4-092365C42564}" destId="{AC18D062-6B2C-43C6-9F12-4D70B9754760}" srcOrd="0" destOrd="0" presId="urn:microsoft.com/office/officeart/2008/layout/VerticalCurvedList"/>
    <dgm:cxn modelId="{D1752006-DD7A-446A-BB92-971284C1793B}" type="presOf" srcId="{A670505D-AADB-4703-A508-580AF66C69F8}" destId="{BD54CE44-015B-4FC2-BE43-CAB9323E6592}" srcOrd="0" destOrd="0" presId="urn:microsoft.com/office/officeart/2008/layout/VerticalCurvedList"/>
    <dgm:cxn modelId="{B03478F0-0492-4E7C-8E32-F1D34A5E086A}" srcId="{A16509E9-6C57-422C-BCB9-3C589BB9EEEE}" destId="{CFC3F3FD-663B-4065-9FB5-FE717AF2F49F}" srcOrd="3" destOrd="0" parTransId="{6941E6EE-2745-4FEA-BA7D-39F1D118A46B}" sibTransId="{F297420E-F522-43F9-88F9-1F02C4D9FDF8}"/>
    <dgm:cxn modelId="{529F12C9-CDF3-464F-A103-A59BAF28AF48}" srcId="{A16509E9-6C57-422C-BCB9-3C589BB9EEEE}" destId="{A670505D-AADB-4703-A508-580AF66C69F8}" srcOrd="2" destOrd="0" parTransId="{653C16FC-5AA9-4C67-B2B1-CFE2520011A7}" sibTransId="{68566312-3438-4DCE-B85A-5CC30662EA6D}"/>
    <dgm:cxn modelId="{101049D4-4924-4ED5-821C-ECE3A0977D69}" type="presOf" srcId="{C4765C9D-47DC-4B76-9850-BE9959176733}" destId="{2128554D-809F-4C2D-AD30-ADD8CD11289C}" srcOrd="0" destOrd="0" presId="urn:microsoft.com/office/officeart/2008/layout/VerticalCurvedList"/>
    <dgm:cxn modelId="{7F72908A-57D1-4FFC-8A8C-72687E6D5A8B}" type="presParOf" srcId="{2A3FC677-70E8-4C08-B9DC-9B1FE0E5E29F}" destId="{CBC35A15-311D-406E-BA31-40A725D66DB0}" srcOrd="0" destOrd="0" presId="urn:microsoft.com/office/officeart/2008/layout/VerticalCurvedList"/>
    <dgm:cxn modelId="{55C73233-5B04-47B0-B58A-2385BCEAFCED}" type="presParOf" srcId="{CBC35A15-311D-406E-BA31-40A725D66DB0}" destId="{C4BCD79D-4FC7-4D95-B27C-F26E81331D65}" srcOrd="0" destOrd="0" presId="urn:microsoft.com/office/officeart/2008/layout/VerticalCurvedList"/>
    <dgm:cxn modelId="{6717B2B2-BAEC-44A1-9311-BA4D5ED5BA48}" type="presParOf" srcId="{C4BCD79D-4FC7-4D95-B27C-F26E81331D65}" destId="{F41B5671-B77C-48BA-B742-482913D225DE}" srcOrd="0" destOrd="0" presId="urn:microsoft.com/office/officeart/2008/layout/VerticalCurvedList"/>
    <dgm:cxn modelId="{EBB8B02E-625F-49D0-A4F3-4425C9D4C3F3}" type="presParOf" srcId="{C4BCD79D-4FC7-4D95-B27C-F26E81331D65}" destId="{AC18D062-6B2C-43C6-9F12-4D70B9754760}" srcOrd="1" destOrd="0" presId="urn:microsoft.com/office/officeart/2008/layout/VerticalCurvedList"/>
    <dgm:cxn modelId="{0292263D-41C9-4C11-99A7-AC4A051D55E4}" type="presParOf" srcId="{C4BCD79D-4FC7-4D95-B27C-F26E81331D65}" destId="{B870A3ED-3A41-4CBD-BB9E-52862D4F50A0}" srcOrd="2" destOrd="0" presId="urn:microsoft.com/office/officeart/2008/layout/VerticalCurvedList"/>
    <dgm:cxn modelId="{0DB70602-6D2F-4D19-AAD5-0C8E39CB5658}" type="presParOf" srcId="{C4BCD79D-4FC7-4D95-B27C-F26E81331D65}" destId="{DD309987-749E-4A0C-90F8-198B7F93AA0D}" srcOrd="3" destOrd="0" presId="urn:microsoft.com/office/officeart/2008/layout/VerticalCurvedList"/>
    <dgm:cxn modelId="{D93284DA-C369-42D1-B148-9D3AE8038AAC}" type="presParOf" srcId="{CBC35A15-311D-406E-BA31-40A725D66DB0}" destId="{6084626D-ADB3-40E3-BF12-4645F719BF6F}" srcOrd="1" destOrd="0" presId="urn:microsoft.com/office/officeart/2008/layout/VerticalCurvedList"/>
    <dgm:cxn modelId="{52D51F05-D96A-4A4C-8AF7-72450A481A42}" type="presParOf" srcId="{CBC35A15-311D-406E-BA31-40A725D66DB0}" destId="{6CA039A3-37B2-48E1-B413-87E7B0DA658A}" srcOrd="2" destOrd="0" presId="urn:microsoft.com/office/officeart/2008/layout/VerticalCurvedList"/>
    <dgm:cxn modelId="{2BBFD36B-BE03-4CED-80F5-5566EDB90B9E}" type="presParOf" srcId="{6CA039A3-37B2-48E1-B413-87E7B0DA658A}" destId="{7E080737-F69F-4989-AF18-EE624FADC387}" srcOrd="0" destOrd="0" presId="urn:microsoft.com/office/officeart/2008/layout/VerticalCurvedList"/>
    <dgm:cxn modelId="{72310DCA-F14F-44AE-8CF3-9AE24A7D0577}" type="presParOf" srcId="{CBC35A15-311D-406E-BA31-40A725D66DB0}" destId="{2128554D-809F-4C2D-AD30-ADD8CD11289C}" srcOrd="3" destOrd="0" presId="urn:microsoft.com/office/officeart/2008/layout/VerticalCurvedList"/>
    <dgm:cxn modelId="{7087C90A-E153-4DE1-8A46-9453895FD0AF}" type="presParOf" srcId="{CBC35A15-311D-406E-BA31-40A725D66DB0}" destId="{53A9C70E-9FDC-419A-8BF6-0EE714CE1AD2}" srcOrd="4" destOrd="0" presId="urn:microsoft.com/office/officeart/2008/layout/VerticalCurvedList"/>
    <dgm:cxn modelId="{C8900909-4CDD-4DF3-B141-F7712B3ABF26}" type="presParOf" srcId="{53A9C70E-9FDC-419A-8BF6-0EE714CE1AD2}" destId="{E5597910-CCE3-47DE-8ADB-1BDA842229FF}" srcOrd="0" destOrd="0" presId="urn:microsoft.com/office/officeart/2008/layout/VerticalCurvedList"/>
    <dgm:cxn modelId="{ECF30F99-869E-4BD4-A3EB-CEDFDE99EBD4}" type="presParOf" srcId="{CBC35A15-311D-406E-BA31-40A725D66DB0}" destId="{BD54CE44-015B-4FC2-BE43-CAB9323E6592}" srcOrd="5" destOrd="0" presId="urn:microsoft.com/office/officeart/2008/layout/VerticalCurvedList"/>
    <dgm:cxn modelId="{02028384-DA88-4845-A684-0D70FA90BEC2}" type="presParOf" srcId="{CBC35A15-311D-406E-BA31-40A725D66DB0}" destId="{D8BA3ED6-6DAA-4A11-B92D-4F561BB560E1}" srcOrd="6" destOrd="0" presId="urn:microsoft.com/office/officeart/2008/layout/VerticalCurvedList"/>
    <dgm:cxn modelId="{E40C933F-5AE3-4664-B15A-EFF04D8992FB}" type="presParOf" srcId="{D8BA3ED6-6DAA-4A11-B92D-4F561BB560E1}" destId="{19B832B1-E423-4813-893D-3C263ADE4867}" srcOrd="0" destOrd="0" presId="urn:microsoft.com/office/officeart/2008/layout/VerticalCurvedList"/>
    <dgm:cxn modelId="{68917C38-BF44-40F6-9FBF-09BAC0FBDB6E}" type="presParOf" srcId="{CBC35A15-311D-406E-BA31-40A725D66DB0}" destId="{D6E191F0-F237-4875-B652-0AFE2A4D76D6}" srcOrd="7" destOrd="0" presId="urn:microsoft.com/office/officeart/2008/layout/VerticalCurvedList"/>
    <dgm:cxn modelId="{E0CD4B99-8D55-430F-A770-72137AAA908F}" type="presParOf" srcId="{CBC35A15-311D-406E-BA31-40A725D66DB0}" destId="{06431895-EEA8-4A95-9FD7-161D1107E339}" srcOrd="8" destOrd="0" presId="urn:microsoft.com/office/officeart/2008/layout/VerticalCurvedList"/>
    <dgm:cxn modelId="{9C2D1C75-5E67-4CC9-AFBC-09E27D3AAC55}" type="presParOf" srcId="{06431895-EEA8-4A95-9FD7-161D1107E339}" destId="{C785A05F-EA56-457B-A0C6-9FB872F8E656}" srcOrd="0" destOrd="0" presId="urn:microsoft.com/office/officeart/2008/layout/VerticalCurvedList"/>
    <dgm:cxn modelId="{AE226AF6-27D8-444D-AFBC-87FEDCD787BA}" type="presParOf" srcId="{CBC35A15-311D-406E-BA31-40A725D66DB0}" destId="{0D8C9BDA-2CBE-41BE-AB28-A79EE6D78624}" srcOrd="9" destOrd="0" presId="urn:microsoft.com/office/officeart/2008/layout/VerticalCurvedList"/>
    <dgm:cxn modelId="{1ACC4BC8-94D3-4C11-8FB7-7B9AF34E4FC0}" type="presParOf" srcId="{CBC35A15-311D-406E-BA31-40A725D66DB0}" destId="{B968FBFB-BE46-4C71-8CAD-E53D50CD12F8}" srcOrd="10" destOrd="0" presId="urn:microsoft.com/office/officeart/2008/layout/VerticalCurvedList"/>
    <dgm:cxn modelId="{FD39C563-FA00-4046-B296-50B66995D230}" type="presParOf" srcId="{B968FBFB-BE46-4C71-8CAD-E53D50CD12F8}" destId="{328E2A23-5DDE-44AA-B41E-9EC070F5014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2E9FCF-87C0-40B3-B57C-7223CB82B6FF}" type="doc">
      <dgm:prSet loTypeId="urn:microsoft.com/office/officeart/2008/layout/VerticalCurvedList" loCatId="list" qsTypeId="urn:microsoft.com/office/officeart/2005/8/quickstyle/simple1" qsCatId="simple" csTypeId="urn:microsoft.com/office/officeart/2005/8/colors/accent2_2" csCatId="accent2" phldr="1"/>
      <dgm:spPr/>
      <dgm:t>
        <a:bodyPr/>
        <a:lstStyle/>
        <a:p>
          <a:endParaRPr lang="zh-CN" altLang="en-US"/>
        </a:p>
      </dgm:t>
    </dgm:pt>
    <dgm:pt modelId="{AB79FEF5-531F-48EB-90DD-413AC7EB1639}" type="pres">
      <dgm:prSet presAssocID="{3B2E9FCF-87C0-40B3-B57C-7223CB82B6FF}" presName="Name0" presStyleCnt="0">
        <dgm:presLayoutVars>
          <dgm:chMax val="7"/>
          <dgm:chPref val="7"/>
          <dgm:dir/>
        </dgm:presLayoutVars>
      </dgm:prSet>
      <dgm:spPr/>
      <dgm:t>
        <a:bodyPr/>
        <a:lstStyle/>
        <a:p>
          <a:endParaRPr lang="zh-CN" altLang="en-US"/>
        </a:p>
      </dgm:t>
    </dgm:pt>
    <dgm:pt modelId="{258DC550-96EE-4D93-9A25-327210A76C66}" type="pres">
      <dgm:prSet presAssocID="{3B2E9FCF-87C0-40B3-B57C-7223CB82B6FF}" presName="Name1" presStyleCnt="0"/>
      <dgm:spPr/>
    </dgm:pt>
    <dgm:pt modelId="{D4369963-B407-4F75-88FA-DDEE0DE9D258}" type="pres">
      <dgm:prSet presAssocID="{3B2E9FCF-87C0-40B3-B57C-7223CB82B6FF}" presName="cycle" presStyleCnt="0"/>
      <dgm:spPr/>
    </dgm:pt>
    <dgm:pt modelId="{9516ED04-F516-4D33-8707-C5FB087223AD}" type="pres">
      <dgm:prSet presAssocID="{3B2E9FCF-87C0-40B3-B57C-7223CB82B6FF}" presName="srcNode" presStyleLbl="node1" presStyleIdx="0" presStyleCnt="0"/>
      <dgm:spPr/>
    </dgm:pt>
    <dgm:pt modelId="{55CCB842-F709-4829-9E0C-790504EAA1A5}" type="pres">
      <dgm:prSet presAssocID="{3B2E9FCF-87C0-40B3-B57C-7223CB82B6FF}" presName="conn" presStyleLbl="parChTrans1D2" presStyleIdx="0" presStyleCnt="1"/>
      <dgm:spPr/>
    </dgm:pt>
    <dgm:pt modelId="{4728C6C2-BE67-4766-AF2C-CD5C167F687D}" type="pres">
      <dgm:prSet presAssocID="{3B2E9FCF-87C0-40B3-B57C-7223CB82B6FF}" presName="extraNode" presStyleLbl="node1" presStyleIdx="0" presStyleCnt="0"/>
      <dgm:spPr/>
    </dgm:pt>
    <dgm:pt modelId="{6F0FE02F-8A65-4715-9ED7-7478E8CE7B49}" type="pres">
      <dgm:prSet presAssocID="{3B2E9FCF-87C0-40B3-B57C-7223CB82B6FF}" presName="dstNode" presStyleLbl="node1" presStyleIdx="0" presStyleCnt="0"/>
      <dgm:spPr/>
    </dgm:pt>
  </dgm:ptLst>
  <dgm:cxnLst>
    <dgm:cxn modelId="{57F41EF2-88CD-4BF8-B71A-B721CC8340B1}" type="presOf" srcId="{3B2E9FCF-87C0-40B3-B57C-7223CB82B6FF}" destId="{AB79FEF5-531F-48EB-90DD-413AC7EB1639}" srcOrd="0" destOrd="0" presId="urn:microsoft.com/office/officeart/2008/layout/VerticalCurvedList"/>
    <dgm:cxn modelId="{5C32E4EB-F436-461F-AF84-E31A18AD7DCD}" type="presParOf" srcId="{AB79FEF5-531F-48EB-90DD-413AC7EB1639}" destId="{258DC550-96EE-4D93-9A25-327210A76C66}" srcOrd="0" destOrd="0" presId="urn:microsoft.com/office/officeart/2008/layout/VerticalCurvedList"/>
    <dgm:cxn modelId="{92C30A93-339C-4BEB-BC9C-49305CE1E8A0}" type="presParOf" srcId="{258DC550-96EE-4D93-9A25-327210A76C66}" destId="{D4369963-B407-4F75-88FA-DDEE0DE9D258}" srcOrd="0" destOrd="0" presId="urn:microsoft.com/office/officeart/2008/layout/VerticalCurvedList"/>
    <dgm:cxn modelId="{7512457C-C9AA-4FFC-BA15-7B21689E1862}" type="presParOf" srcId="{D4369963-B407-4F75-88FA-DDEE0DE9D258}" destId="{9516ED04-F516-4D33-8707-C5FB087223AD}" srcOrd="0" destOrd="0" presId="urn:microsoft.com/office/officeart/2008/layout/VerticalCurvedList"/>
    <dgm:cxn modelId="{D75D74A4-CEA6-4935-9A00-D2875A376820}" type="presParOf" srcId="{D4369963-B407-4F75-88FA-DDEE0DE9D258}" destId="{55CCB842-F709-4829-9E0C-790504EAA1A5}" srcOrd="1" destOrd="0" presId="urn:microsoft.com/office/officeart/2008/layout/VerticalCurvedList"/>
    <dgm:cxn modelId="{B5031EC8-5A35-420C-807F-B45F00F48D1B}" type="presParOf" srcId="{D4369963-B407-4F75-88FA-DDEE0DE9D258}" destId="{4728C6C2-BE67-4766-AF2C-CD5C167F687D}" srcOrd="2" destOrd="0" presId="urn:microsoft.com/office/officeart/2008/layout/VerticalCurvedList"/>
    <dgm:cxn modelId="{B8968412-131E-4C16-B61F-75922308DEDD}" type="presParOf" srcId="{D4369963-B407-4F75-88FA-DDEE0DE9D258}" destId="{6F0FE02F-8A65-4715-9ED7-7478E8CE7B49}" srcOrd="3" destOrd="0" presId="urn:microsoft.com/office/officeart/2008/layout/VerticalCurv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E9FCF-87C0-40B3-B57C-7223CB82B6FF}" type="doc">
      <dgm:prSet loTypeId="urn:microsoft.com/office/officeart/2008/layout/VerticalCurvedList" loCatId="list" qsTypeId="urn:microsoft.com/office/officeart/2005/8/quickstyle/simple1" qsCatId="simple" csTypeId="urn:microsoft.com/office/officeart/2005/8/colors/accent2_2" csCatId="accent2" phldr="1"/>
      <dgm:spPr/>
      <dgm:t>
        <a:bodyPr/>
        <a:lstStyle/>
        <a:p>
          <a:endParaRPr lang="zh-CN" altLang="en-US"/>
        </a:p>
      </dgm:t>
    </dgm:pt>
    <dgm:pt modelId="{AB79FEF5-531F-48EB-90DD-413AC7EB1639}" type="pres">
      <dgm:prSet presAssocID="{3B2E9FCF-87C0-40B3-B57C-7223CB82B6FF}" presName="Name0" presStyleCnt="0">
        <dgm:presLayoutVars>
          <dgm:chMax val="7"/>
          <dgm:chPref val="7"/>
          <dgm:dir/>
        </dgm:presLayoutVars>
      </dgm:prSet>
      <dgm:spPr/>
      <dgm:t>
        <a:bodyPr/>
        <a:lstStyle/>
        <a:p>
          <a:endParaRPr lang="zh-CN" altLang="en-US"/>
        </a:p>
      </dgm:t>
    </dgm:pt>
    <dgm:pt modelId="{258DC550-96EE-4D93-9A25-327210A76C66}" type="pres">
      <dgm:prSet presAssocID="{3B2E9FCF-87C0-40B3-B57C-7223CB82B6FF}" presName="Name1" presStyleCnt="0"/>
      <dgm:spPr/>
    </dgm:pt>
    <dgm:pt modelId="{D4369963-B407-4F75-88FA-DDEE0DE9D258}" type="pres">
      <dgm:prSet presAssocID="{3B2E9FCF-87C0-40B3-B57C-7223CB82B6FF}" presName="cycle" presStyleCnt="0"/>
      <dgm:spPr/>
    </dgm:pt>
    <dgm:pt modelId="{9516ED04-F516-4D33-8707-C5FB087223AD}" type="pres">
      <dgm:prSet presAssocID="{3B2E9FCF-87C0-40B3-B57C-7223CB82B6FF}" presName="srcNode" presStyleLbl="node1" presStyleIdx="0" presStyleCnt="0"/>
      <dgm:spPr/>
    </dgm:pt>
    <dgm:pt modelId="{55CCB842-F709-4829-9E0C-790504EAA1A5}" type="pres">
      <dgm:prSet presAssocID="{3B2E9FCF-87C0-40B3-B57C-7223CB82B6FF}" presName="conn" presStyleLbl="parChTrans1D2" presStyleIdx="0" presStyleCnt="1"/>
      <dgm:spPr/>
    </dgm:pt>
    <dgm:pt modelId="{4728C6C2-BE67-4766-AF2C-CD5C167F687D}" type="pres">
      <dgm:prSet presAssocID="{3B2E9FCF-87C0-40B3-B57C-7223CB82B6FF}" presName="extraNode" presStyleLbl="node1" presStyleIdx="0" presStyleCnt="0"/>
      <dgm:spPr/>
    </dgm:pt>
    <dgm:pt modelId="{6F0FE02F-8A65-4715-9ED7-7478E8CE7B49}" type="pres">
      <dgm:prSet presAssocID="{3B2E9FCF-87C0-40B3-B57C-7223CB82B6FF}" presName="dstNode" presStyleLbl="node1" presStyleIdx="0" presStyleCnt="0"/>
      <dgm:spPr/>
    </dgm:pt>
  </dgm:ptLst>
  <dgm:cxnLst>
    <dgm:cxn modelId="{57F41EF2-88CD-4BF8-B71A-B721CC8340B1}" type="presOf" srcId="{3B2E9FCF-87C0-40B3-B57C-7223CB82B6FF}" destId="{AB79FEF5-531F-48EB-90DD-413AC7EB1639}" srcOrd="0" destOrd="0" presId="urn:microsoft.com/office/officeart/2008/layout/VerticalCurvedList"/>
    <dgm:cxn modelId="{5C32E4EB-F436-461F-AF84-E31A18AD7DCD}" type="presParOf" srcId="{AB79FEF5-531F-48EB-90DD-413AC7EB1639}" destId="{258DC550-96EE-4D93-9A25-327210A76C66}" srcOrd="0" destOrd="0" presId="urn:microsoft.com/office/officeart/2008/layout/VerticalCurvedList"/>
    <dgm:cxn modelId="{92C30A93-339C-4BEB-BC9C-49305CE1E8A0}" type="presParOf" srcId="{258DC550-96EE-4D93-9A25-327210A76C66}" destId="{D4369963-B407-4F75-88FA-DDEE0DE9D258}" srcOrd="0" destOrd="0" presId="urn:microsoft.com/office/officeart/2008/layout/VerticalCurvedList"/>
    <dgm:cxn modelId="{7512457C-C9AA-4FFC-BA15-7B21689E1862}" type="presParOf" srcId="{D4369963-B407-4F75-88FA-DDEE0DE9D258}" destId="{9516ED04-F516-4D33-8707-C5FB087223AD}" srcOrd="0" destOrd="0" presId="urn:microsoft.com/office/officeart/2008/layout/VerticalCurvedList"/>
    <dgm:cxn modelId="{D75D74A4-CEA6-4935-9A00-D2875A376820}" type="presParOf" srcId="{D4369963-B407-4F75-88FA-DDEE0DE9D258}" destId="{55CCB842-F709-4829-9E0C-790504EAA1A5}" srcOrd="1" destOrd="0" presId="urn:microsoft.com/office/officeart/2008/layout/VerticalCurvedList"/>
    <dgm:cxn modelId="{B5031EC8-5A35-420C-807F-B45F00F48D1B}" type="presParOf" srcId="{D4369963-B407-4F75-88FA-DDEE0DE9D258}" destId="{4728C6C2-BE67-4766-AF2C-CD5C167F687D}" srcOrd="2" destOrd="0" presId="urn:microsoft.com/office/officeart/2008/layout/VerticalCurvedList"/>
    <dgm:cxn modelId="{B8968412-131E-4C16-B61F-75922308DEDD}" type="presParOf" srcId="{D4369963-B407-4F75-88FA-DDEE0DE9D258}" destId="{6F0FE02F-8A65-4715-9ED7-7478E8CE7B49}" srcOrd="3" destOrd="0" presId="urn:microsoft.com/office/officeart/2008/layout/VerticalCurvedList"/>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2E9FCF-87C0-40B3-B57C-7223CB82B6FF}" type="doc">
      <dgm:prSet loTypeId="urn:microsoft.com/office/officeart/2008/layout/VerticalCurvedList" loCatId="list" qsTypeId="urn:microsoft.com/office/officeart/2005/8/quickstyle/simple1" qsCatId="simple" csTypeId="urn:microsoft.com/office/officeart/2005/8/colors/accent2_2" csCatId="accent2" phldr="1"/>
      <dgm:spPr/>
      <dgm:t>
        <a:bodyPr/>
        <a:lstStyle/>
        <a:p>
          <a:endParaRPr lang="zh-CN" altLang="en-US"/>
        </a:p>
      </dgm:t>
    </dgm:pt>
    <dgm:pt modelId="{AB79FEF5-531F-48EB-90DD-413AC7EB1639}" type="pres">
      <dgm:prSet presAssocID="{3B2E9FCF-87C0-40B3-B57C-7223CB82B6FF}" presName="Name0" presStyleCnt="0">
        <dgm:presLayoutVars>
          <dgm:chMax val="7"/>
          <dgm:chPref val="7"/>
          <dgm:dir/>
        </dgm:presLayoutVars>
      </dgm:prSet>
      <dgm:spPr/>
      <dgm:t>
        <a:bodyPr/>
        <a:lstStyle/>
        <a:p>
          <a:endParaRPr lang="zh-CN" altLang="en-US"/>
        </a:p>
      </dgm:t>
    </dgm:pt>
    <dgm:pt modelId="{258DC550-96EE-4D93-9A25-327210A76C66}" type="pres">
      <dgm:prSet presAssocID="{3B2E9FCF-87C0-40B3-B57C-7223CB82B6FF}" presName="Name1" presStyleCnt="0"/>
      <dgm:spPr/>
    </dgm:pt>
    <dgm:pt modelId="{D4369963-B407-4F75-88FA-DDEE0DE9D258}" type="pres">
      <dgm:prSet presAssocID="{3B2E9FCF-87C0-40B3-B57C-7223CB82B6FF}" presName="cycle" presStyleCnt="0"/>
      <dgm:spPr/>
    </dgm:pt>
    <dgm:pt modelId="{9516ED04-F516-4D33-8707-C5FB087223AD}" type="pres">
      <dgm:prSet presAssocID="{3B2E9FCF-87C0-40B3-B57C-7223CB82B6FF}" presName="srcNode" presStyleLbl="node1" presStyleIdx="0" presStyleCnt="0"/>
      <dgm:spPr/>
    </dgm:pt>
    <dgm:pt modelId="{55CCB842-F709-4829-9E0C-790504EAA1A5}" type="pres">
      <dgm:prSet presAssocID="{3B2E9FCF-87C0-40B3-B57C-7223CB82B6FF}" presName="conn" presStyleLbl="parChTrans1D2" presStyleIdx="0" presStyleCnt="1"/>
      <dgm:spPr/>
    </dgm:pt>
    <dgm:pt modelId="{4728C6C2-BE67-4766-AF2C-CD5C167F687D}" type="pres">
      <dgm:prSet presAssocID="{3B2E9FCF-87C0-40B3-B57C-7223CB82B6FF}" presName="extraNode" presStyleLbl="node1" presStyleIdx="0" presStyleCnt="0"/>
      <dgm:spPr/>
    </dgm:pt>
    <dgm:pt modelId="{6F0FE02F-8A65-4715-9ED7-7478E8CE7B49}" type="pres">
      <dgm:prSet presAssocID="{3B2E9FCF-87C0-40B3-B57C-7223CB82B6FF}" presName="dstNode" presStyleLbl="node1" presStyleIdx="0" presStyleCnt="0"/>
      <dgm:spPr/>
    </dgm:pt>
  </dgm:ptLst>
  <dgm:cxnLst>
    <dgm:cxn modelId="{57F41EF2-88CD-4BF8-B71A-B721CC8340B1}" type="presOf" srcId="{3B2E9FCF-87C0-40B3-B57C-7223CB82B6FF}" destId="{AB79FEF5-531F-48EB-90DD-413AC7EB1639}" srcOrd="0" destOrd="0" presId="urn:microsoft.com/office/officeart/2008/layout/VerticalCurvedList"/>
    <dgm:cxn modelId="{5C32E4EB-F436-461F-AF84-E31A18AD7DCD}" type="presParOf" srcId="{AB79FEF5-531F-48EB-90DD-413AC7EB1639}" destId="{258DC550-96EE-4D93-9A25-327210A76C66}" srcOrd="0" destOrd="0" presId="urn:microsoft.com/office/officeart/2008/layout/VerticalCurvedList"/>
    <dgm:cxn modelId="{92C30A93-339C-4BEB-BC9C-49305CE1E8A0}" type="presParOf" srcId="{258DC550-96EE-4D93-9A25-327210A76C66}" destId="{D4369963-B407-4F75-88FA-DDEE0DE9D258}" srcOrd="0" destOrd="0" presId="urn:microsoft.com/office/officeart/2008/layout/VerticalCurvedList"/>
    <dgm:cxn modelId="{7512457C-C9AA-4FFC-BA15-7B21689E1862}" type="presParOf" srcId="{D4369963-B407-4F75-88FA-DDEE0DE9D258}" destId="{9516ED04-F516-4D33-8707-C5FB087223AD}" srcOrd="0" destOrd="0" presId="urn:microsoft.com/office/officeart/2008/layout/VerticalCurvedList"/>
    <dgm:cxn modelId="{D75D74A4-CEA6-4935-9A00-D2875A376820}" type="presParOf" srcId="{D4369963-B407-4F75-88FA-DDEE0DE9D258}" destId="{55CCB842-F709-4829-9E0C-790504EAA1A5}" srcOrd="1" destOrd="0" presId="urn:microsoft.com/office/officeart/2008/layout/VerticalCurvedList"/>
    <dgm:cxn modelId="{B5031EC8-5A35-420C-807F-B45F00F48D1B}" type="presParOf" srcId="{D4369963-B407-4F75-88FA-DDEE0DE9D258}" destId="{4728C6C2-BE67-4766-AF2C-CD5C167F687D}" srcOrd="2" destOrd="0" presId="urn:microsoft.com/office/officeart/2008/layout/VerticalCurvedList"/>
    <dgm:cxn modelId="{B8968412-131E-4C16-B61F-75922308DEDD}" type="presParOf" srcId="{D4369963-B407-4F75-88FA-DDEE0DE9D258}" destId="{6F0FE02F-8A65-4715-9ED7-7478E8CE7B49}" srcOrd="3" destOrd="0" presId="urn:microsoft.com/office/officeart/2008/layout/VerticalCurvedList"/>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F2C68B-57B1-42C5-8C7F-9CB0758211C6}" type="doc">
      <dgm:prSet loTypeId="urn:microsoft.com/office/officeart/2005/8/layout/target1" loCatId="relationship" qsTypeId="urn:microsoft.com/office/officeart/2005/8/quickstyle/3d5" qsCatId="3D" csTypeId="urn:microsoft.com/office/officeart/2005/8/colors/colorful3" csCatId="colorful"/>
      <dgm:spPr/>
      <dgm:t>
        <a:bodyPr/>
        <a:lstStyle/>
        <a:p>
          <a:endParaRPr lang="zh-CN" altLang="en-US"/>
        </a:p>
      </dgm:t>
    </dgm:pt>
    <dgm:pt modelId="{DA80712D-C9B9-48A9-9DB2-478A794A1DE7}">
      <dgm:prSet/>
      <dgm:spPr/>
      <dgm:t>
        <a:bodyPr/>
        <a:lstStyle/>
        <a:p>
          <a:r>
            <a:rPr lang="zh-CN" dirty="0"/>
            <a:t>政治</a:t>
          </a:r>
        </a:p>
      </dgm:t>
    </dgm:pt>
    <dgm:pt modelId="{0438EC3D-2F46-46DF-A035-0C30597CF57C}" type="parTrans" cxnId="{6D392498-3B17-485D-98C9-4C45F97EF9D2}">
      <dgm:prSet/>
      <dgm:spPr/>
      <dgm:t>
        <a:bodyPr/>
        <a:lstStyle/>
        <a:p>
          <a:endParaRPr lang="zh-CN" altLang="en-US"/>
        </a:p>
      </dgm:t>
    </dgm:pt>
    <dgm:pt modelId="{A9F3638B-D091-4BCE-9B1D-88602F184B0D}" type="sibTrans" cxnId="{6D392498-3B17-485D-98C9-4C45F97EF9D2}">
      <dgm:prSet/>
      <dgm:spPr/>
      <dgm:t>
        <a:bodyPr/>
        <a:lstStyle/>
        <a:p>
          <a:endParaRPr lang="zh-CN" altLang="en-US"/>
        </a:p>
      </dgm:t>
    </dgm:pt>
    <dgm:pt modelId="{F27FA279-7CEF-4409-8EC2-F42C2142B22A}">
      <dgm:prSet/>
      <dgm:spPr/>
      <dgm:t>
        <a:bodyPr/>
        <a:lstStyle/>
        <a:p>
          <a:r>
            <a:rPr lang="zh-CN"/>
            <a:t>经济</a:t>
          </a:r>
        </a:p>
      </dgm:t>
    </dgm:pt>
    <dgm:pt modelId="{B2DBCB09-2D2B-4451-95FE-08CFC4CC9D20}" type="parTrans" cxnId="{A3B2515E-D883-4201-BFEB-8CFEB8ED2E91}">
      <dgm:prSet/>
      <dgm:spPr/>
      <dgm:t>
        <a:bodyPr/>
        <a:lstStyle/>
        <a:p>
          <a:endParaRPr lang="zh-CN" altLang="en-US"/>
        </a:p>
      </dgm:t>
    </dgm:pt>
    <dgm:pt modelId="{C69A4C79-05E9-4C04-AAEB-D8E946FE8170}" type="sibTrans" cxnId="{A3B2515E-D883-4201-BFEB-8CFEB8ED2E91}">
      <dgm:prSet/>
      <dgm:spPr/>
      <dgm:t>
        <a:bodyPr/>
        <a:lstStyle/>
        <a:p>
          <a:endParaRPr lang="zh-CN" altLang="en-US"/>
        </a:p>
      </dgm:t>
    </dgm:pt>
    <dgm:pt modelId="{172331DB-1328-48F1-A3C8-0C30E59A1B4C}">
      <dgm:prSet/>
      <dgm:spPr/>
      <dgm:t>
        <a:bodyPr/>
        <a:lstStyle/>
        <a:p>
          <a:r>
            <a:rPr lang="zh-CN"/>
            <a:t>法律</a:t>
          </a:r>
        </a:p>
      </dgm:t>
    </dgm:pt>
    <dgm:pt modelId="{0DBCE323-9961-4CE9-A79F-7CBCC6C26D81}" type="parTrans" cxnId="{F7582852-F85E-4E8B-86EE-1773FE03A51C}">
      <dgm:prSet/>
      <dgm:spPr/>
      <dgm:t>
        <a:bodyPr/>
        <a:lstStyle/>
        <a:p>
          <a:endParaRPr lang="zh-CN" altLang="en-US"/>
        </a:p>
      </dgm:t>
    </dgm:pt>
    <dgm:pt modelId="{55AE89BC-1652-4B73-A742-AE1009A3D0BD}" type="sibTrans" cxnId="{F7582852-F85E-4E8B-86EE-1773FE03A51C}">
      <dgm:prSet/>
      <dgm:spPr/>
      <dgm:t>
        <a:bodyPr/>
        <a:lstStyle/>
        <a:p>
          <a:endParaRPr lang="zh-CN" altLang="en-US"/>
        </a:p>
      </dgm:t>
    </dgm:pt>
    <dgm:pt modelId="{C8A9FCCF-A30A-4A62-9039-0055F170FA0E}">
      <dgm:prSet/>
      <dgm:spPr/>
      <dgm:t>
        <a:bodyPr/>
        <a:lstStyle/>
        <a:p>
          <a:r>
            <a:rPr lang="zh-CN"/>
            <a:t>哲学</a:t>
          </a:r>
        </a:p>
      </dgm:t>
    </dgm:pt>
    <dgm:pt modelId="{30355B82-2868-47DF-9EE0-16EB737CC9CE}" type="parTrans" cxnId="{278B2E96-1ED2-4EA7-A7BA-AB7735004416}">
      <dgm:prSet/>
      <dgm:spPr/>
      <dgm:t>
        <a:bodyPr/>
        <a:lstStyle/>
        <a:p>
          <a:endParaRPr lang="zh-CN" altLang="en-US"/>
        </a:p>
      </dgm:t>
    </dgm:pt>
    <dgm:pt modelId="{2DEB5350-7ED4-46EE-8DE8-CBF0023BCA61}" type="sibTrans" cxnId="{278B2E96-1ED2-4EA7-A7BA-AB7735004416}">
      <dgm:prSet/>
      <dgm:spPr/>
      <dgm:t>
        <a:bodyPr/>
        <a:lstStyle/>
        <a:p>
          <a:endParaRPr lang="zh-CN" altLang="en-US"/>
        </a:p>
      </dgm:t>
    </dgm:pt>
    <dgm:pt modelId="{6CC6BFF8-6C61-418D-AB5F-84CC7A0235DC}">
      <dgm:prSet/>
      <dgm:spPr/>
      <dgm:t>
        <a:bodyPr/>
        <a:lstStyle/>
        <a:p>
          <a:r>
            <a:rPr lang="zh-CN"/>
            <a:t>伦理</a:t>
          </a:r>
        </a:p>
      </dgm:t>
    </dgm:pt>
    <dgm:pt modelId="{9FE5CB65-3D4B-4BA8-9390-2351D2290B48}" type="parTrans" cxnId="{E2C29158-0042-4651-8184-AE83FF250981}">
      <dgm:prSet/>
      <dgm:spPr/>
      <dgm:t>
        <a:bodyPr/>
        <a:lstStyle/>
        <a:p>
          <a:endParaRPr lang="zh-CN" altLang="en-US"/>
        </a:p>
      </dgm:t>
    </dgm:pt>
    <dgm:pt modelId="{D25C09D0-9144-49AF-8270-4B12ADBA3A04}" type="sibTrans" cxnId="{E2C29158-0042-4651-8184-AE83FF250981}">
      <dgm:prSet/>
      <dgm:spPr/>
      <dgm:t>
        <a:bodyPr/>
        <a:lstStyle/>
        <a:p>
          <a:endParaRPr lang="zh-CN" altLang="en-US"/>
        </a:p>
      </dgm:t>
    </dgm:pt>
    <dgm:pt modelId="{3C10A6E9-8C6D-4F27-9A3E-A3C621B61B80}">
      <dgm:prSet/>
      <dgm:spPr/>
      <dgm:t>
        <a:bodyPr/>
        <a:lstStyle/>
        <a:p>
          <a:endParaRPr lang="zh-CN" altLang="en-US"/>
        </a:p>
      </dgm:t>
    </dgm:pt>
    <dgm:pt modelId="{309B8A38-338D-4E5A-954C-01C866EC3F25}" type="parTrans" cxnId="{C5781ADB-E33D-4D41-A830-80FF5468E8FF}">
      <dgm:prSet/>
      <dgm:spPr/>
      <dgm:t>
        <a:bodyPr/>
        <a:lstStyle/>
        <a:p>
          <a:endParaRPr lang="zh-CN" altLang="en-US"/>
        </a:p>
      </dgm:t>
    </dgm:pt>
    <dgm:pt modelId="{1918F393-36ED-4DD6-BC39-3BB39E9DFB74}" type="sibTrans" cxnId="{C5781ADB-E33D-4D41-A830-80FF5468E8FF}">
      <dgm:prSet/>
      <dgm:spPr/>
      <dgm:t>
        <a:bodyPr/>
        <a:lstStyle/>
        <a:p>
          <a:endParaRPr lang="zh-CN" altLang="en-US"/>
        </a:p>
      </dgm:t>
    </dgm:pt>
    <dgm:pt modelId="{88D558A4-5959-4B25-8CEC-D56B59E06EC1}">
      <dgm:prSet/>
      <dgm:spPr/>
      <dgm:t>
        <a:bodyPr/>
        <a:lstStyle/>
        <a:p>
          <a:endParaRPr lang="zh-CN" altLang="en-US"/>
        </a:p>
      </dgm:t>
    </dgm:pt>
    <dgm:pt modelId="{D1362A02-19DE-4702-8B94-400591C9844E}" type="parTrans" cxnId="{11917939-F40A-40A6-867A-32AC30E2E09A}">
      <dgm:prSet/>
      <dgm:spPr/>
      <dgm:t>
        <a:bodyPr/>
        <a:lstStyle/>
        <a:p>
          <a:endParaRPr lang="zh-CN" altLang="en-US"/>
        </a:p>
      </dgm:t>
    </dgm:pt>
    <dgm:pt modelId="{6D24AEC4-6581-4477-B0D9-8B1D530D603E}" type="sibTrans" cxnId="{11917939-F40A-40A6-867A-32AC30E2E09A}">
      <dgm:prSet/>
      <dgm:spPr/>
      <dgm:t>
        <a:bodyPr/>
        <a:lstStyle/>
        <a:p>
          <a:endParaRPr lang="zh-CN" altLang="en-US"/>
        </a:p>
      </dgm:t>
    </dgm:pt>
    <dgm:pt modelId="{992C8FC4-01DA-4198-B486-DEAAD34F44CF}">
      <dgm:prSet/>
      <dgm:spPr/>
      <dgm:t>
        <a:bodyPr/>
        <a:lstStyle/>
        <a:p>
          <a:endParaRPr lang="zh-CN" altLang="en-US"/>
        </a:p>
      </dgm:t>
    </dgm:pt>
    <dgm:pt modelId="{971C967A-45B8-4ACB-94FF-8437D761D826}" type="parTrans" cxnId="{39F40E02-22EA-42F6-BFB3-A058FE41DCBA}">
      <dgm:prSet/>
      <dgm:spPr/>
      <dgm:t>
        <a:bodyPr/>
        <a:lstStyle/>
        <a:p>
          <a:endParaRPr lang="zh-CN" altLang="en-US"/>
        </a:p>
      </dgm:t>
    </dgm:pt>
    <dgm:pt modelId="{64536D1E-CD39-4797-91AE-396AE281FFD1}" type="sibTrans" cxnId="{39F40E02-22EA-42F6-BFB3-A058FE41DCBA}">
      <dgm:prSet/>
      <dgm:spPr/>
      <dgm:t>
        <a:bodyPr/>
        <a:lstStyle/>
        <a:p>
          <a:endParaRPr lang="zh-CN" altLang="en-US"/>
        </a:p>
      </dgm:t>
    </dgm:pt>
    <dgm:pt modelId="{27F1DB3B-C031-470C-9AE8-D10DDE255C6E}" type="pres">
      <dgm:prSet presAssocID="{9EF2C68B-57B1-42C5-8C7F-9CB0758211C6}" presName="composite" presStyleCnt="0">
        <dgm:presLayoutVars>
          <dgm:chMax val="5"/>
          <dgm:dir/>
          <dgm:resizeHandles val="exact"/>
        </dgm:presLayoutVars>
      </dgm:prSet>
      <dgm:spPr/>
      <dgm:t>
        <a:bodyPr/>
        <a:lstStyle/>
        <a:p>
          <a:endParaRPr lang="zh-CN" altLang="en-US"/>
        </a:p>
      </dgm:t>
    </dgm:pt>
    <dgm:pt modelId="{A646B368-1E69-4ED6-AA29-7966455BD217}" type="pres">
      <dgm:prSet presAssocID="{DA80712D-C9B9-48A9-9DB2-478A794A1DE7}" presName="circle1" presStyleLbl="lnNode1" presStyleIdx="0" presStyleCnt="5"/>
      <dgm:spPr/>
    </dgm:pt>
    <dgm:pt modelId="{92DA0D2C-CC12-4F02-A225-D508887E7337}" type="pres">
      <dgm:prSet presAssocID="{DA80712D-C9B9-48A9-9DB2-478A794A1DE7}" presName="text1" presStyleLbl="revTx" presStyleIdx="0" presStyleCnt="5">
        <dgm:presLayoutVars>
          <dgm:bulletEnabled val="1"/>
        </dgm:presLayoutVars>
      </dgm:prSet>
      <dgm:spPr/>
      <dgm:t>
        <a:bodyPr/>
        <a:lstStyle/>
        <a:p>
          <a:endParaRPr lang="zh-CN" altLang="en-US"/>
        </a:p>
      </dgm:t>
    </dgm:pt>
    <dgm:pt modelId="{91BB29A7-3098-4EA2-976C-100B373EFE89}" type="pres">
      <dgm:prSet presAssocID="{DA80712D-C9B9-48A9-9DB2-478A794A1DE7}" presName="line1" presStyleLbl="callout" presStyleIdx="0" presStyleCnt="10"/>
      <dgm:spPr/>
    </dgm:pt>
    <dgm:pt modelId="{D77E5A75-9872-4F18-BEFE-B0419AAD7F1F}" type="pres">
      <dgm:prSet presAssocID="{DA80712D-C9B9-48A9-9DB2-478A794A1DE7}" presName="d1" presStyleLbl="callout" presStyleIdx="1" presStyleCnt="10"/>
      <dgm:spPr/>
    </dgm:pt>
    <dgm:pt modelId="{8BE6F80E-D634-4FCB-AC6D-AA0A681434B5}" type="pres">
      <dgm:prSet presAssocID="{F27FA279-7CEF-4409-8EC2-F42C2142B22A}" presName="circle2" presStyleLbl="lnNode1" presStyleIdx="1" presStyleCnt="5"/>
      <dgm:spPr/>
    </dgm:pt>
    <dgm:pt modelId="{31054A76-739F-4CCB-9878-1F823257D975}" type="pres">
      <dgm:prSet presAssocID="{F27FA279-7CEF-4409-8EC2-F42C2142B22A}" presName="text2" presStyleLbl="revTx" presStyleIdx="1" presStyleCnt="5">
        <dgm:presLayoutVars>
          <dgm:bulletEnabled val="1"/>
        </dgm:presLayoutVars>
      </dgm:prSet>
      <dgm:spPr/>
      <dgm:t>
        <a:bodyPr/>
        <a:lstStyle/>
        <a:p>
          <a:endParaRPr lang="zh-CN" altLang="en-US"/>
        </a:p>
      </dgm:t>
    </dgm:pt>
    <dgm:pt modelId="{1AC38FC4-799F-479D-BFAA-4C5BC2317857}" type="pres">
      <dgm:prSet presAssocID="{F27FA279-7CEF-4409-8EC2-F42C2142B22A}" presName="line2" presStyleLbl="callout" presStyleIdx="2" presStyleCnt="10"/>
      <dgm:spPr/>
    </dgm:pt>
    <dgm:pt modelId="{B1D9611B-C716-4458-8305-8FC89ACC6E01}" type="pres">
      <dgm:prSet presAssocID="{F27FA279-7CEF-4409-8EC2-F42C2142B22A}" presName="d2" presStyleLbl="callout" presStyleIdx="3" presStyleCnt="10"/>
      <dgm:spPr/>
    </dgm:pt>
    <dgm:pt modelId="{C83D46FB-20DB-47DC-AA13-64B4F2956E00}" type="pres">
      <dgm:prSet presAssocID="{172331DB-1328-48F1-A3C8-0C30E59A1B4C}" presName="circle3" presStyleLbl="lnNode1" presStyleIdx="2" presStyleCnt="5"/>
      <dgm:spPr/>
    </dgm:pt>
    <dgm:pt modelId="{8FF4F053-2602-4F0B-9605-04F4E63021CC}" type="pres">
      <dgm:prSet presAssocID="{172331DB-1328-48F1-A3C8-0C30E59A1B4C}" presName="text3" presStyleLbl="revTx" presStyleIdx="2" presStyleCnt="5">
        <dgm:presLayoutVars>
          <dgm:bulletEnabled val="1"/>
        </dgm:presLayoutVars>
      </dgm:prSet>
      <dgm:spPr/>
      <dgm:t>
        <a:bodyPr/>
        <a:lstStyle/>
        <a:p>
          <a:endParaRPr lang="zh-CN" altLang="en-US"/>
        </a:p>
      </dgm:t>
    </dgm:pt>
    <dgm:pt modelId="{D53004F9-70E0-466B-9022-DC63712A81E9}" type="pres">
      <dgm:prSet presAssocID="{172331DB-1328-48F1-A3C8-0C30E59A1B4C}" presName="line3" presStyleLbl="callout" presStyleIdx="4" presStyleCnt="10"/>
      <dgm:spPr/>
    </dgm:pt>
    <dgm:pt modelId="{E75EB921-0F67-49D1-B620-9737B6063B29}" type="pres">
      <dgm:prSet presAssocID="{172331DB-1328-48F1-A3C8-0C30E59A1B4C}" presName="d3" presStyleLbl="callout" presStyleIdx="5" presStyleCnt="10"/>
      <dgm:spPr/>
    </dgm:pt>
    <dgm:pt modelId="{3D266EE9-7776-4C5A-89F4-16A04E4985D2}" type="pres">
      <dgm:prSet presAssocID="{C8A9FCCF-A30A-4A62-9039-0055F170FA0E}" presName="circle4" presStyleLbl="lnNode1" presStyleIdx="3" presStyleCnt="5"/>
      <dgm:spPr/>
    </dgm:pt>
    <dgm:pt modelId="{16E09B34-5917-45E5-AC3C-6E0D73D05E80}" type="pres">
      <dgm:prSet presAssocID="{C8A9FCCF-A30A-4A62-9039-0055F170FA0E}" presName="text4" presStyleLbl="revTx" presStyleIdx="3" presStyleCnt="5">
        <dgm:presLayoutVars>
          <dgm:bulletEnabled val="1"/>
        </dgm:presLayoutVars>
      </dgm:prSet>
      <dgm:spPr/>
      <dgm:t>
        <a:bodyPr/>
        <a:lstStyle/>
        <a:p>
          <a:endParaRPr lang="zh-CN" altLang="en-US"/>
        </a:p>
      </dgm:t>
    </dgm:pt>
    <dgm:pt modelId="{B593AEF2-D658-442A-848C-2ACB42F3BEE4}" type="pres">
      <dgm:prSet presAssocID="{C8A9FCCF-A30A-4A62-9039-0055F170FA0E}" presName="line4" presStyleLbl="callout" presStyleIdx="6" presStyleCnt="10"/>
      <dgm:spPr/>
    </dgm:pt>
    <dgm:pt modelId="{63BB0B0C-167B-4AA1-98EF-DAE6E7CDB9BB}" type="pres">
      <dgm:prSet presAssocID="{C8A9FCCF-A30A-4A62-9039-0055F170FA0E}" presName="d4" presStyleLbl="callout" presStyleIdx="7" presStyleCnt="10"/>
      <dgm:spPr/>
    </dgm:pt>
    <dgm:pt modelId="{B74CBEE4-7309-46ED-A5C9-38765F9B29AE}" type="pres">
      <dgm:prSet presAssocID="{6CC6BFF8-6C61-418D-AB5F-84CC7A0235DC}" presName="circle5" presStyleLbl="lnNode1" presStyleIdx="4" presStyleCnt="5"/>
      <dgm:spPr/>
    </dgm:pt>
    <dgm:pt modelId="{1136C1D9-E634-4903-8CDB-F8CE15EFA504}" type="pres">
      <dgm:prSet presAssocID="{6CC6BFF8-6C61-418D-AB5F-84CC7A0235DC}" presName="text5" presStyleLbl="revTx" presStyleIdx="4" presStyleCnt="5">
        <dgm:presLayoutVars>
          <dgm:bulletEnabled val="1"/>
        </dgm:presLayoutVars>
      </dgm:prSet>
      <dgm:spPr/>
      <dgm:t>
        <a:bodyPr/>
        <a:lstStyle/>
        <a:p>
          <a:endParaRPr lang="zh-CN" altLang="en-US"/>
        </a:p>
      </dgm:t>
    </dgm:pt>
    <dgm:pt modelId="{275C0110-69CA-4115-8BCB-414744D1BE79}" type="pres">
      <dgm:prSet presAssocID="{6CC6BFF8-6C61-418D-AB5F-84CC7A0235DC}" presName="line5" presStyleLbl="callout" presStyleIdx="8" presStyleCnt="10"/>
      <dgm:spPr/>
    </dgm:pt>
    <dgm:pt modelId="{6965F3D8-46E6-4F67-9783-1EDE8C520103}" type="pres">
      <dgm:prSet presAssocID="{6CC6BFF8-6C61-418D-AB5F-84CC7A0235DC}" presName="d5" presStyleLbl="callout" presStyleIdx="9" presStyleCnt="10"/>
      <dgm:spPr/>
    </dgm:pt>
  </dgm:ptLst>
  <dgm:cxnLst>
    <dgm:cxn modelId="{B6916388-3F06-42E4-AE27-91145CFE0FDF}" type="presOf" srcId="{172331DB-1328-48F1-A3C8-0C30E59A1B4C}" destId="{8FF4F053-2602-4F0B-9605-04F4E63021CC}" srcOrd="0" destOrd="0" presId="urn:microsoft.com/office/officeart/2005/8/layout/target1"/>
    <dgm:cxn modelId="{278B2E96-1ED2-4EA7-A7BA-AB7735004416}" srcId="{9EF2C68B-57B1-42C5-8C7F-9CB0758211C6}" destId="{C8A9FCCF-A30A-4A62-9039-0055F170FA0E}" srcOrd="3" destOrd="0" parTransId="{30355B82-2868-47DF-9EE0-16EB737CC9CE}" sibTransId="{2DEB5350-7ED4-46EE-8DE8-CBF0023BCA61}"/>
    <dgm:cxn modelId="{A3B2515E-D883-4201-BFEB-8CFEB8ED2E91}" srcId="{9EF2C68B-57B1-42C5-8C7F-9CB0758211C6}" destId="{F27FA279-7CEF-4409-8EC2-F42C2142B22A}" srcOrd="1" destOrd="0" parTransId="{B2DBCB09-2D2B-4451-95FE-08CFC4CC9D20}" sibTransId="{C69A4C79-05E9-4C04-AAEB-D8E946FE8170}"/>
    <dgm:cxn modelId="{11917939-F40A-40A6-867A-32AC30E2E09A}" srcId="{9EF2C68B-57B1-42C5-8C7F-9CB0758211C6}" destId="{88D558A4-5959-4B25-8CEC-D56B59E06EC1}" srcOrd="6" destOrd="0" parTransId="{D1362A02-19DE-4702-8B94-400591C9844E}" sibTransId="{6D24AEC4-6581-4477-B0D9-8B1D530D603E}"/>
    <dgm:cxn modelId="{C5781ADB-E33D-4D41-A830-80FF5468E8FF}" srcId="{9EF2C68B-57B1-42C5-8C7F-9CB0758211C6}" destId="{3C10A6E9-8C6D-4F27-9A3E-A3C621B61B80}" srcOrd="5" destOrd="0" parTransId="{309B8A38-338D-4E5A-954C-01C866EC3F25}" sibTransId="{1918F393-36ED-4DD6-BC39-3BB39E9DFB74}"/>
    <dgm:cxn modelId="{39F40E02-22EA-42F6-BFB3-A058FE41DCBA}" srcId="{9EF2C68B-57B1-42C5-8C7F-9CB0758211C6}" destId="{992C8FC4-01DA-4198-B486-DEAAD34F44CF}" srcOrd="7" destOrd="0" parTransId="{971C967A-45B8-4ACB-94FF-8437D761D826}" sibTransId="{64536D1E-CD39-4797-91AE-396AE281FFD1}"/>
    <dgm:cxn modelId="{6D392498-3B17-485D-98C9-4C45F97EF9D2}" srcId="{9EF2C68B-57B1-42C5-8C7F-9CB0758211C6}" destId="{DA80712D-C9B9-48A9-9DB2-478A794A1DE7}" srcOrd="0" destOrd="0" parTransId="{0438EC3D-2F46-46DF-A035-0C30597CF57C}" sibTransId="{A9F3638B-D091-4BCE-9B1D-88602F184B0D}"/>
    <dgm:cxn modelId="{51BA535B-B585-40C8-A4C9-C9664FF1B6CA}" type="presOf" srcId="{9EF2C68B-57B1-42C5-8C7F-9CB0758211C6}" destId="{27F1DB3B-C031-470C-9AE8-D10DDE255C6E}" srcOrd="0" destOrd="0" presId="urn:microsoft.com/office/officeart/2005/8/layout/target1"/>
    <dgm:cxn modelId="{B3771979-675A-432C-9A37-714A942EE29A}" type="presOf" srcId="{6CC6BFF8-6C61-418D-AB5F-84CC7A0235DC}" destId="{1136C1D9-E634-4903-8CDB-F8CE15EFA504}" srcOrd="0" destOrd="0" presId="urn:microsoft.com/office/officeart/2005/8/layout/target1"/>
    <dgm:cxn modelId="{F7582852-F85E-4E8B-86EE-1773FE03A51C}" srcId="{9EF2C68B-57B1-42C5-8C7F-9CB0758211C6}" destId="{172331DB-1328-48F1-A3C8-0C30E59A1B4C}" srcOrd="2" destOrd="0" parTransId="{0DBCE323-9961-4CE9-A79F-7CBCC6C26D81}" sibTransId="{55AE89BC-1652-4B73-A742-AE1009A3D0BD}"/>
    <dgm:cxn modelId="{B50443F9-198A-4554-8AC1-34437D2C134A}" type="presOf" srcId="{F27FA279-7CEF-4409-8EC2-F42C2142B22A}" destId="{31054A76-739F-4CCB-9878-1F823257D975}" srcOrd="0" destOrd="0" presId="urn:microsoft.com/office/officeart/2005/8/layout/target1"/>
    <dgm:cxn modelId="{CCEB0CC8-918C-441B-BB01-35EC410EAB50}" type="presOf" srcId="{DA80712D-C9B9-48A9-9DB2-478A794A1DE7}" destId="{92DA0D2C-CC12-4F02-A225-D508887E7337}" srcOrd="0" destOrd="0" presId="urn:microsoft.com/office/officeart/2005/8/layout/target1"/>
    <dgm:cxn modelId="{7AAFCF5B-0718-41C3-894A-94120A91FC84}" type="presOf" srcId="{C8A9FCCF-A30A-4A62-9039-0055F170FA0E}" destId="{16E09B34-5917-45E5-AC3C-6E0D73D05E80}" srcOrd="0" destOrd="0" presId="urn:microsoft.com/office/officeart/2005/8/layout/target1"/>
    <dgm:cxn modelId="{E2C29158-0042-4651-8184-AE83FF250981}" srcId="{9EF2C68B-57B1-42C5-8C7F-9CB0758211C6}" destId="{6CC6BFF8-6C61-418D-AB5F-84CC7A0235DC}" srcOrd="4" destOrd="0" parTransId="{9FE5CB65-3D4B-4BA8-9390-2351D2290B48}" sibTransId="{D25C09D0-9144-49AF-8270-4B12ADBA3A04}"/>
    <dgm:cxn modelId="{35B1CC68-F46E-4182-A289-66A47AC01CED}" type="presParOf" srcId="{27F1DB3B-C031-470C-9AE8-D10DDE255C6E}" destId="{A646B368-1E69-4ED6-AA29-7966455BD217}" srcOrd="0" destOrd="0" presId="urn:microsoft.com/office/officeart/2005/8/layout/target1"/>
    <dgm:cxn modelId="{D65515EB-2682-45FD-B0D3-B2BB2090019E}" type="presParOf" srcId="{27F1DB3B-C031-470C-9AE8-D10DDE255C6E}" destId="{92DA0D2C-CC12-4F02-A225-D508887E7337}" srcOrd="1" destOrd="0" presId="urn:microsoft.com/office/officeart/2005/8/layout/target1"/>
    <dgm:cxn modelId="{A808C230-4B8A-47DC-B574-810BDB406602}" type="presParOf" srcId="{27F1DB3B-C031-470C-9AE8-D10DDE255C6E}" destId="{91BB29A7-3098-4EA2-976C-100B373EFE89}" srcOrd="2" destOrd="0" presId="urn:microsoft.com/office/officeart/2005/8/layout/target1"/>
    <dgm:cxn modelId="{4F3E88C0-8C0C-453A-B3F1-7C067578EA53}" type="presParOf" srcId="{27F1DB3B-C031-470C-9AE8-D10DDE255C6E}" destId="{D77E5A75-9872-4F18-BEFE-B0419AAD7F1F}" srcOrd="3" destOrd="0" presId="urn:microsoft.com/office/officeart/2005/8/layout/target1"/>
    <dgm:cxn modelId="{963C6102-3D16-4D73-A086-10E7CE06EB82}" type="presParOf" srcId="{27F1DB3B-C031-470C-9AE8-D10DDE255C6E}" destId="{8BE6F80E-D634-4FCB-AC6D-AA0A681434B5}" srcOrd="4" destOrd="0" presId="urn:microsoft.com/office/officeart/2005/8/layout/target1"/>
    <dgm:cxn modelId="{332F54B2-4C8B-45FD-A12E-EC76668453AE}" type="presParOf" srcId="{27F1DB3B-C031-470C-9AE8-D10DDE255C6E}" destId="{31054A76-739F-4CCB-9878-1F823257D975}" srcOrd="5" destOrd="0" presId="urn:microsoft.com/office/officeart/2005/8/layout/target1"/>
    <dgm:cxn modelId="{63E0C20A-3AF5-48A7-8020-C128BCA90ED0}" type="presParOf" srcId="{27F1DB3B-C031-470C-9AE8-D10DDE255C6E}" destId="{1AC38FC4-799F-479D-BFAA-4C5BC2317857}" srcOrd="6" destOrd="0" presId="urn:microsoft.com/office/officeart/2005/8/layout/target1"/>
    <dgm:cxn modelId="{0BF9304A-E540-47EB-ADF4-EDCFC976AD30}" type="presParOf" srcId="{27F1DB3B-C031-470C-9AE8-D10DDE255C6E}" destId="{B1D9611B-C716-4458-8305-8FC89ACC6E01}" srcOrd="7" destOrd="0" presId="urn:microsoft.com/office/officeart/2005/8/layout/target1"/>
    <dgm:cxn modelId="{4CA54AB6-5BF9-4C0C-A994-C416DFA8A3CC}" type="presParOf" srcId="{27F1DB3B-C031-470C-9AE8-D10DDE255C6E}" destId="{C83D46FB-20DB-47DC-AA13-64B4F2956E00}" srcOrd="8" destOrd="0" presId="urn:microsoft.com/office/officeart/2005/8/layout/target1"/>
    <dgm:cxn modelId="{BC21E730-E020-4B9D-8827-EB1B23605B05}" type="presParOf" srcId="{27F1DB3B-C031-470C-9AE8-D10DDE255C6E}" destId="{8FF4F053-2602-4F0B-9605-04F4E63021CC}" srcOrd="9" destOrd="0" presId="urn:microsoft.com/office/officeart/2005/8/layout/target1"/>
    <dgm:cxn modelId="{56959144-3288-4310-B2B5-AA99991EC86A}" type="presParOf" srcId="{27F1DB3B-C031-470C-9AE8-D10DDE255C6E}" destId="{D53004F9-70E0-466B-9022-DC63712A81E9}" srcOrd="10" destOrd="0" presId="urn:microsoft.com/office/officeart/2005/8/layout/target1"/>
    <dgm:cxn modelId="{C73FD853-D2DF-4AB7-8790-8A56EDCBDAD3}" type="presParOf" srcId="{27F1DB3B-C031-470C-9AE8-D10DDE255C6E}" destId="{E75EB921-0F67-49D1-B620-9737B6063B29}" srcOrd="11" destOrd="0" presId="urn:microsoft.com/office/officeart/2005/8/layout/target1"/>
    <dgm:cxn modelId="{8ABE620A-342A-4A01-92A4-59A0FDC1CD12}" type="presParOf" srcId="{27F1DB3B-C031-470C-9AE8-D10DDE255C6E}" destId="{3D266EE9-7776-4C5A-89F4-16A04E4985D2}" srcOrd="12" destOrd="0" presId="urn:microsoft.com/office/officeart/2005/8/layout/target1"/>
    <dgm:cxn modelId="{CE182A41-A887-4BA4-9DC5-4BD9201DB710}" type="presParOf" srcId="{27F1DB3B-C031-470C-9AE8-D10DDE255C6E}" destId="{16E09B34-5917-45E5-AC3C-6E0D73D05E80}" srcOrd="13" destOrd="0" presId="urn:microsoft.com/office/officeart/2005/8/layout/target1"/>
    <dgm:cxn modelId="{17F8F9B4-4498-48C4-88C1-8FC5F9AA3375}" type="presParOf" srcId="{27F1DB3B-C031-470C-9AE8-D10DDE255C6E}" destId="{B593AEF2-D658-442A-848C-2ACB42F3BEE4}" srcOrd="14" destOrd="0" presId="urn:microsoft.com/office/officeart/2005/8/layout/target1"/>
    <dgm:cxn modelId="{112C3EE1-D986-44BD-BD96-3CE620EAD802}" type="presParOf" srcId="{27F1DB3B-C031-470C-9AE8-D10DDE255C6E}" destId="{63BB0B0C-167B-4AA1-98EF-DAE6E7CDB9BB}" srcOrd="15" destOrd="0" presId="urn:microsoft.com/office/officeart/2005/8/layout/target1"/>
    <dgm:cxn modelId="{22DE8868-DD3A-448E-8975-9CE11C28496F}" type="presParOf" srcId="{27F1DB3B-C031-470C-9AE8-D10DDE255C6E}" destId="{B74CBEE4-7309-46ED-A5C9-38765F9B29AE}" srcOrd="16" destOrd="0" presId="urn:microsoft.com/office/officeart/2005/8/layout/target1"/>
    <dgm:cxn modelId="{238A07E3-D5A8-4CDE-8D83-EF59C21A1B27}" type="presParOf" srcId="{27F1DB3B-C031-470C-9AE8-D10DDE255C6E}" destId="{1136C1D9-E634-4903-8CDB-F8CE15EFA504}" srcOrd="17" destOrd="0" presId="urn:microsoft.com/office/officeart/2005/8/layout/target1"/>
    <dgm:cxn modelId="{4D4FB826-930C-4B83-933E-06C1A1B79AF3}" type="presParOf" srcId="{27F1DB3B-C031-470C-9AE8-D10DDE255C6E}" destId="{275C0110-69CA-4115-8BCB-414744D1BE79}" srcOrd="18" destOrd="0" presId="urn:microsoft.com/office/officeart/2005/8/layout/target1"/>
    <dgm:cxn modelId="{31C56313-CEF0-4075-8D43-AD7F4AD5DF72}" type="presParOf" srcId="{27F1DB3B-C031-470C-9AE8-D10DDE255C6E}" destId="{6965F3D8-46E6-4F67-9783-1EDE8C520103}" srcOrd="19"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8D062-6B2C-43C6-9F12-4D70B9754760}">
      <dsp:nvSpPr>
        <dsp:cNvPr id="0" name=""/>
        <dsp:cNvSpPr/>
      </dsp:nvSpPr>
      <dsp:spPr>
        <a:xfrm>
          <a:off x="-5931264" y="-907656"/>
          <a:ext cx="7060991" cy="7060991"/>
        </a:xfrm>
        <a:prstGeom prst="blockArc">
          <a:avLst>
            <a:gd name="adj1" fmla="val 18900000"/>
            <a:gd name="adj2" fmla="val 2700000"/>
            <a:gd name="adj3" fmla="val 306"/>
          </a:avLst>
        </a:prstGeom>
        <a:noFill/>
        <a:ln w="6350" cap="flat" cmpd="sng" algn="ctr">
          <a:solidFill>
            <a:schemeClr val="accent2">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084626D-ADB3-40E3-BF12-4645F719BF6F}">
      <dsp:nvSpPr>
        <dsp:cNvPr id="0" name=""/>
        <dsp:cNvSpPr/>
      </dsp:nvSpPr>
      <dsp:spPr>
        <a:xfrm>
          <a:off x="493732" y="327749"/>
          <a:ext cx="7941061" cy="655919"/>
        </a:xfrm>
        <a:prstGeom prst="rect">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636" tIns="60960" rIns="60960" bIns="60960" numCol="1" spcCol="1270" anchor="ctr" anchorCtr="0">
          <a:noAutofit/>
        </a:bodyPr>
        <a:lstStyle/>
        <a:p>
          <a:pPr lvl="0" algn="l" defTabSz="1066800">
            <a:lnSpc>
              <a:spcPct val="90000"/>
            </a:lnSpc>
            <a:spcBef>
              <a:spcPct val="0"/>
            </a:spcBef>
            <a:spcAft>
              <a:spcPct val="35000"/>
            </a:spcAft>
          </a:pPr>
          <a:r>
            <a:rPr lang="zh-CN" altLang="en-US" sz="2400" kern="1200"/>
            <a:t>劳动者的平均熟练程度</a:t>
          </a:r>
        </a:p>
      </dsp:txBody>
      <dsp:txXfrm>
        <a:off x="493732" y="327749"/>
        <a:ext cx="7941061" cy="655919"/>
      </dsp:txXfrm>
    </dsp:sp>
    <dsp:sp modelId="{7E080737-F69F-4989-AF18-EE624FADC387}">
      <dsp:nvSpPr>
        <dsp:cNvPr id="0" name=""/>
        <dsp:cNvSpPr/>
      </dsp:nvSpPr>
      <dsp:spPr>
        <a:xfrm>
          <a:off x="83782" y="245760"/>
          <a:ext cx="819899" cy="819899"/>
        </a:xfrm>
        <a:prstGeom prst="ellipse">
          <a:avLst/>
        </a:prstGeom>
        <a:solidFill>
          <a:schemeClr val="lt1">
            <a:hueOff val="0"/>
            <a:satOff val="0"/>
            <a:lumOff val="0"/>
            <a:alphaOff val="0"/>
          </a:schemeClr>
        </a:solidFill>
        <a:ln w="6350" cap="flat" cmpd="sng" algn="ctr">
          <a:solidFill>
            <a:schemeClr val="accent2">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128554D-809F-4C2D-AD30-ADD8CD11289C}">
      <dsp:nvSpPr>
        <dsp:cNvPr id="0" name=""/>
        <dsp:cNvSpPr/>
      </dsp:nvSpPr>
      <dsp:spPr>
        <a:xfrm>
          <a:off x="963745" y="1311314"/>
          <a:ext cx="7471048" cy="655919"/>
        </a:xfrm>
        <a:prstGeom prst="rect">
          <a:avLst/>
        </a:prstGeom>
        <a:gradFill rotWithShape="0">
          <a:gsLst>
            <a:gs pos="0">
              <a:schemeClr val="accent2">
                <a:shade val="50000"/>
                <a:hueOff val="-236470"/>
                <a:satOff val="3113"/>
                <a:lumOff val="18647"/>
                <a:alphaOff val="0"/>
                <a:satMod val="103000"/>
                <a:lumMod val="102000"/>
                <a:tint val="94000"/>
              </a:schemeClr>
            </a:gs>
            <a:gs pos="50000">
              <a:schemeClr val="accent2">
                <a:shade val="50000"/>
                <a:hueOff val="-236470"/>
                <a:satOff val="3113"/>
                <a:lumOff val="18647"/>
                <a:alphaOff val="0"/>
                <a:satMod val="110000"/>
                <a:lumMod val="100000"/>
                <a:shade val="100000"/>
              </a:schemeClr>
            </a:gs>
            <a:gs pos="100000">
              <a:schemeClr val="accent2">
                <a:shade val="50000"/>
                <a:hueOff val="-236470"/>
                <a:satOff val="3113"/>
                <a:lumOff val="186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636"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科学技术的发展水平及其在生产中的应用程度</a:t>
          </a:r>
        </a:p>
      </dsp:txBody>
      <dsp:txXfrm>
        <a:off x="963745" y="1311314"/>
        <a:ext cx="7471048" cy="655919"/>
      </dsp:txXfrm>
    </dsp:sp>
    <dsp:sp modelId="{E5597910-CCE3-47DE-8ADB-1BDA842229FF}">
      <dsp:nvSpPr>
        <dsp:cNvPr id="0" name=""/>
        <dsp:cNvSpPr/>
      </dsp:nvSpPr>
      <dsp:spPr>
        <a:xfrm>
          <a:off x="553795" y="1229324"/>
          <a:ext cx="819899" cy="819899"/>
        </a:xfrm>
        <a:prstGeom prst="ellipse">
          <a:avLst/>
        </a:prstGeom>
        <a:solidFill>
          <a:schemeClr val="lt1">
            <a:hueOff val="0"/>
            <a:satOff val="0"/>
            <a:lumOff val="0"/>
            <a:alphaOff val="0"/>
          </a:schemeClr>
        </a:solidFill>
        <a:ln w="6350" cap="flat" cmpd="sng" algn="ctr">
          <a:solidFill>
            <a:schemeClr val="accent2">
              <a:shade val="50000"/>
              <a:hueOff val="-222396"/>
              <a:satOff val="3463"/>
              <a:lumOff val="1725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D54CE44-015B-4FC2-BE43-CAB9323E6592}">
      <dsp:nvSpPr>
        <dsp:cNvPr id="0" name=""/>
        <dsp:cNvSpPr/>
      </dsp:nvSpPr>
      <dsp:spPr>
        <a:xfrm>
          <a:off x="1108001" y="2294879"/>
          <a:ext cx="7326792" cy="655919"/>
        </a:xfrm>
        <a:prstGeom prst="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636"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生产过程的社会结合</a:t>
          </a:r>
        </a:p>
      </dsp:txBody>
      <dsp:txXfrm>
        <a:off x="1108001" y="2294879"/>
        <a:ext cx="7326792" cy="655919"/>
      </dsp:txXfrm>
    </dsp:sp>
    <dsp:sp modelId="{19B832B1-E423-4813-893D-3C263ADE4867}">
      <dsp:nvSpPr>
        <dsp:cNvPr id="0" name=""/>
        <dsp:cNvSpPr/>
      </dsp:nvSpPr>
      <dsp:spPr>
        <a:xfrm>
          <a:off x="698051" y="2212889"/>
          <a:ext cx="819899" cy="819899"/>
        </a:xfrm>
        <a:prstGeom prst="ellipse">
          <a:avLst/>
        </a:prstGeom>
        <a:solidFill>
          <a:schemeClr val="lt1">
            <a:hueOff val="0"/>
            <a:satOff val="0"/>
            <a:lumOff val="0"/>
            <a:alphaOff val="0"/>
          </a:schemeClr>
        </a:solidFill>
        <a:ln w="6350" cap="flat" cmpd="sng" algn="ctr">
          <a:solidFill>
            <a:schemeClr val="accent2">
              <a:shade val="50000"/>
              <a:hueOff val="-444793"/>
              <a:satOff val="6926"/>
              <a:lumOff val="34499"/>
              <a:alphaOff val="0"/>
            </a:schemeClr>
          </a:solidFill>
          <a:prstDash val="solid"/>
          <a:miter lim="800000"/>
        </a:ln>
        <a:effectLst/>
      </dsp:spPr>
      <dsp:style>
        <a:lnRef idx="1">
          <a:scrgbClr r="0" g="0" b="0"/>
        </a:lnRef>
        <a:fillRef idx="1">
          <a:scrgbClr r="0" g="0" b="0"/>
        </a:fillRef>
        <a:effectRef idx="0">
          <a:scrgbClr r="0" g="0" b="0"/>
        </a:effectRef>
        <a:fontRef idx="minor"/>
      </dsp:style>
    </dsp:sp>
    <dsp:sp modelId="{D6E191F0-F237-4875-B652-0AFE2A4D76D6}">
      <dsp:nvSpPr>
        <dsp:cNvPr id="0" name=""/>
        <dsp:cNvSpPr/>
      </dsp:nvSpPr>
      <dsp:spPr>
        <a:xfrm>
          <a:off x="963745" y="3278443"/>
          <a:ext cx="7471048" cy="655919"/>
        </a:xfrm>
        <a:prstGeom prst="rect">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636"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t>生产资料的规模和效能</a:t>
          </a:r>
        </a:p>
      </dsp:txBody>
      <dsp:txXfrm>
        <a:off x="963745" y="3278443"/>
        <a:ext cx="7471048" cy="655919"/>
      </dsp:txXfrm>
    </dsp:sp>
    <dsp:sp modelId="{C785A05F-EA56-457B-A0C6-9FB872F8E656}">
      <dsp:nvSpPr>
        <dsp:cNvPr id="0" name=""/>
        <dsp:cNvSpPr/>
      </dsp:nvSpPr>
      <dsp:spPr>
        <a:xfrm>
          <a:off x="553795" y="3196453"/>
          <a:ext cx="819899" cy="819899"/>
        </a:xfrm>
        <a:prstGeom prst="ellipse">
          <a:avLst/>
        </a:prstGeom>
        <a:solidFill>
          <a:schemeClr val="lt1">
            <a:hueOff val="0"/>
            <a:satOff val="0"/>
            <a:lumOff val="0"/>
            <a:alphaOff val="0"/>
          </a:schemeClr>
        </a:solidFill>
        <a:ln w="6350" cap="flat" cmpd="sng" algn="ctr">
          <a:solidFill>
            <a:schemeClr val="accent2">
              <a:shade val="50000"/>
              <a:hueOff val="-444793"/>
              <a:satOff val="6926"/>
              <a:lumOff val="34499"/>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8C9BDA-2CBE-41BE-AB28-A79EE6D78624}">
      <dsp:nvSpPr>
        <dsp:cNvPr id="0" name=""/>
        <dsp:cNvSpPr/>
      </dsp:nvSpPr>
      <dsp:spPr>
        <a:xfrm>
          <a:off x="493732" y="4262008"/>
          <a:ext cx="7941061" cy="655919"/>
        </a:xfrm>
        <a:prstGeom prst="rect">
          <a:avLst/>
        </a:prstGeom>
        <a:gradFill rotWithShape="0">
          <a:gsLst>
            <a:gs pos="0">
              <a:schemeClr val="accent2">
                <a:shade val="50000"/>
                <a:hueOff val="-236470"/>
                <a:satOff val="3113"/>
                <a:lumOff val="18647"/>
                <a:alphaOff val="0"/>
                <a:satMod val="103000"/>
                <a:lumMod val="102000"/>
                <a:tint val="94000"/>
              </a:schemeClr>
            </a:gs>
            <a:gs pos="50000">
              <a:schemeClr val="accent2">
                <a:shade val="50000"/>
                <a:hueOff val="-236470"/>
                <a:satOff val="3113"/>
                <a:lumOff val="18647"/>
                <a:alphaOff val="0"/>
                <a:satMod val="110000"/>
                <a:lumMod val="100000"/>
                <a:shade val="100000"/>
              </a:schemeClr>
            </a:gs>
            <a:gs pos="100000">
              <a:schemeClr val="accent2">
                <a:shade val="50000"/>
                <a:hueOff val="-236470"/>
                <a:satOff val="3113"/>
                <a:lumOff val="186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636" tIns="60960" rIns="60960" bIns="60960" numCol="1" spcCol="1270" anchor="ctr" anchorCtr="0">
          <a:noAutofit/>
        </a:bodyPr>
        <a:lstStyle/>
        <a:p>
          <a:pPr lvl="0" algn="l" defTabSz="1066800">
            <a:lnSpc>
              <a:spcPct val="90000"/>
            </a:lnSpc>
            <a:spcBef>
              <a:spcPct val="0"/>
            </a:spcBef>
            <a:spcAft>
              <a:spcPct val="35000"/>
            </a:spcAft>
          </a:pPr>
          <a:r>
            <a:rPr lang="zh-CN" altLang="en-US" sz="2400" kern="1200"/>
            <a:t>自然条件</a:t>
          </a:r>
        </a:p>
      </dsp:txBody>
      <dsp:txXfrm>
        <a:off x="493732" y="4262008"/>
        <a:ext cx="7941061" cy="655919"/>
      </dsp:txXfrm>
    </dsp:sp>
    <dsp:sp modelId="{328E2A23-5DDE-44AA-B41E-9EC070F5014B}">
      <dsp:nvSpPr>
        <dsp:cNvPr id="0" name=""/>
        <dsp:cNvSpPr/>
      </dsp:nvSpPr>
      <dsp:spPr>
        <a:xfrm>
          <a:off x="83782" y="4180018"/>
          <a:ext cx="819899" cy="819899"/>
        </a:xfrm>
        <a:prstGeom prst="ellipse">
          <a:avLst/>
        </a:prstGeom>
        <a:solidFill>
          <a:schemeClr val="lt1">
            <a:hueOff val="0"/>
            <a:satOff val="0"/>
            <a:lumOff val="0"/>
            <a:alphaOff val="0"/>
          </a:schemeClr>
        </a:solidFill>
        <a:ln w="6350" cap="flat" cmpd="sng" algn="ctr">
          <a:solidFill>
            <a:schemeClr val="accent2">
              <a:shade val="50000"/>
              <a:hueOff val="-222396"/>
              <a:satOff val="3463"/>
              <a:lumOff val="1725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C8EFBBD3-2255-43E2-850A-2B934F8C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a:extLst>
              <a:ext uri="{FF2B5EF4-FFF2-40B4-BE49-F238E27FC236}">
                <a16:creationId xmlns:a16="http://schemas.microsoft.com/office/drawing/2014/main" xmlns="" id="{78F5F5D6-6DF1-4B4F-929F-1C33C163041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E9D5CB9C-A5E6-4D4B-9E2B-DFF827D86057}" type="datetimeFigureOut">
              <a:rPr lang="zh-CN" altLang="en-US" smtClean="0"/>
              <a:pPr>
                <a:defRPr/>
              </a:pPr>
              <a:t>2022/3/9</a:t>
            </a:fld>
            <a:endParaRPr lang="zh-CN" altLang="en-US" dirty="0"/>
          </a:p>
        </p:txBody>
      </p:sp>
      <p:sp>
        <p:nvSpPr>
          <p:cNvPr id="4" name="幻灯片图像占位符 3">
            <a:extLst>
              <a:ext uri="{FF2B5EF4-FFF2-40B4-BE49-F238E27FC236}">
                <a16:creationId xmlns:a16="http://schemas.microsoft.com/office/drawing/2014/main" xmlns="" id="{6907AAD6-BEA3-4FEA-A014-A6C48205E54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a:extLst>
              <a:ext uri="{FF2B5EF4-FFF2-40B4-BE49-F238E27FC236}">
                <a16:creationId xmlns:a16="http://schemas.microsoft.com/office/drawing/2014/main" xmlns="" id="{4DA85C2A-2AB0-4382-A7B7-16267D051DA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a:extLst>
              <a:ext uri="{FF2B5EF4-FFF2-40B4-BE49-F238E27FC236}">
                <a16:creationId xmlns:a16="http://schemas.microsoft.com/office/drawing/2014/main" xmlns="" id="{5851E417-7F01-41F3-B317-FB778CD9F5F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a:extLst>
              <a:ext uri="{FF2B5EF4-FFF2-40B4-BE49-F238E27FC236}">
                <a16:creationId xmlns:a16="http://schemas.microsoft.com/office/drawing/2014/main" xmlns="" id="{C56CEA6A-3800-48FC-9071-40176ABB117F}"/>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微软雅黑" panose="020B0503020204020204" pitchFamily="34" charset="-122"/>
                <a:ea typeface="微软雅黑" panose="020B0503020204020204" pitchFamily="34" charset="-122"/>
              </a:defRPr>
            </a:lvl1pPr>
          </a:lstStyle>
          <a:p>
            <a:fld id="{2CE06FC6-E6E0-42CD-B91F-9E6DB87F48CD}" type="slidenum">
              <a:rPr lang="zh-CN" altLang="en-US" smtClean="0"/>
              <a:pPr/>
              <a:t>‹#›</a:t>
            </a:fld>
            <a:endParaRPr lang="zh-CN" altLang="en-US" dirty="0"/>
          </a:p>
        </p:txBody>
      </p:sp>
    </p:spTree>
    <p:extLst>
      <p:ext uri="{BB962C8B-B14F-4D97-AF65-F5344CB8AC3E}">
        <p14:creationId xmlns:p14="http://schemas.microsoft.com/office/powerpoint/2010/main" val="35060860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a:t>
            </a:fld>
            <a:endParaRPr lang="zh-CN" altLang="en-US" dirty="0"/>
          </a:p>
        </p:txBody>
      </p:sp>
    </p:spTree>
    <p:extLst>
      <p:ext uri="{BB962C8B-B14F-4D97-AF65-F5344CB8AC3E}">
        <p14:creationId xmlns:p14="http://schemas.microsoft.com/office/powerpoint/2010/main" val="312682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58</a:t>
            </a:fld>
            <a:endParaRPr lang="zh-CN" altLang="en-US" dirty="0"/>
          </a:p>
        </p:txBody>
      </p:sp>
    </p:spTree>
    <p:extLst>
      <p:ext uri="{BB962C8B-B14F-4D97-AF65-F5344CB8AC3E}">
        <p14:creationId xmlns:p14="http://schemas.microsoft.com/office/powerpoint/2010/main" val="3011271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59</a:t>
            </a:fld>
            <a:endParaRPr lang="zh-CN" altLang="en-US" dirty="0"/>
          </a:p>
        </p:txBody>
      </p:sp>
    </p:spTree>
    <p:extLst>
      <p:ext uri="{BB962C8B-B14F-4D97-AF65-F5344CB8AC3E}">
        <p14:creationId xmlns:p14="http://schemas.microsoft.com/office/powerpoint/2010/main" val="4091274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61</a:t>
            </a:fld>
            <a:endParaRPr lang="zh-CN" altLang="en-US" dirty="0"/>
          </a:p>
        </p:txBody>
      </p:sp>
    </p:spTree>
    <p:extLst>
      <p:ext uri="{BB962C8B-B14F-4D97-AF65-F5344CB8AC3E}">
        <p14:creationId xmlns:p14="http://schemas.microsoft.com/office/powerpoint/2010/main" val="429003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在马克思看来，商品价值体现的是一定生产方式中人与人之间的关系，也就是生产关系的体现。它是包括生产、分配、交换和消费等每一个环节中存在的诸多关系。我们的购物行为中，人与人之间的关系被掩盖，简化成了</a:t>
            </a:r>
            <a:r>
              <a:rPr kumimoji="0" lang="zh-CN" altLang="en-US" sz="12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物与物</a:t>
            </a:r>
            <a:r>
              <a:rPr kumimoji="0" lang="zh-CN" altLang="en-US" sz="12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之间、</a:t>
            </a:r>
            <a:r>
              <a:rPr kumimoji="0" lang="zh-CN" altLang="en-US" sz="12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物与金钱</a:t>
            </a:r>
            <a:r>
              <a:rPr kumimoji="0" lang="zh-CN" altLang="en-US" sz="12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之间的交换。由此，导致社会对于一件物的评价直接决定了对此人的评价，人们就会形成一种以物的交换价值为导向的价值体系和精神状态。</a:t>
            </a:r>
            <a:endParaRPr kumimoji="0" lang="zh-CN"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73</a:t>
            </a:fld>
            <a:endParaRPr lang="zh-CN" altLang="en-US" dirty="0"/>
          </a:p>
        </p:txBody>
      </p:sp>
    </p:spTree>
    <p:extLst>
      <p:ext uri="{BB962C8B-B14F-4D97-AF65-F5344CB8AC3E}">
        <p14:creationId xmlns:p14="http://schemas.microsoft.com/office/powerpoint/2010/main" val="1521228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28485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050606"/>
                </a:solidFill>
                <a:latin typeface="微软雅黑" panose="020B0503020204020204" pitchFamily="34" charset="-122"/>
                <a:sym typeface="微软雅黑" panose="020B0503020204020204" pitchFamily="34" charset="-122"/>
              </a:rPr>
              <a:t>马克思于是幽默而讽刺地说，“不幸的皮尔先生，他什么都预见到了，就是忘了把英国的生产关系输出到斯旺河去”。</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51875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75098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商品流通公式表明商品流通的目的是获得使用价值，资本总公式表明资本运动的一般目的是价值增殖。</a:t>
            </a: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98</a:t>
            </a:fld>
            <a:endParaRPr lang="zh-CN" altLang="en-US" dirty="0"/>
          </a:p>
        </p:txBody>
      </p:sp>
    </p:spTree>
    <p:extLst>
      <p:ext uri="{BB962C8B-B14F-4D97-AF65-F5344CB8AC3E}">
        <p14:creationId xmlns:p14="http://schemas.microsoft.com/office/powerpoint/2010/main" val="3906211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111</a:t>
            </a:fld>
            <a:endParaRPr lang="zh-CN" altLang="en-US" dirty="0"/>
          </a:p>
        </p:txBody>
      </p:sp>
    </p:spTree>
    <p:extLst>
      <p:ext uri="{BB962C8B-B14F-4D97-AF65-F5344CB8AC3E}">
        <p14:creationId xmlns:p14="http://schemas.microsoft.com/office/powerpoint/2010/main" val="4009883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123</a:t>
            </a:fld>
            <a:endParaRPr lang="zh-CN" altLang="en-US" dirty="0"/>
          </a:p>
        </p:txBody>
      </p:sp>
    </p:spTree>
    <p:extLst>
      <p:ext uri="{BB962C8B-B14F-4D97-AF65-F5344CB8AC3E}">
        <p14:creationId xmlns:p14="http://schemas.microsoft.com/office/powerpoint/2010/main" val="59110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8649C4-DF96-4AB7-8EFA-C60B664AC0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4189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微软雅黑" panose="020B0503020204020204" pitchFamily="34" charset="-122"/>
                <a:ea typeface="微软雅黑" panose="020B0503020204020204" pitchFamily="34" charset="-122"/>
                <a:cs typeface="+mn-cs"/>
              </a:rPr>
              <a:t>经营管理的作用是由劳动价值论揭示的，并能够得到科学的说明。也就是说他们的一切行为都与价值有关，而与剩余价值的产生无关。因为管理可以导致劳动效率的提高，使生产生活资料的价值下降，补偿劳动力价值的必要劳动时间缩短，其作为相对剩余价值被整个资本家整体所占有。也就是说，它们是榨取剩余价值而不是生产剩余价值，即生产效率提高而产生的整个社会</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zh-CN" sz="1200" kern="1200" dirty="0">
                <a:solidFill>
                  <a:schemeClr val="tx1"/>
                </a:solidFill>
                <a:effectLst/>
                <a:latin typeface="微软雅黑" panose="020B0503020204020204" pitchFamily="34" charset="-122"/>
                <a:ea typeface="微软雅黑" panose="020B0503020204020204" pitchFamily="34" charset="-122"/>
                <a:cs typeface="+mn-cs"/>
              </a:rPr>
              <a:t>红利</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zh-CN" sz="1200" kern="1200" dirty="0">
                <a:solidFill>
                  <a:schemeClr val="tx1"/>
                </a:solidFill>
                <a:effectLst/>
                <a:latin typeface="微软雅黑" panose="020B0503020204020204" pitchFamily="34" charset="-122"/>
                <a:ea typeface="微软雅黑" panose="020B0503020204020204" pitchFamily="34" charset="-122"/>
                <a:cs typeface="+mn-cs"/>
              </a:rPr>
              <a:t>，被资本家所独占。</a:t>
            </a:r>
          </a:p>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128</a:t>
            </a:fld>
            <a:endParaRPr lang="zh-CN" altLang="en-US" dirty="0"/>
          </a:p>
        </p:txBody>
      </p:sp>
    </p:spTree>
    <p:extLst>
      <p:ext uri="{BB962C8B-B14F-4D97-AF65-F5344CB8AC3E}">
        <p14:creationId xmlns:p14="http://schemas.microsoft.com/office/powerpoint/2010/main" val="1424114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在生产自动化条件下，直接从事生产劳动的工人相对减少，而从事科研、设计、技术和管理劳动的人员日益增加，“总体工人”中</a:t>
            </a:r>
            <a:r>
              <a:rPr kumimoji="0" lang="zh-CN" altLang="en-US" sz="12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脑力劳动者</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的比重不断增大，劳动的复杂程度和强度日益提高，生产力日益提升，从而创造出更多的价值和剩余价值。</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130</a:t>
            </a:fld>
            <a:endParaRPr lang="zh-CN" altLang="en-US" dirty="0"/>
          </a:p>
        </p:txBody>
      </p:sp>
    </p:spTree>
    <p:extLst>
      <p:ext uri="{BB962C8B-B14F-4D97-AF65-F5344CB8AC3E}">
        <p14:creationId xmlns:p14="http://schemas.microsoft.com/office/powerpoint/2010/main" val="3299997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在当代资本主义国家，随着社会生产力的发展、科学技术的进步、劳动过程的复杂化和脑力劳动作用的加强， 工人的实际工资呈现出不断提高的趋势，但是与其创造的剩余价值的增长幅度相比，实际工资提高的幅度还是较小的。只要资本和雇佣劳动的基本经济关系不变，资本主义工资的本质就不会发生根本变化。</a:t>
            </a:r>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143</a:t>
            </a:fld>
            <a:endParaRPr lang="zh-CN" altLang="en-US" dirty="0"/>
          </a:p>
        </p:txBody>
      </p:sp>
    </p:spTree>
    <p:extLst>
      <p:ext uri="{BB962C8B-B14F-4D97-AF65-F5344CB8AC3E}">
        <p14:creationId xmlns:p14="http://schemas.microsoft.com/office/powerpoint/2010/main" val="151914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144</a:t>
            </a:fld>
            <a:endParaRPr lang="zh-CN" altLang="en-US" dirty="0"/>
          </a:p>
        </p:txBody>
      </p:sp>
    </p:spTree>
    <p:extLst>
      <p:ext uri="{BB962C8B-B14F-4D97-AF65-F5344CB8AC3E}">
        <p14:creationId xmlns:p14="http://schemas.microsoft.com/office/powerpoint/2010/main" val="1029266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147</a:t>
            </a:fld>
            <a:endParaRPr lang="zh-CN" altLang="en-US" dirty="0"/>
          </a:p>
        </p:txBody>
      </p:sp>
    </p:spTree>
    <p:extLst>
      <p:ext uri="{BB962C8B-B14F-4D97-AF65-F5344CB8AC3E}">
        <p14:creationId xmlns:p14="http://schemas.microsoft.com/office/powerpoint/2010/main" val="3890150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79201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zh-CN" altLang="en-US" sz="1200" b="0" i="0" u="none" strike="noStrike" kern="1200" cap="none" spc="0" normalizeH="0" baseline="0" noProof="0" dirty="0">
              <a:ln>
                <a:noFill/>
              </a:ln>
              <a:solidFill>
                <a:prstClr val="black"/>
              </a:solidFill>
              <a:effectLst/>
              <a:uLnTx/>
              <a:uFillTx/>
              <a:ea typeface="微软雅黑" panose="020B0503020204020204" pitchFamily="34" charset="-122"/>
              <a:cs typeface="+mn-cs"/>
            </a:endParaRPr>
          </a:p>
        </p:txBody>
      </p:sp>
    </p:spTree>
    <p:extLst>
      <p:ext uri="{BB962C8B-B14F-4D97-AF65-F5344CB8AC3E}">
        <p14:creationId xmlns:p14="http://schemas.microsoft.com/office/powerpoint/2010/main" val="435498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61828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184</a:t>
            </a:fld>
            <a:endParaRPr lang="zh-CN" altLang="en-US" dirty="0"/>
          </a:p>
        </p:txBody>
      </p:sp>
    </p:spTree>
    <p:extLst>
      <p:ext uri="{BB962C8B-B14F-4D97-AF65-F5344CB8AC3E}">
        <p14:creationId xmlns:p14="http://schemas.microsoft.com/office/powerpoint/2010/main" val="1368815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0189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5</a:t>
            </a:fld>
            <a:endParaRPr lang="zh-CN" altLang="en-US" dirty="0"/>
          </a:p>
        </p:txBody>
      </p:sp>
    </p:spTree>
    <p:extLst>
      <p:ext uri="{BB962C8B-B14F-4D97-AF65-F5344CB8AC3E}">
        <p14:creationId xmlns:p14="http://schemas.microsoft.com/office/powerpoint/2010/main" val="58107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3906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36549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975154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5412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幻灯片图像占位符 1"/>
          <p:cNvSpPr>
            <a:spLocks noGrp="1" noRot="1" noChangeAspect="1" noTextEdit="1"/>
          </p:cNvSpPr>
          <p:nvPr>
            <p:ph type="sldImg"/>
          </p:nvPr>
        </p:nvSpPr>
        <p:spPr>
          <a:xfrm>
            <a:off x="685800" y="1143000"/>
            <a:ext cx="5486400" cy="3086100"/>
          </a:xfrm>
          <a:ln/>
        </p:spPr>
      </p:sp>
      <p:sp>
        <p:nvSpPr>
          <p:cNvPr id="111618" name="备注占位符 2"/>
          <p:cNvSpPr>
            <a:spLocks noGrp="1"/>
          </p:cNvSpPr>
          <p:nvPr>
            <p:ph type="body" idx="1"/>
          </p:nvPr>
        </p:nvSpPr>
        <p:spPr>
          <a:xfrm>
            <a:off x="685800" y="4400550"/>
            <a:ext cx="5486400" cy="3600450"/>
          </a:xfrm>
          <a:noFill/>
          <a:ln/>
        </p:spPr>
        <p:txBody>
          <a:bodyPr/>
          <a:lstStyle/>
          <a:p>
            <a:pPr eaLnBrk="1" hangingPunct="1">
              <a:spcBef>
                <a:spcPct val="0"/>
              </a:spcBef>
            </a:pPr>
            <a:endParaRPr lang="zh-CN" altLang="en-US" dirty="0"/>
          </a:p>
        </p:txBody>
      </p:sp>
      <p:sp>
        <p:nvSpPr>
          <p:cNvPr id="111619" name="灯片编号占位符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C8D3E650-4796-4714-90C0-395889CF0AED}" type="slidenum">
              <a:rPr kumimoji="0" lang="zh-CN" altLang="en-US" sz="1200" b="0" i="0" u="none" strike="noStrike" kern="1200" cap="none" spc="0" normalizeH="0" baseline="0" noProof="0">
                <a:ln>
                  <a:noFill/>
                </a:ln>
                <a:solidFill>
                  <a:srgbClr val="000000"/>
                </a:solidFill>
                <a:effectLst/>
                <a:uLnTx/>
                <a:uFillTx/>
                <a:latin typeface="Calibri" pitchFamily="34" charset="0"/>
                <a:ea typeface="宋体" charset="-122"/>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Calibri" pitchFamily="34"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10</a:t>
            </a:fld>
            <a:endParaRPr lang="zh-CN" altLang="en-US" dirty="0"/>
          </a:p>
        </p:txBody>
      </p:sp>
    </p:spTree>
    <p:extLst>
      <p:ext uri="{BB962C8B-B14F-4D97-AF65-F5344CB8AC3E}">
        <p14:creationId xmlns:p14="http://schemas.microsoft.com/office/powerpoint/2010/main" val="2641462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30</a:t>
            </a:fld>
            <a:endParaRPr lang="zh-CN" altLang="en-US" dirty="0"/>
          </a:p>
        </p:txBody>
      </p:sp>
    </p:spTree>
    <p:extLst>
      <p:ext uri="{BB962C8B-B14F-4D97-AF65-F5344CB8AC3E}">
        <p14:creationId xmlns:p14="http://schemas.microsoft.com/office/powerpoint/2010/main" val="3833470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5899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根据中国人民银行等部门发布的通知、公告，虚拟货币不是货币当局发行，不具有法偿性和强制性等货币属性，并不是真正意义上的货币，不具有与货币等同的法律地位，不能且不应作为货币在市场上流通使用，</a:t>
            </a:r>
            <a:r>
              <a:rPr lang="zh-CN" altLang="en-US" sz="1200" b="1" i="0" kern="1200" dirty="0">
                <a:solidFill>
                  <a:schemeClr val="tx1"/>
                </a:solidFill>
                <a:effectLst/>
                <a:latin typeface="微软雅黑" panose="020B0503020204020204" pitchFamily="34" charset="-122"/>
                <a:ea typeface="微软雅黑" panose="020B0503020204020204" pitchFamily="34" charset="-122"/>
                <a:cs typeface="+mn-cs"/>
              </a:rPr>
              <a:t>公民投资和交易虚拟货币不受法律保护</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baseline="30000" dirty="0">
                <a:solidFill>
                  <a:schemeClr val="tx1"/>
                </a:solidFill>
                <a:effectLst/>
                <a:latin typeface="微软雅黑" panose="020B0503020204020204" pitchFamily="34" charset="-122"/>
                <a:ea typeface="微软雅黑" panose="020B0503020204020204" pitchFamily="34" charset="-122"/>
                <a:cs typeface="+mn-cs"/>
              </a:rPr>
              <a:t> </a:t>
            </a:r>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51</a:t>
            </a:fld>
            <a:endParaRPr lang="zh-CN" altLang="en-US" dirty="0"/>
          </a:p>
        </p:txBody>
      </p:sp>
    </p:spTree>
    <p:extLst>
      <p:ext uri="{BB962C8B-B14F-4D97-AF65-F5344CB8AC3E}">
        <p14:creationId xmlns:p14="http://schemas.microsoft.com/office/powerpoint/2010/main" val="3607627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833DCB07-744D-4ECE-81B2-873A092556D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76DD23CB-E61B-4702-B9D3-F37A5EF84B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429024A2-9D4D-46E2-8B91-901B29B6235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pPr/>
              <a:t>‹#›</a:t>
            </a:fld>
            <a:endParaRPr lang="zh-CN" altLang="en-US"/>
          </a:p>
        </p:txBody>
      </p:sp>
    </p:spTree>
    <p:extLst>
      <p:ext uri="{BB962C8B-B14F-4D97-AF65-F5344CB8AC3E}">
        <p14:creationId xmlns:p14="http://schemas.microsoft.com/office/powerpoint/2010/main" val="20503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2EF6DA8-F4B7-44DE-8954-B4B7E741721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BB8FE278-B308-4CC5-A0C1-3196F79CA80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FF0E446-3B42-4998-8349-1F3748912D37}"/>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pPr/>
              <a:t>‹#›</a:t>
            </a:fld>
            <a:endParaRPr lang="zh-CN" altLang="en-US"/>
          </a:p>
        </p:txBody>
      </p:sp>
    </p:spTree>
    <p:extLst>
      <p:ext uri="{BB962C8B-B14F-4D97-AF65-F5344CB8AC3E}">
        <p14:creationId xmlns:p14="http://schemas.microsoft.com/office/powerpoint/2010/main" val="34986776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ln/>
        </p:spPr>
        <p:txBody>
          <a:bodyPr/>
          <a:lstStyle>
            <a:lvl1pPr>
              <a:defRPr/>
            </a:lvl1pPr>
          </a:lstStyle>
          <a:p>
            <a:fld id="{B7697AE8-EB81-4A36-AADC-C933E9F879D6}" type="datetimeFigureOut">
              <a:rPr lang="zh-CN" altLang="en-US"/>
              <a:pPr/>
              <a:t>2022/3/9</a:t>
            </a:fld>
            <a:endParaRPr lang="en-US" altLang="zh-CN"/>
          </a:p>
        </p:txBody>
      </p:sp>
      <p:sp>
        <p:nvSpPr>
          <p:cNvPr id="5" name="页脚占位符 4"/>
          <p:cNvSpPr>
            <a:spLocks noGrp="1"/>
          </p:cNvSpPr>
          <p:nvPr>
            <p:ph type="ftr" sz="quarter" idx="11"/>
          </p:nvPr>
        </p:nvSpPr>
        <p:spPr>
          <a:ln/>
        </p:spPr>
        <p:txBody>
          <a:bodyPr/>
          <a:lstStyle>
            <a:lvl1pPr>
              <a:defRPr/>
            </a:lvl1pPr>
          </a:lstStyle>
          <a:p>
            <a:endParaRPr lang="zh-CN" altLang="en-US"/>
          </a:p>
        </p:txBody>
      </p:sp>
      <p:sp>
        <p:nvSpPr>
          <p:cNvPr id="6" name="灯片编号占位符 5"/>
          <p:cNvSpPr>
            <a:spLocks noGrp="1"/>
          </p:cNvSpPr>
          <p:nvPr>
            <p:ph type="sldNum" sz="quarter" idx="12"/>
          </p:nvPr>
        </p:nvSpPr>
        <p:spPr>
          <a:ln/>
        </p:spPr>
        <p:txBody>
          <a:bodyPr/>
          <a:lstStyle>
            <a:lvl1pPr>
              <a:defRPr/>
            </a:lvl1pPr>
          </a:lstStyle>
          <a:p>
            <a:fld id="{87A73B94-3FED-4F32-B04C-3D26D2FCB259}" type="slidenum">
              <a:rPr lang="zh-CN" altLang="en-US"/>
              <a:pPr/>
              <a:t>‹#›</a:t>
            </a:fld>
            <a:endParaRPr lang="en-US" altLang="zh-CN"/>
          </a:p>
        </p:txBody>
      </p:sp>
    </p:spTree>
    <p:extLst>
      <p:ext uri="{BB962C8B-B14F-4D97-AF65-F5344CB8AC3E}">
        <p14:creationId xmlns:p14="http://schemas.microsoft.com/office/powerpoint/2010/main" val="10856591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ln/>
        </p:spPr>
        <p:txBody>
          <a:bodyPr/>
          <a:lstStyle>
            <a:lvl1pPr>
              <a:defRPr/>
            </a:lvl1pPr>
          </a:lstStyle>
          <a:p>
            <a:fld id="{CA95FDE0-1112-4228-BAAF-6AB39515748A}" type="datetimeFigureOut">
              <a:rPr lang="zh-CN" altLang="en-US"/>
              <a:pPr/>
              <a:t>2022/3/9</a:t>
            </a:fld>
            <a:endParaRPr lang="en-US" altLang="zh-CN"/>
          </a:p>
        </p:txBody>
      </p:sp>
      <p:sp>
        <p:nvSpPr>
          <p:cNvPr id="5" name="页脚占位符 4"/>
          <p:cNvSpPr>
            <a:spLocks noGrp="1"/>
          </p:cNvSpPr>
          <p:nvPr>
            <p:ph type="ftr" sz="quarter" idx="11"/>
          </p:nvPr>
        </p:nvSpPr>
        <p:spPr>
          <a:ln/>
        </p:spPr>
        <p:txBody>
          <a:bodyPr/>
          <a:lstStyle>
            <a:lvl1pPr>
              <a:defRPr/>
            </a:lvl1pPr>
          </a:lstStyle>
          <a:p>
            <a:endParaRPr lang="zh-CN" altLang="en-US"/>
          </a:p>
        </p:txBody>
      </p:sp>
      <p:sp>
        <p:nvSpPr>
          <p:cNvPr id="6" name="灯片编号占位符 5"/>
          <p:cNvSpPr>
            <a:spLocks noGrp="1"/>
          </p:cNvSpPr>
          <p:nvPr>
            <p:ph type="sldNum" sz="quarter" idx="12"/>
          </p:nvPr>
        </p:nvSpPr>
        <p:spPr>
          <a:ln/>
        </p:spPr>
        <p:txBody>
          <a:bodyPr/>
          <a:lstStyle>
            <a:lvl1pPr>
              <a:defRPr/>
            </a:lvl1pPr>
          </a:lstStyle>
          <a:p>
            <a:fld id="{6189F3D3-29D7-4EC4-B138-EDE7A6D655A8}" type="slidenum">
              <a:rPr lang="zh-CN" altLang="en-US"/>
              <a:pPr/>
              <a:t>‹#›</a:t>
            </a:fld>
            <a:endParaRPr lang="en-US" altLang="zh-CN"/>
          </a:p>
        </p:txBody>
      </p:sp>
    </p:spTree>
    <p:extLst>
      <p:ext uri="{BB962C8B-B14F-4D97-AF65-F5344CB8AC3E}">
        <p14:creationId xmlns:p14="http://schemas.microsoft.com/office/powerpoint/2010/main" val="32549141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833DCB07-744D-4ECE-81B2-873A092556D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76DD23CB-E61B-4702-B9D3-F37A5EF84B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429024A2-9D4D-46E2-8B91-901B29B6235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pPr/>
              <a:t>‹#›</a:t>
            </a:fld>
            <a:endParaRPr lang="zh-CN" altLang="en-US"/>
          </a:p>
        </p:txBody>
      </p:sp>
    </p:spTree>
    <p:extLst>
      <p:ext uri="{BB962C8B-B14F-4D97-AF65-F5344CB8AC3E}">
        <p14:creationId xmlns:p14="http://schemas.microsoft.com/office/powerpoint/2010/main" val="18606228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D36DF2D-9561-49EB-9E20-ACB8DCACEE8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80E395D5-4B70-44B6-8D5F-2DF49675D6B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01820F6-E718-41DA-A2F0-6A525C4A3D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pPr/>
              <a:t>‹#›</a:t>
            </a:fld>
            <a:endParaRPr lang="zh-CN" altLang="en-US"/>
          </a:p>
        </p:txBody>
      </p:sp>
    </p:spTree>
    <p:extLst>
      <p:ext uri="{BB962C8B-B14F-4D97-AF65-F5344CB8AC3E}">
        <p14:creationId xmlns:p14="http://schemas.microsoft.com/office/powerpoint/2010/main" val="756541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703607ED-C7CB-4D5C-959B-E8274D5437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108374E-88DC-4B7C-AA90-0665DBFFCEF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A9EDA81-7EBB-40D1-B64C-CDC656A2AFF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pPr/>
              <a:t>‹#›</a:t>
            </a:fld>
            <a:endParaRPr lang="zh-CN" altLang="en-US"/>
          </a:p>
        </p:txBody>
      </p:sp>
    </p:spTree>
    <p:extLst>
      <p:ext uri="{BB962C8B-B14F-4D97-AF65-F5344CB8AC3E}">
        <p14:creationId xmlns:p14="http://schemas.microsoft.com/office/powerpoint/2010/main" val="222362273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CF7F8A8C-DD18-49BB-B856-CA2986D5AC5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B4BE1CF8-2AA1-4DFE-9FEA-BB9A701035FE}"/>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5EE16AB3-8115-49C8-9099-776AC3CE3C8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pPr/>
              <a:t>‹#›</a:t>
            </a:fld>
            <a:endParaRPr lang="zh-CN" altLang="en-US"/>
          </a:p>
        </p:txBody>
      </p:sp>
    </p:spTree>
    <p:extLst>
      <p:ext uri="{BB962C8B-B14F-4D97-AF65-F5344CB8AC3E}">
        <p14:creationId xmlns:p14="http://schemas.microsoft.com/office/powerpoint/2010/main" val="28441986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BCCF0513-8AE8-473D-A40A-9DD25EC74EC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346C2CF1-87B4-403C-B475-7450341021E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3E27BF44-499B-431F-8805-9DAFC6AEDE9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pPr/>
              <a:t>‹#›</a:t>
            </a:fld>
            <a:endParaRPr lang="zh-CN" altLang="en-US"/>
          </a:p>
        </p:txBody>
      </p:sp>
    </p:spTree>
    <p:extLst>
      <p:ext uri="{BB962C8B-B14F-4D97-AF65-F5344CB8AC3E}">
        <p14:creationId xmlns:p14="http://schemas.microsoft.com/office/powerpoint/2010/main" val="30577025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CA85FC46-D8A3-4254-A504-26F65A8A9B5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A52FE24C-231F-4E39-B057-5C5CBB8DF23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0122E3ED-3B6F-49A0-9602-CE7F0128B04B}"/>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pPr/>
              <a:t>‹#›</a:t>
            </a:fld>
            <a:endParaRPr lang="zh-CN" altLang="en-US"/>
          </a:p>
        </p:txBody>
      </p:sp>
    </p:spTree>
    <p:extLst>
      <p:ext uri="{BB962C8B-B14F-4D97-AF65-F5344CB8AC3E}">
        <p14:creationId xmlns:p14="http://schemas.microsoft.com/office/powerpoint/2010/main" val="27331356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B4E545DE-379F-4FBC-ACE5-108A1DC033D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449C447E-0FA9-4108-95A5-E5E522C039A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F0A851C0-3162-4E84-99C0-6273E88F63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pPr/>
              <a:t>‹#›</a:t>
            </a:fld>
            <a:endParaRPr lang="zh-CN" altLang="en-US"/>
          </a:p>
        </p:txBody>
      </p:sp>
    </p:spTree>
    <p:extLst>
      <p:ext uri="{BB962C8B-B14F-4D97-AF65-F5344CB8AC3E}">
        <p14:creationId xmlns:p14="http://schemas.microsoft.com/office/powerpoint/2010/main" val="5768230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84A05FDB-45F0-4637-9AF6-A58D5DE7CC8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4614CD0-EF58-4C94-A932-82A8BE7A5F7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B0CCEBB8-E0A7-4134-94D5-D3B21880449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pPr/>
              <a:t>‹#›</a:t>
            </a:fld>
            <a:endParaRPr lang="zh-CN" altLang="en-US"/>
          </a:p>
        </p:txBody>
      </p:sp>
    </p:spTree>
    <p:extLst>
      <p:ext uri="{BB962C8B-B14F-4D97-AF65-F5344CB8AC3E}">
        <p14:creationId xmlns:p14="http://schemas.microsoft.com/office/powerpoint/2010/main" val="8776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2B74D8F-E392-4214-A738-85B24DC6AD8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829EB4C3-95E6-4D80-A21F-49390EDB0D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F53B585-5523-4DA2-B702-0A472352E01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pPr/>
              <a:t>‹#›</a:t>
            </a:fld>
            <a:endParaRPr lang="zh-CN" altLang="en-US"/>
          </a:p>
        </p:txBody>
      </p:sp>
    </p:spTree>
    <p:extLst>
      <p:ext uri="{BB962C8B-B14F-4D97-AF65-F5344CB8AC3E}">
        <p14:creationId xmlns:p14="http://schemas.microsoft.com/office/powerpoint/2010/main" val="41064951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D2C265C8-8260-4AAE-80E2-1553069328C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95C29EBD-4D0E-4445-A65D-69D6388C7DD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243B576-DAC6-42C0-89B8-38C3F6EDF88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pPr/>
              <a:t>‹#›</a:t>
            </a:fld>
            <a:endParaRPr lang="zh-CN" altLang="en-US"/>
          </a:p>
        </p:txBody>
      </p:sp>
    </p:spTree>
    <p:extLst>
      <p:ext uri="{BB962C8B-B14F-4D97-AF65-F5344CB8AC3E}">
        <p14:creationId xmlns:p14="http://schemas.microsoft.com/office/powerpoint/2010/main" val="30099463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2EF6DA8-F4B7-44DE-8954-B4B7E741721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BB8FE278-B308-4CC5-A0C1-3196F79CA80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FF0E446-3B42-4998-8349-1F3748912D37}"/>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pPr/>
              <a:t>‹#›</a:t>
            </a:fld>
            <a:endParaRPr lang="zh-CN" altLang="en-US"/>
          </a:p>
        </p:txBody>
      </p:sp>
    </p:spTree>
    <p:extLst>
      <p:ext uri="{BB962C8B-B14F-4D97-AF65-F5344CB8AC3E}">
        <p14:creationId xmlns:p14="http://schemas.microsoft.com/office/powerpoint/2010/main" val="39376435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2B74D8F-E392-4214-A738-85B24DC6AD8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829EB4C3-95E6-4D80-A21F-49390EDB0D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F53B585-5523-4DA2-B702-0A472352E01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pPr/>
              <a:t>‹#›</a:t>
            </a:fld>
            <a:endParaRPr lang="zh-CN" altLang="en-US"/>
          </a:p>
        </p:txBody>
      </p:sp>
    </p:spTree>
    <p:extLst>
      <p:ext uri="{BB962C8B-B14F-4D97-AF65-F5344CB8AC3E}">
        <p14:creationId xmlns:p14="http://schemas.microsoft.com/office/powerpoint/2010/main" val="34755208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2310350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81634081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33380710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301158511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23721887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42689064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3590696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6828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32069704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29784650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37941697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282836309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微软雅黑" panose="020B0503020204020204" pitchFamily="34" charset="-122"/>
                <a:ea typeface="字魂59号-创粗黑" panose="00000500000000000000" pitchFamily="2" charset="-122"/>
                <a:cs typeface="Arial" panose="020B0604020202020204" pitchFamily="34" charset="0"/>
              </a:defRPr>
            </a:lvl1pPr>
          </a:lstStyle>
          <a:p>
            <a:pPr lvl="0"/>
            <a:r>
              <a:rPr lang="zh-CN" altLang="en-US" dirty="0"/>
              <a:t>单击此处编辑母版文本样式</a:t>
            </a:r>
          </a:p>
        </p:txBody>
      </p:sp>
    </p:spTree>
    <p:extLst>
      <p:ext uri="{BB962C8B-B14F-4D97-AF65-F5344CB8AC3E}">
        <p14:creationId xmlns:p14="http://schemas.microsoft.com/office/powerpoint/2010/main" val="588240189"/>
      </p:ext>
    </p:extLst>
  </p:cSld>
  <p:clrMapOvr>
    <a:masterClrMapping/>
  </p:clrMapOvr>
  <p:transition spd="slow" advClick="0" advTm="3000">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2405024951"/>
      </p:ext>
    </p:extLst>
  </p:cSld>
  <p:clrMapOvr>
    <a:masterClrMapping/>
  </p:clrMapOvr>
  <p:transition spd="slow" advClick="0" advTm="3000">
    <p:random/>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9695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98041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0876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5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25712997-5FF1-45B8-BB5B-17305662A361}"/>
              </a:ext>
            </a:extLst>
          </p:cNvPr>
          <p:cNvSpPr>
            <a:spLocks noGrp="1"/>
          </p:cNvSpPr>
          <p:nvPr>
            <p:ph type="pic" sz="quarter" idx="10"/>
          </p:nvPr>
        </p:nvSpPr>
        <p:spPr>
          <a:xfrm>
            <a:off x="1397329" y="1812067"/>
            <a:ext cx="4425733" cy="3698629"/>
          </a:xfrm>
          <a:custGeom>
            <a:avLst/>
            <a:gdLst>
              <a:gd name="connsiteX0" fmla="*/ 4224357 w 4425733"/>
              <a:gd name="connsiteY0" fmla="*/ 2324590 h 3698629"/>
              <a:gd name="connsiteX1" fmla="*/ 4382088 w 4425733"/>
              <a:gd name="connsiteY1" fmla="*/ 2980423 h 3698629"/>
              <a:gd name="connsiteX2" fmla="*/ 1395833 w 4425733"/>
              <a:gd name="connsiteY2" fmla="*/ 3698629 h 3698629"/>
              <a:gd name="connsiteX3" fmla="*/ 1238102 w 4425733"/>
              <a:gd name="connsiteY3" fmla="*/ 3042796 h 3698629"/>
              <a:gd name="connsiteX4" fmla="*/ 3427243 w 4425733"/>
              <a:gd name="connsiteY4" fmla="*/ 1696615 h 3698629"/>
              <a:gd name="connsiteX5" fmla="*/ 3584974 w 4425733"/>
              <a:gd name="connsiteY5" fmla="*/ 2352449 h 3698629"/>
              <a:gd name="connsiteX6" fmla="*/ 211770 w 4425733"/>
              <a:gd name="connsiteY6" fmla="*/ 3163718 h 3698629"/>
              <a:gd name="connsiteX7" fmla="*/ 54040 w 4425733"/>
              <a:gd name="connsiteY7" fmla="*/ 2507884 h 3698629"/>
              <a:gd name="connsiteX8" fmla="*/ 4268002 w 4425733"/>
              <a:gd name="connsiteY8" fmla="*/ 674727 h 3698629"/>
              <a:gd name="connsiteX9" fmla="*/ 4425733 w 4425733"/>
              <a:gd name="connsiteY9" fmla="*/ 1330560 h 3698629"/>
              <a:gd name="connsiteX10" fmla="*/ 595531 w 4425733"/>
              <a:gd name="connsiteY10" fmla="*/ 2251739 h 3698629"/>
              <a:gd name="connsiteX11" fmla="*/ 437800 w 4425733"/>
              <a:gd name="connsiteY11" fmla="*/ 1595906 h 3698629"/>
              <a:gd name="connsiteX12" fmla="*/ 3665284 w 4425733"/>
              <a:gd name="connsiteY12" fmla="*/ 0 h 3698629"/>
              <a:gd name="connsiteX13" fmla="*/ 3823015 w 4425733"/>
              <a:gd name="connsiteY13" fmla="*/ 655834 h 3698629"/>
              <a:gd name="connsiteX14" fmla="*/ 157731 w 4425733"/>
              <a:gd name="connsiteY14" fmla="*/ 1537349 h 3698629"/>
              <a:gd name="connsiteX15" fmla="*/ 0 w 4425733"/>
              <a:gd name="connsiteY15" fmla="*/ 881516 h 369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5733" h="3698629">
                <a:moveTo>
                  <a:pt x="4224357" y="2324590"/>
                </a:moveTo>
                <a:lnTo>
                  <a:pt x="4382088" y="2980423"/>
                </a:lnTo>
                <a:lnTo>
                  <a:pt x="1395833" y="3698629"/>
                </a:lnTo>
                <a:lnTo>
                  <a:pt x="1238102" y="3042796"/>
                </a:lnTo>
                <a:close/>
                <a:moveTo>
                  <a:pt x="3427243" y="1696615"/>
                </a:moveTo>
                <a:lnTo>
                  <a:pt x="3584974" y="2352449"/>
                </a:lnTo>
                <a:lnTo>
                  <a:pt x="211770" y="3163718"/>
                </a:lnTo>
                <a:lnTo>
                  <a:pt x="54040" y="2507884"/>
                </a:lnTo>
                <a:close/>
                <a:moveTo>
                  <a:pt x="4268002" y="674727"/>
                </a:moveTo>
                <a:lnTo>
                  <a:pt x="4425733" y="1330560"/>
                </a:lnTo>
                <a:lnTo>
                  <a:pt x="595531" y="2251739"/>
                </a:lnTo>
                <a:lnTo>
                  <a:pt x="437800" y="1595906"/>
                </a:lnTo>
                <a:close/>
                <a:moveTo>
                  <a:pt x="3665284" y="0"/>
                </a:moveTo>
                <a:lnTo>
                  <a:pt x="3823015" y="655834"/>
                </a:lnTo>
                <a:lnTo>
                  <a:pt x="157731" y="1537349"/>
                </a:lnTo>
                <a:lnTo>
                  <a:pt x="0" y="8815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46239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485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864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15201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042240-DCB1-4A84-ACFD-9AC04E9D02D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D91E217A-D5AD-444A-997E-342159F68B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3295B33D-FF9A-4EE9-AB4D-9824D155F28F}"/>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3B13B337-091B-4BA1-A020-9CA4AD2FD7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21BCBAD-ADEC-4348-8ED1-F269287C38DD}"/>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734330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BBBED3-0BFF-4DF8-92C5-BD66FBBA53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C2F34EBD-CEC5-4A45-853D-2B5FA1494F0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739D9184-FDFB-46F5-9A31-917AD0E9154E}"/>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D4A117ED-4253-4BE0-B0C7-B88C885038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3240303-13EA-4AE8-AEE1-952F8BDA6542}"/>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33322936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59C8C8-9F5C-48AA-9FF1-97077C029F9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765691D9-53B0-4BC5-93D8-5359405AB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131D9856-FC8E-4B7A-BB3E-086FB062B1CB}"/>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27914050-2D7C-4D16-9FBD-9A665907D9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E707FBD-6272-4895-A07D-0B7ACDABE1DA}"/>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5245853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F17C2F-4639-4F0A-B8DF-02200E66C4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47313D68-2B34-4814-A8F2-8E881AAC52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4EFB1D9-08AD-4DD4-8025-968F905883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CFBC9817-6A0E-4094-B873-1A999FFFB0B8}"/>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9701A667-304E-4540-B4D7-636AECB630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1ABA0E9-F274-4202-9EA0-5D19AF0064FB}"/>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3178715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D36DF2D-9561-49EB-9E20-ACB8DCACEE8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80E395D5-4B70-44B6-8D5F-2DF49675D6B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01820F6-E718-41DA-A2F0-6A525C4A3D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pPr/>
              <a:t>‹#›</a:t>
            </a:fld>
            <a:endParaRPr lang="zh-CN" altLang="en-US"/>
          </a:p>
        </p:txBody>
      </p:sp>
    </p:spTree>
    <p:extLst>
      <p:ext uri="{BB962C8B-B14F-4D97-AF65-F5344CB8AC3E}">
        <p14:creationId xmlns:p14="http://schemas.microsoft.com/office/powerpoint/2010/main" val="3326646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9028A5D-6841-430C-9FB1-2A84800DE5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30FA16F-FA97-443D-84F7-09A9702CB5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36E9D1B2-A459-4880-99FE-4F9E8D95E6C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CDD854B7-F8C2-4BA9-92E6-5FF0FC85DF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A3C55BC2-6982-441B-884F-7102F893233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E14A4EA3-74C5-44E8-B2BF-93F97AF64273}"/>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8" name="页脚占位符 7">
            <a:extLst>
              <a:ext uri="{FF2B5EF4-FFF2-40B4-BE49-F238E27FC236}">
                <a16:creationId xmlns:a16="http://schemas.microsoft.com/office/drawing/2014/main" xmlns="" id="{5A666145-288B-4697-8402-047ED2F0B6E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A8486FFF-A4B3-40A3-9D12-3B42EBE5B322}"/>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6153862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8B3160-512D-47F3-B6B8-276EBD38DC8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CAB442E-6776-4145-937B-8A921FD95513}"/>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4" name="页脚占位符 3">
            <a:extLst>
              <a:ext uri="{FF2B5EF4-FFF2-40B4-BE49-F238E27FC236}">
                <a16:creationId xmlns:a16="http://schemas.microsoft.com/office/drawing/2014/main" xmlns="" id="{B3B49364-5832-41A8-8E83-0D1752416B6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176672DA-1849-4765-AEC3-E175843F3675}"/>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7126753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88C34B0-3C58-46AA-B253-867441735CB3}"/>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3" name="页脚占位符 2">
            <a:extLst>
              <a:ext uri="{FF2B5EF4-FFF2-40B4-BE49-F238E27FC236}">
                <a16:creationId xmlns:a16="http://schemas.microsoft.com/office/drawing/2014/main" xmlns="" id="{C1BE6DD1-4B4C-4B7A-9611-E470975F590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2F3BEA59-97A6-4794-840A-12030E6C3CE1}"/>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3313676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CAA73C3-3697-4A2F-A573-D1428B0D68B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2029011D-FC0E-4870-B28B-9C58D9EBDF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8E9EC609-F8E3-4E4E-94B4-9B22CB7BA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7D3DEF74-74FF-469C-BFC5-8B68249BC865}"/>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8656059B-0C08-4A95-BFC1-B8FEC9FFB0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7D9D68D1-E490-4C6C-867A-462B51B3BD52}"/>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21100685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A67E111-21B5-4CDB-B5A9-0610578BCD6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ABDED17-0D8F-4EE3-8E9C-63E40CCC1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F9B99B8E-FAD3-4E32-8FBA-4F14ECD45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748661CB-1A88-45B4-B480-17329775AD3F}"/>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C2BB8502-85D4-4564-B519-513678F237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5F976B60-7C51-4FC5-BD88-F579C9DDA245}"/>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5294413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B7B45D-AE62-4F81-8957-48B14B340C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993D128-410B-4704-AEEC-F167588EF62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E7409C1-E46C-4923-B0EF-5E8286A668A4}"/>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F610BBF3-4617-41AC-9079-BC079D8E4A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D1BE3B7-E329-464E-84B2-71B2A232CF9F}"/>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39171056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49BD5B55-6821-4D98-A7CA-B46E5925D26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2A8FABF-64CC-417B-9B32-5DED6CC2E6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A39B311-A6B6-4990-857D-D4A5911244CA}"/>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616BE47A-ED57-4171-B167-EC951B04EB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223BF74-18BC-4A11-856E-D74B6535DFEB}"/>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20789803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BBEFBD9-8C05-4AFC-A284-FAF20F9582DF}"/>
              </a:ext>
            </a:extLst>
          </p:cNvPr>
          <p:cNvSpPr>
            <a:spLocks noGrp="1"/>
          </p:cNvSpPr>
          <p:nvPr>
            <p:ph type="pic" sz="quarter" idx="10"/>
          </p:nvPr>
        </p:nvSpPr>
        <p:spPr>
          <a:xfrm>
            <a:off x="4967900" y="-1"/>
            <a:ext cx="7224100" cy="6858000"/>
          </a:xfrm>
          <a:custGeom>
            <a:avLst/>
            <a:gdLst>
              <a:gd name="connsiteX0" fmla="*/ 0 w 7224100"/>
              <a:gd name="connsiteY0" fmla="*/ 0 h 6858000"/>
              <a:gd name="connsiteX1" fmla="*/ 5221529 w 7224100"/>
              <a:gd name="connsiteY1" fmla="*/ 0 h 6858000"/>
              <a:gd name="connsiteX2" fmla="*/ 7224100 w 7224100"/>
              <a:gd name="connsiteY2" fmla="*/ 5385657 h 6858000"/>
              <a:gd name="connsiteX3" fmla="*/ 7224100 w 7224100"/>
              <a:gd name="connsiteY3" fmla="*/ 6858000 h 6858000"/>
              <a:gd name="connsiteX4" fmla="*/ 2547750 w 72241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100" h="6858000">
                <a:moveTo>
                  <a:pt x="0" y="0"/>
                </a:moveTo>
                <a:lnTo>
                  <a:pt x="5221529" y="0"/>
                </a:lnTo>
                <a:lnTo>
                  <a:pt x="7224100" y="5385657"/>
                </a:lnTo>
                <a:lnTo>
                  <a:pt x="7224100" y="6858000"/>
                </a:lnTo>
                <a:lnTo>
                  <a:pt x="254775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3044094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BEC60116-21E0-4C00-B293-0477FAFB3755}"/>
              </a:ext>
            </a:extLst>
          </p:cNvPr>
          <p:cNvSpPr>
            <a:spLocks noGrp="1"/>
          </p:cNvSpPr>
          <p:nvPr>
            <p:ph type="pic" sz="quarter" idx="10"/>
          </p:nvPr>
        </p:nvSpPr>
        <p:spPr>
          <a:xfrm>
            <a:off x="0" y="606056"/>
            <a:ext cx="4240306" cy="5645888"/>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2744929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p15="http://schemas.microsoft.com/office/powerpoint/2012/main" xmlns="">
        <p15:guide id="1"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89C9F199-C23F-4472-95E5-C048031B8CBA}"/>
              </a:ext>
            </a:extLst>
          </p:cNvPr>
          <p:cNvSpPr>
            <a:spLocks noGrp="1"/>
          </p:cNvSpPr>
          <p:nvPr>
            <p:ph type="pic" sz="quarter" idx="10"/>
          </p:nvPr>
        </p:nvSpPr>
        <p:spPr>
          <a:xfrm>
            <a:off x="-1" y="0"/>
            <a:ext cx="2892048" cy="6858000"/>
          </a:xfrm>
          <a:custGeom>
            <a:avLst/>
            <a:gdLst>
              <a:gd name="connsiteX0" fmla="*/ 0 w 2892048"/>
              <a:gd name="connsiteY0" fmla="*/ 0 h 6858000"/>
              <a:gd name="connsiteX1" fmla="*/ 2892048 w 2892048"/>
              <a:gd name="connsiteY1" fmla="*/ 0 h 6858000"/>
              <a:gd name="connsiteX2" fmla="*/ 1012654 w 2892048"/>
              <a:gd name="connsiteY2" fmla="*/ 6858000 h 6858000"/>
              <a:gd name="connsiteX3" fmla="*/ 0 w 28920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92048" h="6858000">
                <a:moveTo>
                  <a:pt x="0" y="0"/>
                </a:moveTo>
                <a:lnTo>
                  <a:pt x="2892048" y="0"/>
                </a:lnTo>
                <a:lnTo>
                  <a:pt x="1012654" y="6858000"/>
                </a:lnTo>
                <a:lnTo>
                  <a:pt x="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809280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703607ED-C7CB-4D5C-959B-E8274D5437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108374E-88DC-4B7C-AA90-0665DBFFCEF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A9EDA81-7EBB-40D1-B64C-CDC656A2AFF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pPr/>
              <a:t>‹#›</a:t>
            </a:fld>
            <a:endParaRPr lang="zh-CN" altLang="en-US"/>
          </a:p>
        </p:txBody>
      </p:sp>
    </p:spTree>
    <p:extLst>
      <p:ext uri="{BB962C8B-B14F-4D97-AF65-F5344CB8AC3E}">
        <p14:creationId xmlns:p14="http://schemas.microsoft.com/office/powerpoint/2010/main" val="3475645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D08203-0262-4B9C-ADA3-3351DA5BFBFB}"/>
              </a:ext>
            </a:extLst>
          </p:cNvPr>
          <p:cNvSpPr>
            <a:spLocks noGrp="1"/>
          </p:cNvSpPr>
          <p:nvPr>
            <p:ph type="pic" sz="quarter" idx="10"/>
          </p:nvPr>
        </p:nvSpPr>
        <p:spPr>
          <a:xfrm>
            <a:off x="10069476" y="0"/>
            <a:ext cx="2122524" cy="6857999"/>
          </a:xfrm>
          <a:custGeom>
            <a:avLst/>
            <a:gdLst>
              <a:gd name="connsiteX0" fmla="*/ 1190070 w 2122524"/>
              <a:gd name="connsiteY0" fmla="*/ 0 h 6857999"/>
              <a:gd name="connsiteX1" fmla="*/ 2122524 w 2122524"/>
              <a:gd name="connsiteY1" fmla="*/ 0 h 6857999"/>
              <a:gd name="connsiteX2" fmla="*/ 2122524 w 2122524"/>
              <a:gd name="connsiteY2" fmla="*/ 6857999 h 6857999"/>
              <a:gd name="connsiteX3" fmla="*/ 0 w 2122524"/>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2122524" h="6857999">
                <a:moveTo>
                  <a:pt x="1190070" y="0"/>
                </a:moveTo>
                <a:lnTo>
                  <a:pt x="2122524" y="0"/>
                </a:lnTo>
                <a:lnTo>
                  <a:pt x="2122524" y="6857999"/>
                </a:lnTo>
                <a:lnTo>
                  <a:pt x="0" y="6857999"/>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0906808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CC22036-0B9F-40A7-89D8-8F3CF12B6AE6}"/>
              </a:ext>
            </a:extLst>
          </p:cNvPr>
          <p:cNvSpPr>
            <a:spLocks noGrp="1"/>
          </p:cNvSpPr>
          <p:nvPr>
            <p:ph type="pic" sz="quarter" idx="10"/>
          </p:nvPr>
        </p:nvSpPr>
        <p:spPr>
          <a:xfrm>
            <a:off x="1096042" y="2467428"/>
            <a:ext cx="2695964" cy="2695962"/>
          </a:xfrm>
          <a:custGeom>
            <a:avLst/>
            <a:gdLst>
              <a:gd name="connsiteX0" fmla="*/ 1347982 w 2695964"/>
              <a:gd name="connsiteY0" fmla="*/ 0 h 2695962"/>
              <a:gd name="connsiteX1" fmla="*/ 2695964 w 2695964"/>
              <a:gd name="connsiteY1" fmla="*/ 1347981 h 2695962"/>
              <a:gd name="connsiteX2" fmla="*/ 1347982 w 2695964"/>
              <a:gd name="connsiteY2" fmla="*/ 2695962 h 2695962"/>
              <a:gd name="connsiteX3" fmla="*/ 0 w 2695964"/>
              <a:gd name="connsiteY3" fmla="*/ 1347981 h 2695962"/>
              <a:gd name="connsiteX4" fmla="*/ 1347982 w 2695964"/>
              <a:gd name="connsiteY4" fmla="*/ 0 h 2695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964" h="2695962">
                <a:moveTo>
                  <a:pt x="1347982" y="0"/>
                </a:moveTo>
                <a:cubicBezTo>
                  <a:pt x="2092452" y="0"/>
                  <a:pt x="2695964" y="603512"/>
                  <a:pt x="2695964" y="1347981"/>
                </a:cubicBezTo>
                <a:cubicBezTo>
                  <a:pt x="2695964" y="2092450"/>
                  <a:pt x="2092452" y="2695962"/>
                  <a:pt x="1347982" y="2695962"/>
                </a:cubicBezTo>
                <a:cubicBezTo>
                  <a:pt x="603512" y="2695962"/>
                  <a:pt x="0" y="2092450"/>
                  <a:pt x="0" y="1347981"/>
                </a:cubicBezTo>
                <a:cubicBezTo>
                  <a:pt x="0" y="603512"/>
                  <a:pt x="603512" y="0"/>
                  <a:pt x="1347982"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943732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7B7AF7E8-B640-4FAF-AF81-341E6015985E}"/>
              </a:ext>
            </a:extLst>
          </p:cNvPr>
          <p:cNvSpPr>
            <a:spLocks noGrp="1"/>
          </p:cNvSpPr>
          <p:nvPr>
            <p:ph type="pic" sz="quarter" idx="10"/>
          </p:nvPr>
        </p:nvSpPr>
        <p:spPr>
          <a:xfrm>
            <a:off x="4876800" y="1925501"/>
            <a:ext cx="2438400" cy="2738950"/>
          </a:xfrm>
          <a:custGeom>
            <a:avLst/>
            <a:gdLst>
              <a:gd name="connsiteX0" fmla="*/ 1219200 w 2438400"/>
              <a:gd name="connsiteY0" fmla="*/ 0 h 2738950"/>
              <a:gd name="connsiteX1" fmla="*/ 1347916 w 2438400"/>
              <a:gd name="connsiteY1" fmla="*/ 30112 h 2738950"/>
              <a:gd name="connsiteX2" fmla="*/ 2278792 w 2438400"/>
              <a:gd name="connsiteY2" fmla="*/ 495440 h 2738950"/>
              <a:gd name="connsiteX3" fmla="*/ 2438400 w 2438400"/>
              <a:gd name="connsiteY3" fmla="*/ 753841 h 2738950"/>
              <a:gd name="connsiteX4" fmla="*/ 2438400 w 2438400"/>
              <a:gd name="connsiteY4" fmla="*/ 1985109 h 2738950"/>
              <a:gd name="connsiteX5" fmla="*/ 2278792 w 2438400"/>
              <a:gd name="connsiteY5" fmla="*/ 2243509 h 2738950"/>
              <a:gd name="connsiteX6" fmla="*/ 1347916 w 2438400"/>
              <a:gd name="connsiteY6" fmla="*/ 2708838 h 2738950"/>
              <a:gd name="connsiteX7" fmla="*/ 1090484 w 2438400"/>
              <a:gd name="connsiteY7" fmla="*/ 2708838 h 2738950"/>
              <a:gd name="connsiteX8" fmla="*/ 159608 w 2438400"/>
              <a:gd name="connsiteY8" fmla="*/ 2243509 h 2738950"/>
              <a:gd name="connsiteX9" fmla="*/ 0 w 2438400"/>
              <a:gd name="connsiteY9" fmla="*/ 1985109 h 2738950"/>
              <a:gd name="connsiteX10" fmla="*/ 0 w 2438400"/>
              <a:gd name="connsiteY10" fmla="*/ 753841 h 2738950"/>
              <a:gd name="connsiteX11" fmla="*/ 159608 w 2438400"/>
              <a:gd name="connsiteY11" fmla="*/ 495440 h 2738950"/>
              <a:gd name="connsiteX12" fmla="*/ 1090484 w 2438400"/>
              <a:gd name="connsiteY12" fmla="*/ 30112 h 2738950"/>
              <a:gd name="connsiteX13" fmla="*/ 1219200 w 2438400"/>
              <a:gd name="connsiteY13" fmla="*/ 0 h 27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400" h="2738950">
                <a:moveTo>
                  <a:pt x="1219200" y="0"/>
                </a:moveTo>
                <a:cubicBezTo>
                  <a:pt x="1263221" y="0"/>
                  <a:pt x="1307243" y="10037"/>
                  <a:pt x="1347916" y="30112"/>
                </a:cubicBezTo>
                <a:cubicBezTo>
                  <a:pt x="1347916" y="30112"/>
                  <a:pt x="1347916" y="30112"/>
                  <a:pt x="2278792" y="495440"/>
                </a:cubicBezTo>
                <a:cubicBezTo>
                  <a:pt x="2376616" y="544856"/>
                  <a:pt x="2438400" y="644716"/>
                  <a:pt x="2438400" y="753841"/>
                </a:cubicBezTo>
                <a:cubicBezTo>
                  <a:pt x="2438400" y="753841"/>
                  <a:pt x="2438400" y="753841"/>
                  <a:pt x="2438400" y="1985109"/>
                </a:cubicBezTo>
                <a:cubicBezTo>
                  <a:pt x="2438400" y="2094234"/>
                  <a:pt x="2376616" y="2194094"/>
                  <a:pt x="2278792" y="2243509"/>
                </a:cubicBezTo>
                <a:cubicBezTo>
                  <a:pt x="2278792" y="2243509"/>
                  <a:pt x="2278792" y="2243509"/>
                  <a:pt x="1347916" y="2708838"/>
                </a:cubicBezTo>
                <a:cubicBezTo>
                  <a:pt x="1266568" y="2748988"/>
                  <a:pt x="1171832" y="2748988"/>
                  <a:pt x="1090484" y="2708838"/>
                </a:cubicBezTo>
                <a:cubicBezTo>
                  <a:pt x="1090484" y="2708838"/>
                  <a:pt x="1090484" y="2708838"/>
                  <a:pt x="159608" y="2243509"/>
                </a:cubicBezTo>
                <a:cubicBezTo>
                  <a:pt x="61784" y="2194094"/>
                  <a:pt x="0" y="2094234"/>
                  <a:pt x="0" y="1985109"/>
                </a:cubicBezTo>
                <a:cubicBezTo>
                  <a:pt x="0" y="1985109"/>
                  <a:pt x="0" y="1985109"/>
                  <a:pt x="0" y="753841"/>
                </a:cubicBezTo>
                <a:cubicBezTo>
                  <a:pt x="0" y="644716"/>
                  <a:pt x="61784" y="544856"/>
                  <a:pt x="159608" y="495440"/>
                </a:cubicBezTo>
                <a:cubicBezTo>
                  <a:pt x="159608" y="495440"/>
                  <a:pt x="159608" y="495440"/>
                  <a:pt x="1090484" y="30112"/>
                </a:cubicBezTo>
                <a:cubicBezTo>
                  <a:pt x="1131158" y="10037"/>
                  <a:pt x="1175180" y="0"/>
                  <a:pt x="12192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23234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2FC3CB16-721D-402C-833B-18ED073B22D2}"/>
              </a:ext>
            </a:extLst>
          </p:cNvPr>
          <p:cNvSpPr>
            <a:spLocks noGrp="1"/>
          </p:cNvSpPr>
          <p:nvPr>
            <p:ph type="pic" sz="quarter" idx="10"/>
          </p:nvPr>
        </p:nvSpPr>
        <p:spPr>
          <a:xfrm>
            <a:off x="6593528" y="2070808"/>
            <a:ext cx="4447156" cy="3536710"/>
          </a:xfrm>
          <a:custGeom>
            <a:avLst/>
            <a:gdLst>
              <a:gd name="connsiteX0" fmla="*/ 0 w 4447156"/>
              <a:gd name="connsiteY0" fmla="*/ 0 h 3536710"/>
              <a:gd name="connsiteX1" fmla="*/ 4447156 w 4447156"/>
              <a:gd name="connsiteY1" fmla="*/ 0 h 3536710"/>
              <a:gd name="connsiteX2" fmla="*/ 4447156 w 4447156"/>
              <a:gd name="connsiteY2" fmla="*/ 3536710 h 3536710"/>
              <a:gd name="connsiteX3" fmla="*/ 0 w 4447156"/>
              <a:gd name="connsiteY3" fmla="*/ 3536710 h 3536710"/>
            </a:gdLst>
            <a:ahLst/>
            <a:cxnLst>
              <a:cxn ang="0">
                <a:pos x="connsiteX0" y="connsiteY0"/>
              </a:cxn>
              <a:cxn ang="0">
                <a:pos x="connsiteX1" y="connsiteY1"/>
              </a:cxn>
              <a:cxn ang="0">
                <a:pos x="connsiteX2" y="connsiteY2"/>
              </a:cxn>
              <a:cxn ang="0">
                <a:pos x="connsiteX3" y="connsiteY3"/>
              </a:cxn>
            </a:cxnLst>
            <a:rect l="l" t="t" r="r" b="b"/>
            <a:pathLst>
              <a:path w="4447156" h="3536710">
                <a:moveTo>
                  <a:pt x="0" y="0"/>
                </a:moveTo>
                <a:lnTo>
                  <a:pt x="4447156" y="0"/>
                </a:lnTo>
                <a:lnTo>
                  <a:pt x="4447156" y="3536710"/>
                </a:lnTo>
                <a:lnTo>
                  <a:pt x="0" y="353671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9075499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F6045A5C-0B3F-44A1-8CBE-2A4DFF31616A}"/>
              </a:ext>
            </a:extLst>
          </p:cNvPr>
          <p:cNvSpPr>
            <a:spLocks noGrp="1"/>
          </p:cNvSpPr>
          <p:nvPr>
            <p:ph type="pic" sz="quarter" idx="11"/>
          </p:nvPr>
        </p:nvSpPr>
        <p:spPr>
          <a:xfrm>
            <a:off x="4199904"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1" name="图片占位符 10">
            <a:extLst>
              <a:ext uri="{FF2B5EF4-FFF2-40B4-BE49-F238E27FC236}">
                <a16:creationId xmlns:a16="http://schemas.microsoft.com/office/drawing/2014/main" xmlns="" id="{B097CEF6-D4A0-4DB3-8DF3-3AC37566DE87}"/>
              </a:ext>
            </a:extLst>
          </p:cNvPr>
          <p:cNvSpPr>
            <a:spLocks noGrp="1"/>
          </p:cNvSpPr>
          <p:nvPr>
            <p:ph type="pic" sz="quarter" idx="12"/>
          </p:nvPr>
        </p:nvSpPr>
        <p:spPr>
          <a:xfrm>
            <a:off x="6595095"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2" name="图片占位符 11">
            <a:extLst>
              <a:ext uri="{FF2B5EF4-FFF2-40B4-BE49-F238E27FC236}">
                <a16:creationId xmlns:a16="http://schemas.microsoft.com/office/drawing/2014/main" xmlns="" id="{76AE0FFD-1506-407B-83BC-8DE7D76FA9E1}"/>
              </a:ext>
            </a:extLst>
          </p:cNvPr>
          <p:cNvSpPr>
            <a:spLocks noGrp="1"/>
          </p:cNvSpPr>
          <p:nvPr>
            <p:ph type="pic" sz="quarter" idx="13"/>
          </p:nvPr>
        </p:nvSpPr>
        <p:spPr>
          <a:xfrm>
            <a:off x="8990286"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9" name="图片占位符 8">
            <a:extLst>
              <a:ext uri="{FF2B5EF4-FFF2-40B4-BE49-F238E27FC236}">
                <a16:creationId xmlns:a16="http://schemas.microsoft.com/office/drawing/2014/main" xmlns="" id="{35C52171-45C8-4B5B-80A0-67663C5AA2BD}"/>
              </a:ext>
            </a:extLst>
          </p:cNvPr>
          <p:cNvSpPr>
            <a:spLocks noGrp="1"/>
          </p:cNvSpPr>
          <p:nvPr>
            <p:ph type="pic" sz="quarter" idx="10"/>
          </p:nvPr>
        </p:nvSpPr>
        <p:spPr>
          <a:xfrm>
            <a:off x="1804713"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7682832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1781869-0E09-4A90-9AB4-91755EDD2D3A}"/>
              </a:ext>
            </a:extLst>
          </p:cNvPr>
          <p:cNvSpPr>
            <a:spLocks noGrp="1"/>
          </p:cNvSpPr>
          <p:nvPr>
            <p:ph type="pic" sz="quarter" idx="10"/>
          </p:nvPr>
        </p:nvSpPr>
        <p:spPr>
          <a:xfrm>
            <a:off x="8559800" y="2022823"/>
            <a:ext cx="2765601" cy="3392387"/>
          </a:xfrm>
          <a:custGeom>
            <a:avLst/>
            <a:gdLst>
              <a:gd name="connsiteX0" fmla="*/ 0 w 2765601"/>
              <a:gd name="connsiteY0" fmla="*/ 0 h 3392387"/>
              <a:gd name="connsiteX1" fmla="*/ 2765601 w 2765601"/>
              <a:gd name="connsiteY1" fmla="*/ 0 h 3392387"/>
              <a:gd name="connsiteX2" fmla="*/ 2765601 w 2765601"/>
              <a:gd name="connsiteY2" fmla="*/ 3392387 h 3392387"/>
              <a:gd name="connsiteX3" fmla="*/ 0 w 2765601"/>
              <a:gd name="connsiteY3" fmla="*/ 3392387 h 3392387"/>
            </a:gdLst>
            <a:ahLst/>
            <a:cxnLst>
              <a:cxn ang="0">
                <a:pos x="connsiteX0" y="connsiteY0"/>
              </a:cxn>
              <a:cxn ang="0">
                <a:pos x="connsiteX1" y="connsiteY1"/>
              </a:cxn>
              <a:cxn ang="0">
                <a:pos x="connsiteX2" y="connsiteY2"/>
              </a:cxn>
              <a:cxn ang="0">
                <a:pos x="connsiteX3" y="connsiteY3"/>
              </a:cxn>
            </a:cxnLst>
            <a:rect l="l" t="t" r="r" b="b"/>
            <a:pathLst>
              <a:path w="2765601" h="3392387">
                <a:moveTo>
                  <a:pt x="0" y="0"/>
                </a:moveTo>
                <a:lnTo>
                  <a:pt x="2765601" y="0"/>
                </a:lnTo>
                <a:lnTo>
                  <a:pt x="2765601" y="3392387"/>
                </a:lnTo>
                <a:lnTo>
                  <a:pt x="0" y="3392387"/>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3916521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2048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BA9DDA4F-7649-4E06-8BEE-5444FD287A4C}"/>
              </a:ext>
            </a:extLst>
          </p:cNvPr>
          <p:cNvSpPr>
            <a:spLocks noGrp="1"/>
          </p:cNvSpPr>
          <p:nvPr>
            <p:ph type="pic" sz="quarter" idx="10"/>
          </p:nvPr>
        </p:nvSpPr>
        <p:spPr>
          <a:xfrm>
            <a:off x="1130300" y="2247900"/>
            <a:ext cx="2870200" cy="2870200"/>
          </a:xfrm>
          <a:custGeom>
            <a:avLst/>
            <a:gdLst>
              <a:gd name="connsiteX0" fmla="*/ 1435100 w 2870200"/>
              <a:gd name="connsiteY0" fmla="*/ 0 h 2870200"/>
              <a:gd name="connsiteX1" fmla="*/ 2870200 w 2870200"/>
              <a:gd name="connsiteY1" fmla="*/ 1435100 h 2870200"/>
              <a:gd name="connsiteX2" fmla="*/ 1435100 w 2870200"/>
              <a:gd name="connsiteY2" fmla="*/ 2870200 h 2870200"/>
              <a:gd name="connsiteX3" fmla="*/ 0 w 2870200"/>
              <a:gd name="connsiteY3" fmla="*/ 1435100 h 2870200"/>
              <a:gd name="connsiteX4" fmla="*/ 1435100 w 28702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200" h="2870200">
                <a:moveTo>
                  <a:pt x="1435100" y="0"/>
                </a:moveTo>
                <a:cubicBezTo>
                  <a:pt x="2227684" y="0"/>
                  <a:pt x="2870200" y="642516"/>
                  <a:pt x="2870200" y="1435100"/>
                </a:cubicBezTo>
                <a:cubicBezTo>
                  <a:pt x="2870200" y="2227684"/>
                  <a:pt x="2227684" y="2870200"/>
                  <a:pt x="1435100" y="2870200"/>
                </a:cubicBezTo>
                <a:cubicBezTo>
                  <a:pt x="642516" y="2870200"/>
                  <a:pt x="0" y="2227684"/>
                  <a:pt x="0" y="1435100"/>
                </a:cubicBezTo>
                <a:cubicBezTo>
                  <a:pt x="0" y="642516"/>
                  <a:pt x="642516" y="0"/>
                  <a:pt x="14351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2117201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F803BB6E-D277-41BA-BBBC-7E6286E4F941}"/>
              </a:ext>
            </a:extLst>
          </p:cNvPr>
          <p:cNvSpPr>
            <a:spLocks noGrp="1"/>
          </p:cNvSpPr>
          <p:nvPr>
            <p:ph type="pic" sz="quarter" idx="10"/>
          </p:nvPr>
        </p:nvSpPr>
        <p:spPr>
          <a:xfrm>
            <a:off x="4800600" y="1847849"/>
            <a:ext cx="2590800" cy="2590800"/>
          </a:xfrm>
          <a:custGeom>
            <a:avLst/>
            <a:gdLst>
              <a:gd name="connsiteX0" fmla="*/ 1295400 w 2590800"/>
              <a:gd name="connsiteY0" fmla="*/ 0 h 2590800"/>
              <a:gd name="connsiteX1" fmla="*/ 2590800 w 2590800"/>
              <a:gd name="connsiteY1" fmla="*/ 1295400 h 2590800"/>
              <a:gd name="connsiteX2" fmla="*/ 1295400 w 2590800"/>
              <a:gd name="connsiteY2" fmla="*/ 2590800 h 2590800"/>
              <a:gd name="connsiteX3" fmla="*/ 0 w 2590800"/>
              <a:gd name="connsiteY3" fmla="*/ 1295400 h 2590800"/>
              <a:gd name="connsiteX4" fmla="*/ 1295400 w 2590800"/>
              <a:gd name="connsiteY4" fmla="*/ 0 h 25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90800">
                <a:moveTo>
                  <a:pt x="1295400" y="0"/>
                </a:moveTo>
                <a:cubicBezTo>
                  <a:pt x="2010830" y="0"/>
                  <a:pt x="2590800" y="579970"/>
                  <a:pt x="2590800" y="1295400"/>
                </a:cubicBezTo>
                <a:cubicBezTo>
                  <a:pt x="2590800" y="2010830"/>
                  <a:pt x="2010830" y="2590800"/>
                  <a:pt x="1295400" y="2590800"/>
                </a:cubicBezTo>
                <a:cubicBezTo>
                  <a:pt x="579970" y="2590800"/>
                  <a:pt x="0" y="2010830"/>
                  <a:pt x="0" y="1295400"/>
                </a:cubicBezTo>
                <a:cubicBezTo>
                  <a:pt x="0" y="579970"/>
                  <a:pt x="579970" y="0"/>
                  <a:pt x="12954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406114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0609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CF7F8A8C-DD18-49BB-B856-CA2986D5AC5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B4BE1CF8-2AA1-4DFE-9FEA-BB9A701035FE}"/>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5EE16AB3-8115-49C8-9099-776AC3CE3C8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pPr/>
              <a:t>‹#›</a:t>
            </a:fld>
            <a:endParaRPr lang="zh-CN" altLang="en-US"/>
          </a:p>
        </p:txBody>
      </p:sp>
    </p:spTree>
    <p:extLst>
      <p:ext uri="{BB962C8B-B14F-4D97-AF65-F5344CB8AC3E}">
        <p14:creationId xmlns:p14="http://schemas.microsoft.com/office/powerpoint/2010/main" val="21617547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28345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530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xmlns="" id="{5752155B-885F-4FD8-AFC0-438E1CE71F7E}"/>
              </a:ext>
            </a:extLst>
          </p:cNvPr>
          <p:cNvSpPr>
            <a:spLocks noGrp="1"/>
          </p:cNvSpPr>
          <p:nvPr>
            <p:ph type="pic" sz="quarter" idx="27"/>
          </p:nvPr>
        </p:nvSpPr>
        <p:spPr>
          <a:xfrm>
            <a:off x="6657475" y="1748588"/>
            <a:ext cx="4099362" cy="2285799"/>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37567055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28896C57-C360-4B8D-A3D7-49CA7A3799F7}"/>
              </a:ext>
            </a:extLst>
          </p:cNvPr>
          <p:cNvSpPr>
            <a:spLocks noGrp="1"/>
          </p:cNvSpPr>
          <p:nvPr>
            <p:ph type="pic" sz="quarter" idx="27"/>
          </p:nvPr>
        </p:nvSpPr>
        <p:spPr>
          <a:xfrm>
            <a:off x="6709627" y="2095928"/>
            <a:ext cx="3996432" cy="2537717"/>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31147919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98748168-6474-4F00-AD97-B8D5A1E73F60}"/>
              </a:ext>
            </a:extLst>
          </p:cNvPr>
          <p:cNvSpPr>
            <a:spLocks noGrp="1"/>
          </p:cNvSpPr>
          <p:nvPr>
            <p:ph type="pic" sz="quarter" idx="28"/>
          </p:nvPr>
        </p:nvSpPr>
        <p:spPr>
          <a:xfrm>
            <a:off x="9380739" y="1455634"/>
            <a:ext cx="1989222"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8" name="Picture Placeholder 4">
            <a:extLst>
              <a:ext uri="{FF2B5EF4-FFF2-40B4-BE49-F238E27FC236}">
                <a16:creationId xmlns:a16="http://schemas.microsoft.com/office/drawing/2014/main" xmlns="" id="{4A166C41-1D39-4913-91DE-74606683D0AF}"/>
              </a:ext>
            </a:extLst>
          </p:cNvPr>
          <p:cNvSpPr>
            <a:spLocks noGrp="1"/>
          </p:cNvSpPr>
          <p:nvPr>
            <p:ph type="pic" sz="quarter" idx="27"/>
          </p:nvPr>
        </p:nvSpPr>
        <p:spPr>
          <a:xfrm>
            <a:off x="6416841" y="1455636"/>
            <a:ext cx="1989221"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10116101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510C0D47-A430-465C-A787-4D0A655409E1}"/>
              </a:ext>
            </a:extLst>
          </p:cNvPr>
          <p:cNvSpPr>
            <a:spLocks noGrp="1"/>
          </p:cNvSpPr>
          <p:nvPr>
            <p:ph type="pic" sz="quarter" idx="28"/>
          </p:nvPr>
        </p:nvSpPr>
        <p:spPr>
          <a:xfrm>
            <a:off x="7281063" y="1668378"/>
            <a:ext cx="2873558" cy="3914274"/>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38886698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E7D5B51E-F9FC-483C-8B34-7668FCE5B017}"/>
              </a:ext>
            </a:extLst>
          </p:cNvPr>
          <p:cNvSpPr>
            <a:spLocks noGrp="1"/>
          </p:cNvSpPr>
          <p:nvPr>
            <p:ph type="pic" sz="quarter" idx="10"/>
          </p:nvPr>
        </p:nvSpPr>
        <p:spPr>
          <a:xfrm>
            <a:off x="1308100" y="1930400"/>
            <a:ext cx="3657600" cy="3657600"/>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12" name="Rectangle 11">
            <a:extLst>
              <a:ext uri="{FF2B5EF4-FFF2-40B4-BE49-F238E27FC236}">
                <a16:creationId xmlns:a16="http://schemas.microsoft.com/office/drawing/2014/main" xmlns="" id="{B94600E3-7C21-4CB7-9CCF-2589336BE0AA}"/>
              </a:ext>
            </a:extLst>
          </p:cNvPr>
          <p:cNvSpPr/>
          <p:nvPr userDrawn="1"/>
        </p:nvSpPr>
        <p:spPr>
          <a:xfrm>
            <a:off x="1911748" y="5587544"/>
            <a:ext cx="3966537" cy="1270456"/>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Tree>
    <p:extLst>
      <p:ext uri="{BB962C8B-B14F-4D97-AF65-F5344CB8AC3E}">
        <p14:creationId xmlns:p14="http://schemas.microsoft.com/office/powerpoint/2010/main" val="30422502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2205EFD2-74CA-47FF-B8D8-3BA8C675B429}"/>
              </a:ext>
            </a:extLst>
          </p:cNvPr>
          <p:cNvSpPr/>
          <p:nvPr userDrawn="1"/>
        </p:nvSpPr>
        <p:spPr>
          <a:xfrm>
            <a:off x="0" y="440870"/>
            <a:ext cx="3902529" cy="2542619"/>
          </a:xfrm>
          <a:prstGeom prst="rect">
            <a:avLst/>
          </a:prstGeom>
          <a:solidFill>
            <a:srgbClr val="15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21" name="Rectangle 20">
            <a:extLst>
              <a:ext uri="{FF2B5EF4-FFF2-40B4-BE49-F238E27FC236}">
                <a16:creationId xmlns:a16="http://schemas.microsoft.com/office/drawing/2014/main" xmlns="" id="{14EDF502-700C-46A3-B755-710B03BF07F3}"/>
              </a:ext>
            </a:extLst>
          </p:cNvPr>
          <p:cNvSpPr/>
          <p:nvPr userDrawn="1"/>
        </p:nvSpPr>
        <p:spPr>
          <a:xfrm>
            <a:off x="1111104" y="5698667"/>
            <a:ext cx="4338744" cy="1156289"/>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15" name="Picture Placeholder 13">
            <a:extLst>
              <a:ext uri="{FF2B5EF4-FFF2-40B4-BE49-F238E27FC236}">
                <a16:creationId xmlns:a16="http://schemas.microsoft.com/office/drawing/2014/main" xmlns="" id="{FB78C950-4C59-4B92-A210-F5438A45798B}"/>
              </a:ext>
            </a:extLst>
          </p:cNvPr>
          <p:cNvSpPr>
            <a:spLocks noGrp="1"/>
          </p:cNvSpPr>
          <p:nvPr>
            <p:ph type="pic" sz="quarter" idx="11"/>
          </p:nvPr>
        </p:nvSpPr>
        <p:spPr>
          <a:xfrm>
            <a:off x="1111104" y="1314984"/>
            <a:ext cx="4338744" cy="4383682"/>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2576558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1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6815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1999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04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597C7BA5-3F12-430E-9317-971952855BDD}"/>
              </a:ext>
            </a:extLst>
          </p:cNvPr>
          <p:cNvSpPr>
            <a:spLocks noGrp="1"/>
          </p:cNvSpPr>
          <p:nvPr>
            <p:ph type="pic" sz="quarter" idx="10"/>
          </p:nvPr>
        </p:nvSpPr>
        <p:spPr>
          <a:xfrm>
            <a:off x="6821032" y="2240157"/>
            <a:ext cx="4088268" cy="2587880"/>
          </a:xfrm>
          <a:custGeom>
            <a:avLst/>
            <a:gdLst>
              <a:gd name="connsiteX0" fmla="*/ 0 w 6986766"/>
              <a:gd name="connsiteY0" fmla="*/ 0 h 4422635"/>
              <a:gd name="connsiteX1" fmla="*/ 4552482 w 6986766"/>
              <a:gd name="connsiteY1" fmla="*/ 0 h 4422635"/>
              <a:gd name="connsiteX2" fmla="*/ 6986766 w 6986766"/>
              <a:gd name="connsiteY2" fmla="*/ 4422635 h 4422635"/>
              <a:gd name="connsiteX3" fmla="*/ 2432974 w 6986766"/>
              <a:gd name="connsiteY3" fmla="*/ 4422635 h 4422635"/>
            </a:gdLst>
            <a:ahLst/>
            <a:cxnLst>
              <a:cxn ang="0">
                <a:pos x="connsiteX0" y="connsiteY0"/>
              </a:cxn>
              <a:cxn ang="0">
                <a:pos x="connsiteX1" y="connsiteY1"/>
              </a:cxn>
              <a:cxn ang="0">
                <a:pos x="connsiteX2" y="connsiteY2"/>
              </a:cxn>
              <a:cxn ang="0">
                <a:pos x="connsiteX3" y="connsiteY3"/>
              </a:cxn>
            </a:cxnLst>
            <a:rect l="l" t="t" r="r" b="b"/>
            <a:pathLst>
              <a:path w="6986766" h="4422635">
                <a:moveTo>
                  <a:pt x="0" y="0"/>
                </a:moveTo>
                <a:lnTo>
                  <a:pt x="4552482" y="0"/>
                </a:lnTo>
                <a:lnTo>
                  <a:pt x="6986766" y="4422635"/>
                </a:lnTo>
                <a:lnTo>
                  <a:pt x="2432974" y="4422635"/>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4057846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BCCF0513-8AE8-473D-A40A-9DD25EC74EC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346C2CF1-87B4-403C-B475-7450341021E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3E27BF44-499B-431F-8805-9DAFC6AEDE9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pPr/>
              <a:t>‹#›</a:t>
            </a:fld>
            <a:endParaRPr lang="zh-CN" altLang="en-US"/>
          </a:p>
        </p:txBody>
      </p:sp>
    </p:spTree>
    <p:extLst>
      <p:ext uri="{BB962C8B-B14F-4D97-AF65-F5344CB8AC3E}">
        <p14:creationId xmlns:p14="http://schemas.microsoft.com/office/powerpoint/2010/main" val="33335320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06E72AB-09D5-4B1F-AF10-43A92D1387C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D588FB07-E763-4365-A853-D888F0F0AE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433F2A90-C8E6-474D-8A63-F815A66BDC87}"/>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91446B10-3908-4280-98F4-C6ABEF46A4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0CA1761-F062-4BB8-8E8D-173BCD12468C}"/>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41186942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850BFB-556A-4E3E-B5F1-7CFB709CA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4ED2E3B-C936-4A87-A027-993A45AE685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B9CDD09-A095-411E-A299-4949928DB011}"/>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764C105E-8F5C-4E5E-98D3-53214189EF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D48D20C-2BB6-49EF-8D34-4AAD56EE5E7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5383495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9A41E77-2B67-44AD-9770-22D5571512E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39A9A830-FB2F-4078-826D-E9E752EFD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BA99598B-E7FA-4F25-8975-96E1543E1D46}"/>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585977EA-7B13-4458-9FF0-01906228DC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B5B418A-4736-429E-AB5D-D456E767162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41087143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4F52A4B-26E5-49B8-A8CE-DE2B06F4C1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E6AE9CE-00EA-427D-B990-2A99AA4CB5D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A39F0A77-F77F-4643-960E-B5E6A3C09D6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B1016470-87C8-4647-9547-CCA0AD9C4E96}"/>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493DBE10-22F3-408F-B216-72919A7EDA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0465B470-19F2-4E68-AD8B-D6EEB10A8A07}"/>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857429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B385742-0710-4CF6-A495-8F921D950FF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558B6E2-BC94-4925-94D8-110E3A42B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15F5EFEE-FDD4-4BA1-8198-0E7203D6E30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BF16F5BF-9238-45D4-AD2E-07BA4FC46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18B0D4BC-6A0C-4E67-A201-1FF68DAF7F2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C20E1C4F-95ED-4D41-85D7-4F684FFF0765}"/>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8" name="页脚占位符 7">
            <a:extLst>
              <a:ext uri="{FF2B5EF4-FFF2-40B4-BE49-F238E27FC236}">
                <a16:creationId xmlns:a16="http://schemas.microsoft.com/office/drawing/2014/main" xmlns="" id="{7B9611F1-C929-4508-91BE-08D258E86FF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C51BBD9-BBBA-42F1-B2B6-2F603DB6FF20}"/>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2590858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8B67B0-438F-4817-A7A9-CD5C4F067D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93C90F2C-BC14-4B70-92DB-3C63FBA202BE}"/>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4" name="页脚占位符 3">
            <a:extLst>
              <a:ext uri="{FF2B5EF4-FFF2-40B4-BE49-F238E27FC236}">
                <a16:creationId xmlns:a16="http://schemas.microsoft.com/office/drawing/2014/main" xmlns="" id="{2CB67D12-780A-4E8D-BBB6-0CA164BCD7E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D35A020D-E87D-4774-94D9-58DAD0FD4ABA}"/>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2960589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DC0A5CC-2869-4C61-8766-F76019F8697A}"/>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3" name="页脚占位符 2">
            <a:extLst>
              <a:ext uri="{FF2B5EF4-FFF2-40B4-BE49-F238E27FC236}">
                <a16:creationId xmlns:a16="http://schemas.microsoft.com/office/drawing/2014/main" xmlns="" id="{ED3B115E-21CB-418D-A3A0-EAC1A19992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82A82569-DC53-48B7-8BB3-91E2DB583802}"/>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4952211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AE977C-D30E-4657-B7A6-52E707D9BC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882304D6-A97F-4A38-B35A-8B963E54B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261D9D2-6E29-41FC-B7F2-45EE92443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37CD1CBD-64B3-41D0-8AA8-F33695A91F4C}"/>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FD947036-2BB3-4316-B249-8F536D7B05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9B8C34A0-3022-4558-91F3-43A15351D48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5239890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8D97F70-11C8-438F-BF04-C056F6DE15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F8A27305-6507-47E4-8186-55DAE6F28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5B1108A1-9522-4F11-A9FC-54ACC5ABE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767E61BD-58FE-467B-A2FB-87CFBF51F5DC}"/>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9476AAFC-6293-4865-BF3D-7F1B535CEB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9F83C13-DBF1-4A8C-89B3-663C7E58BC1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7350364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AE81A4B-D1DC-4D26-89C3-BA61F5286D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4634281E-EA15-4EC8-9E93-132D52E8D56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B2EA158-C5B8-4104-94CF-918B1012A52A}"/>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3D49463E-E94D-44C8-B90D-D0158D9D38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EBD597E-C2D5-4001-B6AA-CA360637367E}"/>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919385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CA85FC46-D8A3-4254-A504-26F65A8A9B5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A52FE24C-231F-4E39-B057-5C5CBB8DF23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0122E3ED-3B6F-49A0-9602-CE7F0128B04B}"/>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pPr/>
              <a:t>‹#›</a:t>
            </a:fld>
            <a:endParaRPr lang="zh-CN" altLang="en-US"/>
          </a:p>
        </p:txBody>
      </p:sp>
    </p:spTree>
    <p:extLst>
      <p:ext uri="{BB962C8B-B14F-4D97-AF65-F5344CB8AC3E}">
        <p14:creationId xmlns:p14="http://schemas.microsoft.com/office/powerpoint/2010/main" val="41259159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8B608C0A-87DF-46E5-96CB-7141954E0E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42469663-1E19-4362-ACA5-62E356AFFD7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EC31481-F08A-4FEA-8E89-C8EAB3ACF356}"/>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066574EF-021B-4E69-A628-FEC632E8D7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8803183-B830-407F-B80A-F164A429243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2020956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701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017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矩形"/>
          <p:cNvSpPr/>
          <p:nvPr userDrawn="1"/>
        </p:nvSpPr>
        <p:spPr>
          <a:xfrm>
            <a:off x="2500883" y="1823375"/>
            <a:ext cx="1572354" cy="1008000"/>
          </a:xfrm>
          <a:prstGeom prst="rect">
            <a:avLst/>
          </a:prstGeom>
          <a:solidFill>
            <a:srgbClr val="2B6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30" name="直接连接符"/>
          <p:cNvCxnSpPr/>
          <p:nvPr userDrawn="1"/>
        </p:nvCxnSpPr>
        <p:spPr>
          <a:xfrm>
            <a:off x="5102933" y="3375331"/>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文本占位符"/>
          <p:cNvSpPr>
            <a:spLocks noGrp="1"/>
          </p:cNvSpPr>
          <p:nvPr>
            <p:ph type="body" sz="quarter" idx="12" hasCustomPrompt="1"/>
          </p:nvPr>
        </p:nvSpPr>
        <p:spPr>
          <a:xfrm>
            <a:off x="5108361" y="3738372"/>
            <a:ext cx="6426414" cy="961289"/>
          </a:xfrm>
          <a:prstGeom prst="rect">
            <a:avLst/>
          </a:prstGeom>
        </p:spPr>
        <p:txBody>
          <a:bodyPr wrap="square" anchor="t">
            <a:spAutoFit/>
          </a:bodyPr>
          <a:lstStyle>
            <a:lvl1pPr marL="0" indent="0">
              <a:lnSpc>
                <a:spcPct val="150000"/>
              </a:lnSpc>
              <a:buNone/>
              <a:defRPr sz="2000" spc="120" baseline="0">
                <a:solidFill>
                  <a:schemeClr val="accent3"/>
                </a:solidFill>
                <a:ea typeface="微软雅黑" panose="020B0503020204020204" pitchFamily="34" charset="-122"/>
              </a:defRPr>
            </a:lvl1pPr>
          </a:lstStyle>
          <a:p>
            <a:pPr lvl="0"/>
            <a:r>
              <a:rPr lang="zh-CN" altLang="en-US" dirty="0"/>
              <a:t>单击此处添加您的文字内容，或复制文本粘贴至此，字间距和行间距均可自行调节。</a:t>
            </a:r>
          </a:p>
        </p:txBody>
      </p:sp>
      <p:sp>
        <p:nvSpPr>
          <p:cNvPr id="32" name="标题占位符"/>
          <p:cNvSpPr>
            <a:spLocks noGrp="1"/>
          </p:cNvSpPr>
          <p:nvPr>
            <p:ph type="body" sz="quarter" idx="11" hasCustomPrompt="1"/>
          </p:nvPr>
        </p:nvSpPr>
        <p:spPr>
          <a:xfrm>
            <a:off x="5108360" y="2100469"/>
            <a:ext cx="6848334" cy="1138773"/>
          </a:xfrm>
          <a:prstGeom prst="rect">
            <a:avLst/>
          </a:prstGeom>
        </p:spPr>
        <p:txBody>
          <a:bodyPr wrap="square" anchor="ctr">
            <a:spAutoFit/>
          </a:bodyPr>
          <a:lstStyle>
            <a:lvl1pPr marL="0" indent="0" algn="l">
              <a:lnSpc>
                <a:spcPct val="100000"/>
              </a:lnSpc>
              <a:buNone/>
              <a:defRPr lang="zh-CN" altLang="en-US" sz="6800" b="1" spc="600" dirty="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添加标题</a:t>
            </a:r>
          </a:p>
        </p:txBody>
      </p:sp>
      <p:sp>
        <p:nvSpPr>
          <p:cNvPr id="31" name="数字占位符"/>
          <p:cNvSpPr>
            <a:spLocks noGrp="1"/>
          </p:cNvSpPr>
          <p:nvPr>
            <p:ph type="body" sz="quarter" idx="10" hasCustomPrompt="1"/>
          </p:nvPr>
        </p:nvSpPr>
        <p:spPr>
          <a:xfrm>
            <a:off x="2069625" y="1776490"/>
            <a:ext cx="2434869" cy="1138773"/>
          </a:xfrm>
          <a:prstGeom prst="rect">
            <a:avLst/>
          </a:prstGeom>
          <a:noFill/>
        </p:spPr>
        <p:txBody>
          <a:bodyPr wrap="square" rtlCol="0" anchor="ctr">
            <a:spAutoFit/>
          </a:bodyPr>
          <a:lstStyle>
            <a:lvl1pPr marL="0" indent="0" algn="ctr">
              <a:lnSpc>
                <a:spcPct val="100000"/>
              </a:lnSpc>
              <a:buFontTx/>
              <a:buNone/>
              <a:defRPr lang="zh-CN" altLang="en-US" sz="6800" b="0" i="0" u="none" dirty="0">
                <a:solidFill>
                  <a:schemeClr val="bg1"/>
                </a:solidFill>
                <a:effectLst/>
                <a:latin typeface="Impact" panose="020B0806030902050204" pitchFamily="34" charset="0"/>
                <a:ea typeface="微软雅黑" panose="020B0503020204020204" pitchFamily="34" charset="-122"/>
                <a:cs typeface="Arial" panose="020B0604020202020204" pitchFamily="34" charset="0"/>
              </a:defRPr>
            </a:lvl1pPr>
          </a:lstStyle>
          <a:p>
            <a:pPr marL="0" lvl="0"/>
            <a:r>
              <a:rPr lang="en-US" altLang="zh-CN" dirty="0"/>
              <a:t>01</a:t>
            </a:r>
            <a:endParaRPr lang="zh-CN" altLang="en-US" dirty="0"/>
          </a:p>
        </p:txBody>
      </p:sp>
      <p:pic>
        <p:nvPicPr>
          <p:cNvPr id="11"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p:spPr>
      </p:pic>
      <p:pic>
        <p:nvPicPr>
          <p:cNvPr id="4" name="图片 3">
            <a:extLst>
              <a:ext uri="{FF2B5EF4-FFF2-40B4-BE49-F238E27FC236}">
                <a16:creationId xmlns:a16="http://schemas.microsoft.com/office/drawing/2014/main" xmlns="" id="{D79CB334-0723-B04B-9DC4-0B83F1DDB5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5658" y="2751004"/>
            <a:ext cx="5678591" cy="4006061"/>
          </a:xfrm>
          <a:prstGeom prst="rect">
            <a:avLst/>
          </a:prstGeom>
        </p:spPr>
      </p:pic>
    </p:spTree>
    <p:extLst>
      <p:ext uri="{BB962C8B-B14F-4D97-AF65-F5344CB8AC3E}">
        <p14:creationId xmlns:p14="http://schemas.microsoft.com/office/powerpoint/2010/main" val="198735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wipe(left)">
                                      <p:cBhvr>
                                        <p:cTn id="18" dur="500"/>
                                        <p:tgtEl>
                                          <p:spTgt spid="32">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1" grpId="0">
        <p:tmplLst>
          <p:tmpl>
            <p:tnLst>
              <p:par>
                <p:cTn presetID="2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7" name="形状"/>
          <p:cNvSpPr/>
          <p:nvPr userDrawn="1"/>
        </p:nvSpPr>
        <p:spPr>
          <a:xfrm>
            <a:off x="0" y="199003"/>
            <a:ext cx="1015340" cy="66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10" name="形状"/>
          <p:cNvSpPr/>
          <p:nvPr userDrawn="1"/>
        </p:nvSpPr>
        <p:spPr>
          <a:xfrm>
            <a:off x="1121451" y="199003"/>
            <a:ext cx="316992" cy="66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5" name="标题占位符"/>
          <p:cNvSpPr>
            <a:spLocks noGrp="1"/>
          </p:cNvSpPr>
          <p:nvPr>
            <p:ph type="body" sz="quarter" idx="10" hasCustomPrompt="1"/>
          </p:nvPr>
        </p:nvSpPr>
        <p:spPr>
          <a:xfrm>
            <a:off x="1535766" y="244904"/>
            <a:ext cx="8731213" cy="630942"/>
          </a:xfrm>
          <a:prstGeom prst="rect">
            <a:avLst/>
          </a:prstGeom>
        </p:spPr>
        <p:txBody>
          <a:bodyPr wrap="square">
            <a:spAutoFit/>
          </a:bodyPr>
          <a:lstStyle>
            <a:lvl1pPr marL="0" indent="0" algn="l">
              <a:lnSpc>
                <a:spcPct val="100000"/>
              </a:lnSpc>
              <a:buFontTx/>
              <a:buNone/>
              <a:defRPr lang="zh-CN" altLang="en-US" sz="3500" b="1" spc="300" dirty="0" smtClean="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点击添加标题</a:t>
            </a:r>
          </a:p>
        </p:txBody>
      </p:sp>
      <p:pic>
        <p:nvPicPr>
          <p:cNvPr id="8"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a:solidFill>
            <a:schemeClr val="bg1"/>
          </a:solidFill>
        </p:spPr>
      </p:pic>
    </p:spTree>
    <p:extLst>
      <p:ext uri="{BB962C8B-B14F-4D97-AF65-F5344CB8AC3E}">
        <p14:creationId xmlns:p14="http://schemas.microsoft.com/office/powerpoint/2010/main" val="64558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750"/>
                        <p:tgtEl>
                          <p:spTgt spid="5"/>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455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440282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500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94442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981005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B4E545DE-379F-4FBC-ACE5-108A1DC033D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449C447E-0FA9-4108-95A5-E5E522C039A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F0A851C0-3162-4E84-99C0-6273E88F63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pPr/>
              <a:t>‹#›</a:t>
            </a:fld>
            <a:endParaRPr lang="zh-CN" altLang="en-US"/>
          </a:p>
        </p:txBody>
      </p:sp>
    </p:spTree>
    <p:extLst>
      <p:ext uri="{BB962C8B-B14F-4D97-AF65-F5344CB8AC3E}">
        <p14:creationId xmlns:p14="http://schemas.microsoft.com/office/powerpoint/2010/main" val="1252771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39405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00522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1053442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04280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11443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23258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4747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45932"/>
      </p:ext>
    </p:extLst>
  </p:cSld>
  <p:clrMapOvr>
    <a:masterClrMapping/>
  </p:clrMapOvr>
  <p:transition advTm="2000">
    <p:wedg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6105583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31232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84A05FDB-45F0-4637-9AF6-A58D5DE7CC8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4614CD0-EF58-4C94-A932-82A8BE7A5F7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B0CCEBB8-E0A7-4134-94D5-D3B21880449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pPr/>
              <a:t>‹#›</a:t>
            </a:fld>
            <a:endParaRPr lang="zh-CN" altLang="en-US"/>
          </a:p>
        </p:txBody>
      </p:sp>
    </p:spTree>
    <p:extLst>
      <p:ext uri="{BB962C8B-B14F-4D97-AF65-F5344CB8AC3E}">
        <p14:creationId xmlns:p14="http://schemas.microsoft.com/office/powerpoint/2010/main" val="7718301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22664816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775672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31647767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34984120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12860820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24236463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8921795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6696629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30031031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字魂59号-创粗黑" panose="00000500000000000000" pitchFamily="2" charset="-122"/>
                <a:cs typeface="Arial" panose="020B0604020202020204"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2549118036"/>
      </p:ext>
    </p:extLst>
  </p:cSld>
  <p:clrMapOvr>
    <a:masterClrMapping/>
  </p:clrMapOvr>
  <p:transition spd="slow" advClick="0" advTm="3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D2C265C8-8260-4AAE-80E2-1553069328C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95C29EBD-4D0E-4445-A65D-69D6388C7DD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243B576-DAC6-42C0-89B8-38C3F6EDF88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pPr/>
              <a:t>‹#›</a:t>
            </a:fld>
            <a:endParaRPr lang="zh-CN" altLang="en-US"/>
          </a:p>
        </p:txBody>
      </p:sp>
    </p:spTree>
    <p:extLst>
      <p:ext uri="{BB962C8B-B14F-4D97-AF65-F5344CB8AC3E}">
        <p14:creationId xmlns:p14="http://schemas.microsoft.com/office/powerpoint/2010/main" val="36727081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1440610788"/>
      </p:ext>
    </p:extLst>
  </p:cSld>
  <p:clrMapOvr>
    <a:masterClrMapping/>
  </p:clrMapOvr>
  <p:transition spd="slow" advClick="0" advTm="3000">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a:ln/>
        </p:spPr>
        <p:txBody>
          <a:bodyPr/>
          <a:lstStyle>
            <a:lvl1pPr>
              <a:defRPr/>
            </a:lvl1pPr>
          </a:lstStyle>
          <a:p>
            <a:fld id="{B27073DD-971D-43A8-8935-EE2AB77FDE85}" type="datetimeFigureOut">
              <a:rPr lang="zh-CN" altLang="en-US"/>
              <a:pPr/>
              <a:t>2022/3/9</a:t>
            </a:fld>
            <a:endParaRPr lang="en-US" altLang="zh-CN"/>
          </a:p>
        </p:txBody>
      </p:sp>
      <p:sp>
        <p:nvSpPr>
          <p:cNvPr id="5" name="页脚占位符 4"/>
          <p:cNvSpPr>
            <a:spLocks noGrp="1"/>
          </p:cNvSpPr>
          <p:nvPr>
            <p:ph type="ftr" sz="quarter" idx="11"/>
          </p:nvPr>
        </p:nvSpPr>
        <p:spPr>
          <a:ln/>
        </p:spPr>
        <p:txBody>
          <a:bodyPr/>
          <a:lstStyle>
            <a:lvl1pPr>
              <a:defRPr/>
            </a:lvl1pPr>
          </a:lstStyle>
          <a:p>
            <a:endParaRPr lang="zh-CN" altLang="en-US"/>
          </a:p>
        </p:txBody>
      </p:sp>
      <p:sp>
        <p:nvSpPr>
          <p:cNvPr id="6" name="灯片编号占位符 5"/>
          <p:cNvSpPr>
            <a:spLocks noGrp="1"/>
          </p:cNvSpPr>
          <p:nvPr>
            <p:ph type="sldNum" sz="quarter" idx="12"/>
          </p:nvPr>
        </p:nvSpPr>
        <p:spPr>
          <a:ln/>
        </p:spPr>
        <p:txBody>
          <a:bodyPr/>
          <a:lstStyle>
            <a:lvl1pPr>
              <a:defRPr/>
            </a:lvl1pPr>
          </a:lstStyle>
          <a:p>
            <a:fld id="{F22BB4BC-06D8-46BE-B378-06E5B926956C}" type="slidenum">
              <a:rPr lang="zh-CN" altLang="en-US"/>
              <a:pPr/>
              <a:t>‹#›</a:t>
            </a:fld>
            <a:endParaRPr lang="en-US" altLang="zh-CN"/>
          </a:p>
        </p:txBody>
      </p:sp>
    </p:spTree>
    <p:extLst>
      <p:ext uri="{BB962C8B-B14F-4D97-AF65-F5344CB8AC3E}">
        <p14:creationId xmlns:p14="http://schemas.microsoft.com/office/powerpoint/2010/main" val="27470110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ln/>
        </p:spPr>
        <p:txBody>
          <a:bodyPr/>
          <a:lstStyle>
            <a:lvl1pPr>
              <a:defRPr/>
            </a:lvl1pPr>
          </a:lstStyle>
          <a:p>
            <a:fld id="{4DDFEAB8-99AA-4441-A50A-3C0A50082140}" type="datetimeFigureOut">
              <a:rPr lang="zh-CN" altLang="en-US"/>
              <a:pPr/>
              <a:t>2022/3/9</a:t>
            </a:fld>
            <a:endParaRPr lang="en-US" altLang="zh-CN"/>
          </a:p>
        </p:txBody>
      </p:sp>
      <p:sp>
        <p:nvSpPr>
          <p:cNvPr id="5" name="页脚占位符 4"/>
          <p:cNvSpPr>
            <a:spLocks noGrp="1"/>
          </p:cNvSpPr>
          <p:nvPr>
            <p:ph type="ftr" sz="quarter" idx="11"/>
          </p:nvPr>
        </p:nvSpPr>
        <p:spPr>
          <a:ln/>
        </p:spPr>
        <p:txBody>
          <a:bodyPr/>
          <a:lstStyle>
            <a:lvl1pPr>
              <a:defRPr/>
            </a:lvl1pPr>
          </a:lstStyle>
          <a:p>
            <a:endParaRPr lang="zh-CN" altLang="en-US"/>
          </a:p>
        </p:txBody>
      </p:sp>
      <p:sp>
        <p:nvSpPr>
          <p:cNvPr id="6" name="灯片编号占位符 5"/>
          <p:cNvSpPr>
            <a:spLocks noGrp="1"/>
          </p:cNvSpPr>
          <p:nvPr>
            <p:ph type="sldNum" sz="quarter" idx="12"/>
          </p:nvPr>
        </p:nvSpPr>
        <p:spPr>
          <a:ln/>
        </p:spPr>
        <p:txBody>
          <a:bodyPr/>
          <a:lstStyle>
            <a:lvl1pPr>
              <a:defRPr/>
            </a:lvl1pPr>
          </a:lstStyle>
          <a:p>
            <a:fld id="{5BF583DE-76C4-44E7-BCD6-4D7C23AE10B5}" type="slidenum">
              <a:rPr lang="zh-CN" altLang="en-US"/>
              <a:pPr/>
              <a:t>‹#›</a:t>
            </a:fld>
            <a:endParaRPr lang="en-US" altLang="zh-CN"/>
          </a:p>
        </p:txBody>
      </p:sp>
    </p:spTree>
    <p:extLst>
      <p:ext uri="{BB962C8B-B14F-4D97-AF65-F5344CB8AC3E}">
        <p14:creationId xmlns:p14="http://schemas.microsoft.com/office/powerpoint/2010/main" val="32872125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a:ln/>
        </p:spPr>
        <p:txBody>
          <a:bodyPr/>
          <a:lstStyle>
            <a:lvl1pPr>
              <a:defRPr/>
            </a:lvl1pPr>
          </a:lstStyle>
          <a:p>
            <a:fld id="{B55B0897-72E7-4C13-9026-A7CEBCAEC401}" type="datetimeFigureOut">
              <a:rPr lang="zh-CN" altLang="en-US"/>
              <a:pPr/>
              <a:t>2022/3/9</a:t>
            </a:fld>
            <a:endParaRPr lang="en-US" altLang="zh-CN"/>
          </a:p>
        </p:txBody>
      </p:sp>
      <p:sp>
        <p:nvSpPr>
          <p:cNvPr id="5" name="页脚占位符 4"/>
          <p:cNvSpPr>
            <a:spLocks noGrp="1"/>
          </p:cNvSpPr>
          <p:nvPr>
            <p:ph type="ftr" sz="quarter" idx="11"/>
          </p:nvPr>
        </p:nvSpPr>
        <p:spPr>
          <a:ln/>
        </p:spPr>
        <p:txBody>
          <a:bodyPr/>
          <a:lstStyle>
            <a:lvl1pPr>
              <a:defRPr/>
            </a:lvl1pPr>
          </a:lstStyle>
          <a:p>
            <a:endParaRPr lang="zh-CN" altLang="en-US"/>
          </a:p>
        </p:txBody>
      </p:sp>
      <p:sp>
        <p:nvSpPr>
          <p:cNvPr id="6" name="灯片编号占位符 5"/>
          <p:cNvSpPr>
            <a:spLocks noGrp="1"/>
          </p:cNvSpPr>
          <p:nvPr>
            <p:ph type="sldNum" sz="quarter" idx="12"/>
          </p:nvPr>
        </p:nvSpPr>
        <p:spPr>
          <a:ln/>
        </p:spPr>
        <p:txBody>
          <a:bodyPr/>
          <a:lstStyle>
            <a:lvl1pPr>
              <a:defRPr/>
            </a:lvl1pPr>
          </a:lstStyle>
          <a:p>
            <a:fld id="{48BB697E-ADFA-4498-B5AE-8F3934824A3C}" type="slidenum">
              <a:rPr lang="zh-CN" altLang="en-US"/>
              <a:pPr/>
              <a:t>‹#›</a:t>
            </a:fld>
            <a:endParaRPr lang="en-US" altLang="zh-CN"/>
          </a:p>
        </p:txBody>
      </p:sp>
    </p:spTree>
    <p:extLst>
      <p:ext uri="{BB962C8B-B14F-4D97-AF65-F5344CB8AC3E}">
        <p14:creationId xmlns:p14="http://schemas.microsoft.com/office/powerpoint/2010/main" val="9485615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a:ln/>
        </p:spPr>
        <p:txBody>
          <a:bodyPr/>
          <a:lstStyle>
            <a:lvl1pPr>
              <a:defRPr/>
            </a:lvl1pPr>
          </a:lstStyle>
          <a:p>
            <a:fld id="{6A038310-322E-4CA4-8896-C4F3E3D44242}" type="datetimeFigureOut">
              <a:rPr lang="zh-CN" altLang="en-US"/>
              <a:pPr/>
              <a:t>2022/3/9</a:t>
            </a:fld>
            <a:endParaRPr lang="en-US" altLang="zh-CN"/>
          </a:p>
        </p:txBody>
      </p:sp>
      <p:sp>
        <p:nvSpPr>
          <p:cNvPr id="6" name="页脚占位符 4"/>
          <p:cNvSpPr>
            <a:spLocks noGrp="1"/>
          </p:cNvSpPr>
          <p:nvPr>
            <p:ph type="ftr" sz="quarter" idx="11"/>
          </p:nvPr>
        </p:nvSpPr>
        <p:spPr>
          <a:ln/>
        </p:spPr>
        <p:txBody>
          <a:bodyPr/>
          <a:lstStyle>
            <a:lvl1pPr>
              <a:defRPr/>
            </a:lvl1pPr>
          </a:lstStyle>
          <a:p>
            <a:endParaRPr lang="zh-CN" altLang="en-US"/>
          </a:p>
        </p:txBody>
      </p:sp>
      <p:sp>
        <p:nvSpPr>
          <p:cNvPr id="7" name="灯片编号占位符 5"/>
          <p:cNvSpPr>
            <a:spLocks noGrp="1"/>
          </p:cNvSpPr>
          <p:nvPr>
            <p:ph type="sldNum" sz="quarter" idx="12"/>
          </p:nvPr>
        </p:nvSpPr>
        <p:spPr>
          <a:ln/>
        </p:spPr>
        <p:txBody>
          <a:bodyPr/>
          <a:lstStyle>
            <a:lvl1pPr>
              <a:defRPr/>
            </a:lvl1pPr>
          </a:lstStyle>
          <a:p>
            <a:fld id="{9F5A1501-41A5-48B9-BC28-FC4095290105}" type="slidenum">
              <a:rPr lang="zh-CN" altLang="en-US"/>
              <a:pPr/>
              <a:t>‹#›</a:t>
            </a:fld>
            <a:endParaRPr lang="en-US" altLang="zh-CN"/>
          </a:p>
        </p:txBody>
      </p:sp>
    </p:spTree>
    <p:extLst>
      <p:ext uri="{BB962C8B-B14F-4D97-AF65-F5344CB8AC3E}">
        <p14:creationId xmlns:p14="http://schemas.microsoft.com/office/powerpoint/2010/main" val="14590386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a:ln/>
        </p:spPr>
        <p:txBody>
          <a:bodyPr/>
          <a:lstStyle>
            <a:lvl1pPr>
              <a:defRPr/>
            </a:lvl1pPr>
          </a:lstStyle>
          <a:p>
            <a:fld id="{B09D3464-93DF-48BB-93A4-70190408433F}" type="datetimeFigureOut">
              <a:rPr lang="zh-CN" altLang="en-US"/>
              <a:pPr/>
              <a:t>2022/3/9</a:t>
            </a:fld>
            <a:endParaRPr lang="en-US" altLang="zh-CN"/>
          </a:p>
        </p:txBody>
      </p:sp>
      <p:sp>
        <p:nvSpPr>
          <p:cNvPr id="8" name="页脚占位符 4"/>
          <p:cNvSpPr>
            <a:spLocks noGrp="1"/>
          </p:cNvSpPr>
          <p:nvPr>
            <p:ph type="ftr" sz="quarter" idx="11"/>
          </p:nvPr>
        </p:nvSpPr>
        <p:spPr>
          <a:ln/>
        </p:spPr>
        <p:txBody>
          <a:bodyPr/>
          <a:lstStyle>
            <a:lvl1pPr>
              <a:defRPr/>
            </a:lvl1pPr>
          </a:lstStyle>
          <a:p>
            <a:endParaRPr lang="zh-CN" altLang="en-US"/>
          </a:p>
        </p:txBody>
      </p:sp>
      <p:sp>
        <p:nvSpPr>
          <p:cNvPr id="9" name="灯片编号占位符 5"/>
          <p:cNvSpPr>
            <a:spLocks noGrp="1"/>
          </p:cNvSpPr>
          <p:nvPr>
            <p:ph type="sldNum" sz="quarter" idx="12"/>
          </p:nvPr>
        </p:nvSpPr>
        <p:spPr>
          <a:ln/>
        </p:spPr>
        <p:txBody>
          <a:bodyPr/>
          <a:lstStyle>
            <a:lvl1pPr>
              <a:defRPr/>
            </a:lvl1pPr>
          </a:lstStyle>
          <a:p>
            <a:fld id="{B8192E88-DAB6-43B3-A2CB-DF25CD8C5BED}" type="slidenum">
              <a:rPr lang="zh-CN" altLang="en-US"/>
              <a:pPr/>
              <a:t>‹#›</a:t>
            </a:fld>
            <a:endParaRPr lang="en-US" altLang="zh-CN"/>
          </a:p>
        </p:txBody>
      </p:sp>
    </p:spTree>
    <p:extLst>
      <p:ext uri="{BB962C8B-B14F-4D97-AF65-F5344CB8AC3E}">
        <p14:creationId xmlns:p14="http://schemas.microsoft.com/office/powerpoint/2010/main" val="6318894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a:ln/>
        </p:spPr>
        <p:txBody>
          <a:bodyPr/>
          <a:lstStyle>
            <a:lvl1pPr>
              <a:defRPr/>
            </a:lvl1pPr>
          </a:lstStyle>
          <a:p>
            <a:fld id="{37C7399B-2EAA-413A-9EAB-ED5466F2C3F6}" type="datetimeFigureOut">
              <a:rPr lang="zh-CN" altLang="en-US"/>
              <a:pPr/>
              <a:t>2022/3/9</a:t>
            </a:fld>
            <a:endParaRPr lang="en-US" altLang="zh-CN"/>
          </a:p>
        </p:txBody>
      </p:sp>
      <p:sp>
        <p:nvSpPr>
          <p:cNvPr id="4" name="页脚占位符 4"/>
          <p:cNvSpPr>
            <a:spLocks noGrp="1"/>
          </p:cNvSpPr>
          <p:nvPr>
            <p:ph type="ftr" sz="quarter" idx="11"/>
          </p:nvPr>
        </p:nvSpPr>
        <p:spPr>
          <a:ln/>
        </p:spPr>
        <p:txBody>
          <a:bodyPr/>
          <a:lstStyle>
            <a:lvl1pPr>
              <a:defRPr/>
            </a:lvl1pPr>
          </a:lstStyle>
          <a:p>
            <a:endParaRPr lang="zh-CN" altLang="en-US"/>
          </a:p>
        </p:txBody>
      </p:sp>
      <p:sp>
        <p:nvSpPr>
          <p:cNvPr id="5" name="灯片编号占位符 5"/>
          <p:cNvSpPr>
            <a:spLocks noGrp="1"/>
          </p:cNvSpPr>
          <p:nvPr>
            <p:ph type="sldNum" sz="quarter" idx="12"/>
          </p:nvPr>
        </p:nvSpPr>
        <p:spPr>
          <a:ln/>
        </p:spPr>
        <p:txBody>
          <a:bodyPr/>
          <a:lstStyle>
            <a:lvl1pPr>
              <a:defRPr/>
            </a:lvl1pPr>
          </a:lstStyle>
          <a:p>
            <a:fld id="{38F3D8FF-6267-409F-A883-B83B1BAA2CE1}" type="slidenum">
              <a:rPr lang="zh-CN" altLang="en-US"/>
              <a:pPr/>
              <a:t>‹#›</a:t>
            </a:fld>
            <a:endParaRPr lang="en-US" altLang="zh-CN"/>
          </a:p>
        </p:txBody>
      </p:sp>
    </p:spTree>
    <p:extLst>
      <p:ext uri="{BB962C8B-B14F-4D97-AF65-F5344CB8AC3E}">
        <p14:creationId xmlns:p14="http://schemas.microsoft.com/office/powerpoint/2010/main" val="1799709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ln/>
        </p:spPr>
        <p:txBody>
          <a:bodyPr/>
          <a:lstStyle>
            <a:lvl1pPr>
              <a:defRPr/>
            </a:lvl1pPr>
          </a:lstStyle>
          <a:p>
            <a:fld id="{38F16A03-DDAC-447F-ACF5-143A2F242F17}" type="datetimeFigureOut">
              <a:rPr lang="zh-CN" altLang="en-US"/>
              <a:pPr/>
              <a:t>2022/3/9</a:t>
            </a:fld>
            <a:endParaRPr lang="en-US" altLang="zh-CN"/>
          </a:p>
        </p:txBody>
      </p:sp>
      <p:sp>
        <p:nvSpPr>
          <p:cNvPr id="3" name="页脚占位符 4"/>
          <p:cNvSpPr>
            <a:spLocks noGrp="1"/>
          </p:cNvSpPr>
          <p:nvPr>
            <p:ph type="ftr" sz="quarter" idx="11"/>
          </p:nvPr>
        </p:nvSpPr>
        <p:spPr>
          <a:ln/>
        </p:spPr>
        <p:txBody>
          <a:bodyPr/>
          <a:lstStyle>
            <a:lvl1pPr>
              <a:defRPr/>
            </a:lvl1pPr>
          </a:lstStyle>
          <a:p>
            <a:endParaRPr lang="zh-CN" altLang="en-US"/>
          </a:p>
        </p:txBody>
      </p:sp>
      <p:sp>
        <p:nvSpPr>
          <p:cNvPr id="4" name="灯片编号占位符 5"/>
          <p:cNvSpPr>
            <a:spLocks noGrp="1"/>
          </p:cNvSpPr>
          <p:nvPr>
            <p:ph type="sldNum" sz="quarter" idx="12"/>
          </p:nvPr>
        </p:nvSpPr>
        <p:spPr>
          <a:ln/>
        </p:spPr>
        <p:txBody>
          <a:bodyPr/>
          <a:lstStyle>
            <a:lvl1pPr>
              <a:defRPr/>
            </a:lvl1pPr>
          </a:lstStyle>
          <a:p>
            <a:fld id="{50CE822E-4BF1-483F-B9AA-4461E76EB3C9}" type="slidenum">
              <a:rPr lang="zh-CN" altLang="en-US"/>
              <a:pPr/>
              <a:t>‹#›</a:t>
            </a:fld>
            <a:endParaRPr lang="en-US" altLang="zh-CN"/>
          </a:p>
        </p:txBody>
      </p:sp>
    </p:spTree>
    <p:extLst>
      <p:ext uri="{BB962C8B-B14F-4D97-AF65-F5344CB8AC3E}">
        <p14:creationId xmlns:p14="http://schemas.microsoft.com/office/powerpoint/2010/main" val="5223735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a:ln/>
        </p:spPr>
        <p:txBody>
          <a:bodyPr/>
          <a:lstStyle>
            <a:lvl1pPr>
              <a:defRPr/>
            </a:lvl1pPr>
          </a:lstStyle>
          <a:p>
            <a:fld id="{8F8E1E18-86F9-44FB-8863-BFEFA09ECA12}" type="datetimeFigureOut">
              <a:rPr lang="zh-CN" altLang="en-US"/>
              <a:pPr/>
              <a:t>2022/3/9</a:t>
            </a:fld>
            <a:endParaRPr lang="en-US" altLang="zh-CN"/>
          </a:p>
        </p:txBody>
      </p:sp>
      <p:sp>
        <p:nvSpPr>
          <p:cNvPr id="6" name="页脚占位符 4"/>
          <p:cNvSpPr>
            <a:spLocks noGrp="1"/>
          </p:cNvSpPr>
          <p:nvPr>
            <p:ph type="ftr" sz="quarter" idx="11"/>
          </p:nvPr>
        </p:nvSpPr>
        <p:spPr>
          <a:ln/>
        </p:spPr>
        <p:txBody>
          <a:bodyPr/>
          <a:lstStyle>
            <a:lvl1pPr>
              <a:defRPr/>
            </a:lvl1pPr>
          </a:lstStyle>
          <a:p>
            <a:endParaRPr lang="zh-CN" altLang="en-US"/>
          </a:p>
        </p:txBody>
      </p:sp>
      <p:sp>
        <p:nvSpPr>
          <p:cNvPr id="7" name="灯片编号占位符 5"/>
          <p:cNvSpPr>
            <a:spLocks noGrp="1"/>
          </p:cNvSpPr>
          <p:nvPr>
            <p:ph type="sldNum" sz="quarter" idx="12"/>
          </p:nvPr>
        </p:nvSpPr>
        <p:spPr>
          <a:ln/>
        </p:spPr>
        <p:txBody>
          <a:bodyPr/>
          <a:lstStyle>
            <a:lvl1pPr>
              <a:defRPr/>
            </a:lvl1pPr>
          </a:lstStyle>
          <a:p>
            <a:fld id="{EBAD84E1-1F57-4768-BF8B-3FCA5B6B320D}" type="slidenum">
              <a:rPr lang="zh-CN" altLang="en-US"/>
              <a:pPr/>
              <a:t>‹#›</a:t>
            </a:fld>
            <a:endParaRPr lang="en-US" altLang="zh-CN"/>
          </a:p>
        </p:txBody>
      </p:sp>
    </p:spTree>
    <p:extLst>
      <p:ext uri="{BB962C8B-B14F-4D97-AF65-F5344CB8AC3E}">
        <p14:creationId xmlns:p14="http://schemas.microsoft.com/office/powerpoint/2010/main" val="35121355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a:ln/>
        </p:spPr>
        <p:txBody>
          <a:bodyPr/>
          <a:lstStyle>
            <a:lvl1pPr>
              <a:defRPr/>
            </a:lvl1pPr>
          </a:lstStyle>
          <a:p>
            <a:fld id="{0C00F7CA-2490-4B3C-A8BA-08750C58642B}" type="datetimeFigureOut">
              <a:rPr lang="zh-CN" altLang="en-US"/>
              <a:pPr/>
              <a:t>2022/3/9</a:t>
            </a:fld>
            <a:endParaRPr lang="en-US" altLang="zh-CN"/>
          </a:p>
        </p:txBody>
      </p:sp>
      <p:sp>
        <p:nvSpPr>
          <p:cNvPr id="6" name="页脚占位符 4"/>
          <p:cNvSpPr>
            <a:spLocks noGrp="1"/>
          </p:cNvSpPr>
          <p:nvPr>
            <p:ph type="ftr" sz="quarter" idx="11"/>
          </p:nvPr>
        </p:nvSpPr>
        <p:spPr>
          <a:ln/>
        </p:spPr>
        <p:txBody>
          <a:bodyPr/>
          <a:lstStyle>
            <a:lvl1pPr>
              <a:defRPr/>
            </a:lvl1pPr>
          </a:lstStyle>
          <a:p>
            <a:endParaRPr lang="zh-CN" altLang="en-US"/>
          </a:p>
        </p:txBody>
      </p:sp>
      <p:sp>
        <p:nvSpPr>
          <p:cNvPr id="7" name="灯片编号占位符 5"/>
          <p:cNvSpPr>
            <a:spLocks noGrp="1"/>
          </p:cNvSpPr>
          <p:nvPr>
            <p:ph type="sldNum" sz="quarter" idx="12"/>
          </p:nvPr>
        </p:nvSpPr>
        <p:spPr>
          <a:ln/>
        </p:spPr>
        <p:txBody>
          <a:bodyPr/>
          <a:lstStyle>
            <a:lvl1pPr>
              <a:defRPr/>
            </a:lvl1pPr>
          </a:lstStyle>
          <a:p>
            <a:fld id="{C8CB0DA9-29DE-475F-98C1-062D8A614255}" type="slidenum">
              <a:rPr lang="zh-CN" altLang="en-US"/>
              <a:pPr/>
              <a:t>‹#›</a:t>
            </a:fld>
            <a:endParaRPr lang="en-US" altLang="zh-CN"/>
          </a:p>
        </p:txBody>
      </p:sp>
    </p:spTree>
    <p:extLst>
      <p:ext uri="{BB962C8B-B14F-4D97-AF65-F5344CB8AC3E}">
        <p14:creationId xmlns:p14="http://schemas.microsoft.com/office/powerpoint/2010/main" val="364934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8.jpe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pn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1.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5" Type="http://schemas.openxmlformats.org/officeDocument/2006/relationships/theme" Target="../theme/theme13.xml"/><Relationship Id="rId4"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image" Target="../media/image4.jpg"/><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3.jpg"/><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4.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3.xml"/><Relationship Id="rId7" Type="http://schemas.openxmlformats.org/officeDocument/2006/relationships/image" Target="../media/image5.jpe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theme" Target="../theme/theme6.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8.xml"/><Relationship Id="rId1"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DE96B861-0022-41FF-A094-C7322C0B3CE4}"/>
              </a:ext>
            </a:extLst>
          </p:cNvPr>
          <p:cNvGrpSpPr/>
          <p:nvPr userDrawn="1"/>
        </p:nvGrpSpPr>
        <p:grpSpPr>
          <a:xfrm>
            <a:off x="-18931" y="186307"/>
            <a:ext cx="12210930" cy="728093"/>
            <a:chOff x="-18931" y="261257"/>
            <a:chExt cx="12210930" cy="508001"/>
          </a:xfrm>
        </p:grpSpPr>
        <p:sp>
          <p:nvSpPr>
            <p:cNvPr id="11" name="矩形 10">
              <a:extLst>
                <a:ext uri="{FF2B5EF4-FFF2-40B4-BE49-F238E27FC236}">
                  <a16:creationId xmlns:a16="http://schemas.microsoft.com/office/drawing/2014/main" xmlns="" id="{879034D5-FFED-4224-B25A-C8095F4BFC0B}"/>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a:extLst>
                <a:ext uri="{FF2B5EF4-FFF2-40B4-BE49-F238E27FC236}">
                  <a16:creationId xmlns:a16="http://schemas.microsoft.com/office/drawing/2014/main" xmlns="" id="{82D58167-2D89-4F9D-AF03-A5C543F3546D}"/>
                </a:ext>
              </a:extLst>
            </p:cNvPr>
            <p:cNvGrpSpPr/>
            <p:nvPr/>
          </p:nvGrpSpPr>
          <p:grpSpPr>
            <a:xfrm rot="5400000">
              <a:off x="3986554" y="-3744228"/>
              <a:ext cx="508001" cy="8518972"/>
              <a:chOff x="7197211" y="-1735709"/>
              <a:chExt cx="3775589" cy="20521956"/>
            </a:xfrm>
          </p:grpSpPr>
          <p:sp>
            <p:nvSpPr>
              <p:cNvPr id="13" name="矩形 12">
                <a:extLst>
                  <a:ext uri="{FF2B5EF4-FFF2-40B4-BE49-F238E27FC236}">
                    <a16:creationId xmlns:a16="http://schemas.microsoft.com/office/drawing/2014/main" xmlns="" id="{21C79B78-92EF-475E-9D2C-18B8824B99E4}"/>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a:extLst>
                  <a:ext uri="{FF2B5EF4-FFF2-40B4-BE49-F238E27FC236}">
                    <a16:creationId xmlns:a16="http://schemas.microsoft.com/office/drawing/2014/main" xmlns="" id="{C2C9E8A5-38AA-4BBD-957C-4F5DCB2C6932}"/>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a:extLst>
                  <a:ext uri="{FF2B5EF4-FFF2-40B4-BE49-F238E27FC236}">
                    <a16:creationId xmlns:a16="http://schemas.microsoft.com/office/drawing/2014/main" xmlns="" id="{04E643B0-CEC5-4BAA-B720-5C2A49320D05}"/>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a:extLst>
                  <a:ext uri="{FF2B5EF4-FFF2-40B4-BE49-F238E27FC236}">
                    <a16:creationId xmlns:a16="http://schemas.microsoft.com/office/drawing/2014/main" xmlns="" id="{54720712-64F7-4F5F-820B-E622825E7887}"/>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a:extLst>
              <a:ext uri="{FF2B5EF4-FFF2-40B4-BE49-F238E27FC236}">
                <a16:creationId xmlns:a16="http://schemas.microsoft.com/office/drawing/2014/main" xmlns="" id="{8F9F23D3-4CB5-4CA4-84BB-70A020B1BF99}"/>
              </a:ext>
            </a:extLst>
          </p:cNvPr>
          <p:cNvGrpSpPr>
            <a:grpSpLocks/>
          </p:cNvGrpSpPr>
          <p:nvPr userDrawn="1"/>
        </p:nvGrpSpPr>
        <p:grpSpPr bwMode="auto">
          <a:xfrm>
            <a:off x="9828212" y="386048"/>
            <a:ext cx="2085975" cy="328612"/>
            <a:chOff x="9534704" y="546889"/>
            <a:chExt cx="2086182" cy="328828"/>
          </a:xfrm>
        </p:grpSpPr>
        <p:pic>
          <p:nvPicPr>
            <p:cNvPr id="18" name="图片 10">
              <a:extLst>
                <a:ext uri="{FF2B5EF4-FFF2-40B4-BE49-F238E27FC236}">
                  <a16:creationId xmlns:a16="http://schemas.microsoft.com/office/drawing/2014/main" xmlns="" id="{9BED2A9F-5865-4B92-8B1C-E71F5AC1D7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a:extLst>
                <a:ext uri="{FF2B5EF4-FFF2-40B4-BE49-F238E27FC236}">
                  <a16:creationId xmlns:a16="http://schemas.microsoft.com/office/drawing/2014/main" xmlns="" id="{B8488CE5-1BC6-4A82-A748-B2029BD8AC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29"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0418" name="标题占位符 1"/>
          <p:cNvSpPr>
            <a:spLocks noGrp="1"/>
          </p:cNvSpPr>
          <p:nvPr>
            <p:ph type="title"/>
          </p:nvPr>
        </p:nvSpPr>
        <p:spPr bwMode="auto">
          <a:xfrm>
            <a:off x="838200" y="366713"/>
            <a:ext cx="10515600" cy="1323975"/>
          </a:xfrm>
          <a:prstGeom prst="rect">
            <a:avLst/>
          </a:prstGeom>
          <a:noFill/>
          <a:ln w="9525">
            <a:noFill/>
            <a:miter lim="800000"/>
            <a:headEnd/>
            <a:tailEnd/>
          </a:ln>
        </p:spPr>
        <p:txBody>
          <a:bodyPr vert="horz" wrap="square" lIns="91424" tIns="45718" rIns="91424" bIns="45718" numCol="1" anchor="ctr" anchorCtr="0" compatLnSpc="1">
            <a:prstTxWarp prst="textNoShape">
              <a:avLst/>
            </a:prstTxWarp>
          </a:bodyPr>
          <a:lstStyle/>
          <a:p>
            <a:pPr lvl="0"/>
            <a:r>
              <a:rPr lang="zh-CN" altLang="en-US"/>
              <a:t>单击此处编辑母版标题样式</a:t>
            </a:r>
          </a:p>
        </p:txBody>
      </p:sp>
      <p:sp>
        <p:nvSpPr>
          <p:cNvPr id="60419" name="文本占位符 2"/>
          <p:cNvSpPr>
            <a:spLocks noGrp="1"/>
          </p:cNvSpPr>
          <p:nvPr>
            <p:ph type="body" idx="1"/>
          </p:nvPr>
        </p:nvSpPr>
        <p:spPr bwMode="auto">
          <a:xfrm>
            <a:off x="838200" y="1827213"/>
            <a:ext cx="10515600" cy="4349750"/>
          </a:xfrm>
          <a:prstGeom prst="rect">
            <a:avLst/>
          </a:prstGeom>
          <a:noFill/>
          <a:ln w="9525">
            <a:noFill/>
            <a:miter lim="800000"/>
            <a:headEnd/>
            <a:tailEnd/>
          </a:ln>
        </p:spPr>
        <p:txBody>
          <a:bodyPr vert="horz" wrap="square" lIns="91424" tIns="45718" rIns="91424" bIns="4571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0420" name="日期占位符 3"/>
          <p:cNvSpPr>
            <a:spLocks noGrp="1"/>
          </p:cNvSpPr>
          <p:nvPr>
            <p:ph type="dt" sz="half" idx="2"/>
          </p:nvPr>
        </p:nvSpPr>
        <p:spPr bwMode="auto">
          <a:xfrm>
            <a:off x="838200" y="6356350"/>
            <a:ext cx="2743200" cy="366713"/>
          </a:xfrm>
          <a:prstGeom prst="rect">
            <a:avLst/>
          </a:prstGeom>
          <a:noFill/>
          <a:ln w="9525">
            <a:noFill/>
            <a:miter lim="800000"/>
            <a:headEnd/>
            <a:tailEnd/>
          </a:ln>
        </p:spPr>
        <p:txBody>
          <a:bodyPr vert="horz" wrap="square" lIns="91424" tIns="45718" rIns="91424" bIns="45718" numCol="1" anchor="ctr" anchorCtr="0" compatLnSpc="1">
            <a:prstTxWarp prst="textNoShape">
              <a:avLst/>
            </a:prstTxWarp>
          </a:bodyPr>
          <a:lstStyle>
            <a:lvl1pPr>
              <a:defRPr sz="1200">
                <a:solidFill>
                  <a:srgbClr val="898989"/>
                </a:solidFill>
                <a:latin typeface="Calibri" pitchFamily="34" charset="0"/>
                <a:ea typeface="宋体" charset="-122"/>
              </a:defRPr>
            </a:lvl1pPr>
          </a:lstStyle>
          <a:p>
            <a:fld id="{0940BF27-3592-4367-99F0-61A93225255A}" type="datetimeFigureOut">
              <a:rPr lang="zh-CN" altLang="en-US"/>
              <a:pPr/>
              <a:t>2022/3/9</a:t>
            </a:fld>
            <a:endParaRPr lang="en-US" altLang="zh-CN"/>
          </a:p>
        </p:txBody>
      </p:sp>
      <p:sp>
        <p:nvSpPr>
          <p:cNvPr id="60421" name="页脚占位符 4"/>
          <p:cNvSpPr>
            <a:spLocks noGrp="1"/>
          </p:cNvSpPr>
          <p:nvPr>
            <p:ph type="ftr" sz="quarter" idx="3"/>
          </p:nvPr>
        </p:nvSpPr>
        <p:spPr bwMode="auto">
          <a:xfrm>
            <a:off x="4038600" y="6356350"/>
            <a:ext cx="4114800" cy="366713"/>
          </a:xfrm>
          <a:prstGeom prst="rect">
            <a:avLst/>
          </a:prstGeom>
          <a:noFill/>
          <a:ln w="9525">
            <a:noFill/>
            <a:miter lim="800000"/>
            <a:headEnd/>
            <a:tailEnd/>
          </a:ln>
        </p:spPr>
        <p:txBody>
          <a:bodyPr vert="horz" wrap="square" lIns="91424" tIns="45718" rIns="91424" bIns="45718" numCol="1" anchor="ctr" anchorCtr="0" compatLnSpc="1">
            <a:prstTxWarp prst="textNoShape">
              <a:avLst/>
            </a:prstTxWarp>
          </a:bodyPr>
          <a:lstStyle>
            <a:lvl1pPr algn="ctr">
              <a:defRPr sz="1200">
                <a:solidFill>
                  <a:srgbClr val="898989"/>
                </a:solidFill>
                <a:latin typeface="Calibri" pitchFamily="34" charset="0"/>
                <a:ea typeface="宋体" charset="-122"/>
              </a:defRPr>
            </a:lvl1pPr>
          </a:lstStyle>
          <a:p>
            <a:endParaRPr lang="zh-CN" altLang="en-US"/>
          </a:p>
        </p:txBody>
      </p:sp>
      <p:sp>
        <p:nvSpPr>
          <p:cNvPr id="60422" name="灯片编号占位符 5"/>
          <p:cNvSpPr>
            <a:spLocks noGrp="1"/>
          </p:cNvSpPr>
          <p:nvPr>
            <p:ph type="sldNum" sz="quarter" idx="4"/>
          </p:nvPr>
        </p:nvSpPr>
        <p:spPr bwMode="auto">
          <a:xfrm>
            <a:off x="8610600" y="6356350"/>
            <a:ext cx="2743200" cy="366713"/>
          </a:xfrm>
          <a:prstGeom prst="rect">
            <a:avLst/>
          </a:prstGeom>
          <a:noFill/>
          <a:ln w="9525">
            <a:noFill/>
            <a:miter lim="800000"/>
            <a:headEnd/>
            <a:tailEnd/>
          </a:ln>
        </p:spPr>
        <p:txBody>
          <a:bodyPr vert="horz" wrap="square" lIns="91424" tIns="45718" rIns="91424" bIns="45718" numCol="1" anchor="ctr" anchorCtr="0" compatLnSpc="1">
            <a:prstTxWarp prst="textNoShape">
              <a:avLst/>
            </a:prstTxWarp>
          </a:bodyPr>
          <a:lstStyle>
            <a:lvl1pPr algn="r">
              <a:defRPr sz="1200">
                <a:solidFill>
                  <a:srgbClr val="898989"/>
                </a:solidFill>
                <a:latin typeface="Calibri" pitchFamily="34" charset="0"/>
                <a:ea typeface="宋体" charset="-122"/>
              </a:defRPr>
            </a:lvl1pPr>
          </a:lstStyle>
          <a:p>
            <a:fld id="{BB057B0E-E269-4369-991F-1FBADA670D3A}" type="slidenum">
              <a:rPr lang="zh-CN" altLang="en-US"/>
              <a:pPr/>
              <a:t>‹#›</a:t>
            </a:fld>
            <a:endParaRPr lang="en-US" altLang="zh-CN"/>
          </a:p>
        </p:txBody>
      </p:sp>
    </p:spTree>
    <p:extLst>
      <p:ext uri="{BB962C8B-B14F-4D97-AF65-F5344CB8AC3E}">
        <p14:creationId xmlns:p14="http://schemas.microsoft.com/office/powerpoint/2010/main" val="2980628479"/>
      </p:ext>
    </p:extLst>
  </p:cSld>
  <p:clrMap bg1="lt1" tx1="dk1" bg2="lt2" tx2="dk2" accent1="accent1" accent2="accent2" accent3="accent3" accent4="accent4" accent5="accent5" accent6="accent6" hlink="hlink" folHlink="folHlink"/>
  <p:sldLayoutIdLst>
    <p:sldLayoutId id="2147484951" r:id="rId1"/>
    <p:sldLayoutId id="2147484952" r:id="rId2"/>
    <p:sldLayoutId id="2147484953" r:id="rId3"/>
    <p:sldLayoutId id="2147484954" r:id="rId4"/>
    <p:sldLayoutId id="2147484955" r:id="rId5"/>
    <p:sldLayoutId id="2147484956" r:id="rId6"/>
    <p:sldLayoutId id="2147484957" r:id="rId7"/>
    <p:sldLayoutId id="2147484958" r:id="rId8"/>
    <p:sldLayoutId id="2147484959" r:id="rId9"/>
    <p:sldLayoutId id="2147484960" r:id="rId10"/>
    <p:sldLayoutId id="214748496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sz="19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sz="1900">
          <a:solidFill>
            <a:schemeClr val="tx1"/>
          </a:solidFill>
          <a:latin typeface="+mn-lt"/>
          <a:ea typeface="+mn-ea"/>
        </a:defRPr>
      </a:lvl5pPr>
      <a:lvl6pPr marL="2514600" indent="-228600" algn="l" rtl="0" fontAlgn="base">
        <a:lnSpc>
          <a:spcPct val="90000"/>
        </a:lnSpc>
        <a:spcBef>
          <a:spcPts val="500"/>
        </a:spcBef>
        <a:spcAft>
          <a:spcPct val="0"/>
        </a:spcAft>
        <a:buFont typeface="Arial"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DE96B861-0022-41FF-A094-C7322C0B3CE4}"/>
              </a:ext>
            </a:extLst>
          </p:cNvPr>
          <p:cNvGrpSpPr/>
          <p:nvPr userDrawn="1"/>
        </p:nvGrpSpPr>
        <p:grpSpPr>
          <a:xfrm>
            <a:off x="-18931" y="186307"/>
            <a:ext cx="12210930" cy="728093"/>
            <a:chOff x="-18931" y="261257"/>
            <a:chExt cx="12210930" cy="508001"/>
          </a:xfrm>
        </p:grpSpPr>
        <p:sp>
          <p:nvSpPr>
            <p:cNvPr id="11" name="矩形 10">
              <a:extLst>
                <a:ext uri="{FF2B5EF4-FFF2-40B4-BE49-F238E27FC236}">
                  <a16:creationId xmlns:a16="http://schemas.microsoft.com/office/drawing/2014/main" xmlns="" id="{879034D5-FFED-4224-B25A-C8095F4BFC0B}"/>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a:extLst>
                <a:ext uri="{FF2B5EF4-FFF2-40B4-BE49-F238E27FC236}">
                  <a16:creationId xmlns:a16="http://schemas.microsoft.com/office/drawing/2014/main" xmlns="" id="{82D58167-2D89-4F9D-AF03-A5C543F3546D}"/>
                </a:ext>
              </a:extLst>
            </p:cNvPr>
            <p:cNvGrpSpPr/>
            <p:nvPr/>
          </p:nvGrpSpPr>
          <p:grpSpPr>
            <a:xfrm rot="5400000">
              <a:off x="3986554" y="-3744228"/>
              <a:ext cx="508001" cy="8518972"/>
              <a:chOff x="7197211" y="-1735709"/>
              <a:chExt cx="3775589" cy="20521956"/>
            </a:xfrm>
          </p:grpSpPr>
          <p:sp>
            <p:nvSpPr>
              <p:cNvPr id="13" name="矩形 12">
                <a:extLst>
                  <a:ext uri="{FF2B5EF4-FFF2-40B4-BE49-F238E27FC236}">
                    <a16:creationId xmlns:a16="http://schemas.microsoft.com/office/drawing/2014/main" xmlns="" id="{21C79B78-92EF-475E-9D2C-18B8824B99E4}"/>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a:extLst>
                  <a:ext uri="{FF2B5EF4-FFF2-40B4-BE49-F238E27FC236}">
                    <a16:creationId xmlns:a16="http://schemas.microsoft.com/office/drawing/2014/main" xmlns="" id="{C2C9E8A5-38AA-4BBD-957C-4F5DCB2C6932}"/>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a:extLst>
                  <a:ext uri="{FF2B5EF4-FFF2-40B4-BE49-F238E27FC236}">
                    <a16:creationId xmlns:a16="http://schemas.microsoft.com/office/drawing/2014/main" xmlns="" id="{04E643B0-CEC5-4BAA-B720-5C2A49320D05}"/>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a:extLst>
                  <a:ext uri="{FF2B5EF4-FFF2-40B4-BE49-F238E27FC236}">
                    <a16:creationId xmlns:a16="http://schemas.microsoft.com/office/drawing/2014/main" xmlns="" id="{54720712-64F7-4F5F-820B-E622825E7887}"/>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a:extLst>
              <a:ext uri="{FF2B5EF4-FFF2-40B4-BE49-F238E27FC236}">
                <a16:creationId xmlns:a16="http://schemas.microsoft.com/office/drawing/2014/main" xmlns="" id="{8F9F23D3-4CB5-4CA4-84BB-70A020B1BF99}"/>
              </a:ext>
            </a:extLst>
          </p:cNvPr>
          <p:cNvGrpSpPr>
            <a:grpSpLocks/>
          </p:cNvGrpSpPr>
          <p:nvPr userDrawn="1"/>
        </p:nvGrpSpPr>
        <p:grpSpPr bwMode="auto">
          <a:xfrm>
            <a:off x="9828212" y="386048"/>
            <a:ext cx="2085975" cy="328612"/>
            <a:chOff x="9534704" y="546889"/>
            <a:chExt cx="2086182" cy="328828"/>
          </a:xfrm>
        </p:grpSpPr>
        <p:pic>
          <p:nvPicPr>
            <p:cNvPr id="18" name="图片 10">
              <a:extLst>
                <a:ext uri="{FF2B5EF4-FFF2-40B4-BE49-F238E27FC236}">
                  <a16:creationId xmlns:a16="http://schemas.microsoft.com/office/drawing/2014/main" xmlns="" id="{9BED2A9F-5865-4B92-8B1C-E71F5AC1D7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a:extLst>
                <a:ext uri="{FF2B5EF4-FFF2-40B4-BE49-F238E27FC236}">
                  <a16:creationId xmlns:a16="http://schemas.microsoft.com/office/drawing/2014/main" xmlns="" id="{B8488CE5-1BC6-4A82-A748-B2029BD8ACA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60575115"/>
      </p:ext>
    </p:extLst>
  </p:cSld>
  <p:clrMap bg1="lt1" tx1="dk1" bg2="lt2" tx2="dk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97919328-1698-422A-A2F6-2AAA6365F74A}" type="datetimeFigureOut">
              <a:rPr lang="zh-CN" altLang="en-US" smtClean="0"/>
              <a:pPr>
                <a:defRPr/>
              </a:pPr>
              <a:t>2022/3/9</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3119884209"/>
      </p:ext>
    </p:extLst>
  </p:cSld>
  <p:clrMap bg1="lt1" tx1="dk1" bg2="lt2" tx2="dk2" accent1="accent1" accent2="accent2" accent3="accent3" accent4="accent4" accent5="accent5" accent6="accent6" hlink="hlink" folHlink="folHlink"/>
  <p:sldLayoutIdLst>
    <p:sldLayoutId id="2147484975" r:id="rId1"/>
    <p:sldLayoutId id="2147484976" r:id="rId2"/>
    <p:sldLayoutId id="2147484977" r:id="rId3"/>
    <p:sldLayoutId id="2147484978" r:id="rId4"/>
    <p:sldLayoutId id="2147484979" r:id="rId5"/>
    <p:sldLayoutId id="2147484980" r:id="rId6"/>
    <p:sldLayoutId id="2147484981" r:id="rId7"/>
    <p:sldLayoutId id="2147484982" r:id="rId8"/>
    <p:sldLayoutId id="2147484983" r:id="rId9"/>
    <p:sldLayoutId id="2147484984" r:id="rId10"/>
    <p:sldLayoutId id="2147484985" r:id="rId11"/>
    <p:sldLayoutId id="2147484986" r:id="rId12"/>
    <p:sldLayoutId id="2147484987" r:id="rId13"/>
  </p:sldLayoutIdLst>
  <p:txStyles>
    <p:titleStyle>
      <a:lvl1pPr algn="l" rtl="0" eaLnBrk="0" fontAlgn="base" hangingPunct="0">
        <a:lnSpc>
          <a:spcPct val="90000"/>
        </a:lnSpc>
        <a:spcBef>
          <a:spcPct val="0"/>
        </a:spcBef>
        <a:spcAft>
          <a:spcPct val="0"/>
        </a:spcAft>
        <a:defRPr sz="44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pattFill prst="ltUpDiag">
          <a:fgClr>
            <a:schemeClr val="bg2"/>
          </a:fgClr>
          <a:bgClr>
            <a:srgbClr val="FFFFFF"/>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912090"/>
      </p:ext>
    </p:extLst>
  </p:cSld>
  <p:clrMap bg1="lt1" tx1="dk1" bg2="lt2" tx2="dk2" accent1="accent1" accent2="accent2" accent3="accent3" accent4="accent4" accent5="accent5" accent6="accent6" hlink="hlink" folHlink="folHlink"/>
  <p:sldLayoutIdLst>
    <p:sldLayoutId id="2147484989" r:id="rId1"/>
    <p:sldLayoutId id="2147484990" r:id="rId2"/>
    <p:sldLayoutId id="2147484991" r:id="rId3"/>
    <p:sldLayoutId id="21474849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807" r:id="rId1"/>
    <p:sldLayoutId id="2147484808" r:id="rId2"/>
    <p:sldLayoutId id="2147484809" r:id="rId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E781784-3444-4116-9356-1C41E19AA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AF33B3F1-8F48-4792-ACF6-9CB7ECBDBA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6A0F13BC-B7E9-43E4-8393-9DE700FD03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8EDC2B21-35C6-4134-8625-4745F0FC62D4}" type="datetimeFigureOut">
              <a:rPr lang="zh-CN" altLang="en-US" smtClean="0"/>
              <a:pPr/>
              <a:t>2022/3/9</a:t>
            </a:fld>
            <a:endParaRPr lang="zh-CN" altLang="en-US" dirty="0"/>
          </a:p>
        </p:txBody>
      </p:sp>
      <p:sp>
        <p:nvSpPr>
          <p:cNvPr id="5" name="页脚占位符 4">
            <a:extLst>
              <a:ext uri="{FF2B5EF4-FFF2-40B4-BE49-F238E27FC236}">
                <a16:creationId xmlns:a16="http://schemas.microsoft.com/office/drawing/2014/main" xmlns="" id="{7E7E78A2-EE03-48F8-8EDF-FECB401F89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xmlns="" id="{EEE6CBEC-DFED-47D9-BDE2-BD4BD53395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76EA3E1E-EF92-41B3-A5EE-AD51552BE800}" type="slidenum">
              <a:rPr lang="zh-CN" altLang="en-US" smtClean="0"/>
              <a:pPr/>
              <a:t>‹#›</a:t>
            </a:fld>
            <a:endParaRPr lang="zh-CN" altLang="en-US" dirty="0"/>
          </a:p>
        </p:txBody>
      </p:sp>
    </p:spTree>
    <p:extLst>
      <p:ext uri="{BB962C8B-B14F-4D97-AF65-F5344CB8AC3E}">
        <p14:creationId xmlns:p14="http://schemas.microsoft.com/office/powerpoint/2010/main" val="840753342"/>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Lst>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a:extLst>
              <a:ext uri="{FF2B5EF4-FFF2-40B4-BE49-F238E27FC236}">
                <a16:creationId xmlns:a16="http://schemas.microsoft.com/office/drawing/2014/main" xmlns="" id="{72285C00-CA6B-47B9-BC76-7918C3C0063A}"/>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图片 11" descr="图片包含 游戏机&#10;&#10;描述已自动生成">
            <a:extLst>
              <a:ext uri="{FF2B5EF4-FFF2-40B4-BE49-F238E27FC236}">
                <a16:creationId xmlns:a16="http://schemas.microsoft.com/office/drawing/2014/main" xmlns="" id="{3DA51638-AC01-4A5A-8CC4-C3CAED087FF5}"/>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1519706"/>
      </p:ext>
    </p:extLst>
  </p:cSld>
  <p:clrMap bg1="lt1" tx1="dk1" bg2="lt2" tx2="dk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8FA3DA6-3017-41C8-8086-C51CADE3E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FCE64602-709B-42C9-8BEB-2270F7488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9701FC5A-B9C2-4A5A-A5E9-2945A4AFB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FC215F3-7132-432C-A6D4-B2FA13419931}" type="datetimeFigureOut">
              <a:rPr lang="zh-CN" altLang="en-US" smtClean="0"/>
              <a:pPr/>
              <a:t>2022/3/9</a:t>
            </a:fld>
            <a:endParaRPr lang="zh-CN" altLang="en-US" dirty="0"/>
          </a:p>
        </p:txBody>
      </p:sp>
      <p:sp>
        <p:nvSpPr>
          <p:cNvPr id="5" name="页脚占位符 4">
            <a:extLst>
              <a:ext uri="{FF2B5EF4-FFF2-40B4-BE49-F238E27FC236}">
                <a16:creationId xmlns:a16="http://schemas.microsoft.com/office/drawing/2014/main" xmlns="" id="{ED3A2224-646B-46C2-8D05-91E7DF54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xmlns="" id="{D2F50A55-F1DF-42D8-8D24-8593C9BA5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B04D57D7-5C64-4A42-8B31-BF5FCE5FB31E}" type="slidenum">
              <a:rPr lang="zh-CN" altLang="en-US" smtClean="0"/>
              <a:pPr/>
              <a:t>‹#›</a:t>
            </a:fld>
            <a:endParaRPr lang="zh-CN" altLang="en-US" dirty="0"/>
          </a:p>
        </p:txBody>
      </p:sp>
    </p:spTree>
    <p:extLst>
      <p:ext uri="{BB962C8B-B14F-4D97-AF65-F5344CB8AC3E}">
        <p14:creationId xmlns:p14="http://schemas.microsoft.com/office/powerpoint/2010/main" val="550457850"/>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p:cNvPicPr>
            <a:picLocks noChangeAspect="1"/>
          </p:cNvPicPr>
          <p:nvPr userDrawn="1"/>
        </p:nvPicPr>
        <p:blipFill rotWithShape="1">
          <a:blip r:embed="rId7" cstate="print">
            <a:extLst>
              <a:ext uri="{28A0092B-C50C-407E-A947-70E740481C1C}">
                <a14:useLocalDpi xmlns:a14="http://schemas.microsoft.com/office/drawing/2010/main" val="0"/>
              </a:ext>
            </a:extLst>
          </a:blip>
          <a:srcRect t="2" b="39"/>
          <a:stretch/>
        </p:blipFill>
        <p:spPr>
          <a:xfrm>
            <a:off x="-600" y="0"/>
            <a:ext cx="12193200" cy="6858000"/>
          </a:xfrm>
          <a:prstGeom prst="rect">
            <a:avLst/>
          </a:prstGeom>
        </p:spPr>
      </p:pic>
    </p:spTree>
    <p:extLst>
      <p:ext uri="{BB962C8B-B14F-4D97-AF65-F5344CB8AC3E}">
        <p14:creationId xmlns:p14="http://schemas.microsoft.com/office/powerpoint/2010/main" val="597661639"/>
      </p:ext>
    </p:extLst>
  </p:cSld>
  <p:clrMap bg1="lt1" tx1="dk1" bg2="lt2" tx2="dk2" accent1="accent1" accent2="accent2" accent3="accent3" accent4="accent4" accent5="accent5" accent6="accent6" hlink="hlink" folHlink="folHlink"/>
  <p:sldLayoutIdLst>
    <p:sldLayoutId id="2147484901" r:id="rId1"/>
    <p:sldLayoutId id="2147484902" r:id="rId2"/>
    <p:sldLayoutId id="2147484903" r:id="rId3"/>
    <p:sldLayoutId id="2147484904" r:id="rId4"/>
    <p:sldLayoutId id="214748490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D997B5FA-0921-464F-AAE1-844C04324D75}" type="datetimeFigureOut">
              <a:rPr lang="zh-CN" altLang="en-US" smtClean="0"/>
              <a:pPr/>
              <a:t>2022/3/9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991785178"/>
      </p:ext>
    </p:extLst>
  </p:cSld>
  <p:clrMap bg1="lt1" tx1="dk1" bg2="lt2" tx2="dk2" accent1="accent1" accent2="accent2" accent3="accent3" accent4="accent4" accent5="accent5" accent6="accent6" hlink="hlink" folHlink="folHlink"/>
  <p:sldLayoutIdLst>
    <p:sldLayoutId id="2147484907" r:id="rId1"/>
    <p:sldLayoutId id="2147484908" r:id="rId2"/>
    <p:sldLayoutId id="2147484909" r:id="rId3"/>
    <p:sldLayoutId id="2147484910" r:id="rId4"/>
    <p:sldLayoutId id="2147484911" r:id="rId5"/>
    <p:sldLayoutId id="2147484912" r:id="rId6"/>
    <p:sldLayoutId id="2147484913" r:id="rId7"/>
    <p:sldLayoutId id="2147484914" r:id="rId8"/>
    <p:sldLayoutId id="2147484915" r:id="rId9"/>
    <p:sldLayoutId id="2147484916" r:id="rId10"/>
    <p:sldLayoutId id="2147484917"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3"/>
    </p:custDataLst>
    <p:extLst>
      <p:ext uri="{BB962C8B-B14F-4D97-AF65-F5344CB8AC3E}">
        <p14:creationId xmlns:p14="http://schemas.microsoft.com/office/powerpoint/2010/main" val="1001593149"/>
      </p:ext>
    </p:extLst>
  </p:cSld>
  <p:clrMap bg1="lt1" tx1="dk1" bg2="lt2" tx2="dk2" accent1="accent1" accent2="accent2" accent3="accent3" accent4="accent4" accent5="accent5" accent6="accent6" hlink="hlink" folHlink="folHlink"/>
  <p:sldLayoutIdLst>
    <p:sldLayoutId id="2147484919" r:id="rId1"/>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97919328-1698-422A-A2F6-2AAA6365F74A}" type="datetimeFigureOut">
              <a:rPr lang="zh-CN" altLang="en-US" smtClean="0"/>
              <a:pPr>
                <a:defRPr/>
              </a:pPr>
              <a:t>2022/3/9</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1637536914"/>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 id="2147484933"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2.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5.xml"/><Relationship Id="rId1" Type="http://schemas.openxmlformats.org/officeDocument/2006/relationships/tags" Target="../tags/tag7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2.png"/><Relationship Id="rId1" Type="http://schemas.openxmlformats.org/officeDocument/2006/relationships/slideLayout" Target="../slideLayouts/slideLayout14.xml"/><Relationship Id="rId5" Type="http://schemas.openxmlformats.org/officeDocument/2006/relationships/image" Target="../media/image111.jpeg"/><Relationship Id="rId4" Type="http://schemas.openxmlformats.org/officeDocument/2006/relationships/image" Target="../media/image110.png"/></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2.png"/><Relationship Id="rId1" Type="http://schemas.openxmlformats.org/officeDocument/2006/relationships/slideLayout" Target="../slideLayouts/slideLayout14.xml"/><Relationship Id="rId5" Type="http://schemas.openxmlformats.org/officeDocument/2006/relationships/image" Target="../media/image112.jpeg"/><Relationship Id="rId4" Type="http://schemas.openxmlformats.org/officeDocument/2006/relationships/image" Target="../media/image110.png"/></Relationships>
</file>

<file path=ppt/slides/_rels/slide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8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slide" Target="slide83.xml"/><Relationship Id="rId4" Type="http://schemas.openxmlformats.org/officeDocument/2006/relationships/image" Target="../media/image11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6.xml"/></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tags" Target="../tags/tag6.xml"/><Relationship Id="rId7"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s>
</file>

<file path=ppt/slides/_rels/slide120.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121.png"/><Relationship Id="rId4"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80.xml"/></Relationships>
</file>

<file path=ppt/slides/_rels/slide1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notesSlide" Target="../notesSlides/notesSlide19.xml"/><Relationship Id="rId4"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89.xml"/><Relationship Id="rId7" Type="http://schemas.openxmlformats.org/officeDocument/2006/relationships/image" Target="../media/image124.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2.xml"/><Relationship Id="rId5" Type="http://schemas.openxmlformats.org/officeDocument/2006/relationships/tags" Target="../tags/tag91.xml"/><Relationship Id="rId10" Type="http://schemas.openxmlformats.org/officeDocument/2006/relationships/image" Target="../media/image126.png"/><Relationship Id="rId4" Type="http://schemas.openxmlformats.org/officeDocument/2006/relationships/tags" Target="../tags/tag90.xml"/><Relationship Id="rId9" Type="http://schemas.openxmlformats.org/officeDocument/2006/relationships/image" Target="../media/image126.sv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94.xml"/><Relationship Id="rId7" Type="http://schemas.openxmlformats.org/officeDocument/2006/relationships/slideLayout" Target="../slideLayouts/slideLayout12.xml"/><Relationship Id="rId12" Type="http://schemas.openxmlformats.org/officeDocument/2006/relationships/image" Target="../media/image127.jpe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126.svg"/><Relationship Id="rId5" Type="http://schemas.openxmlformats.org/officeDocument/2006/relationships/tags" Target="../tags/tag96.xml"/><Relationship Id="rId10" Type="http://schemas.openxmlformats.org/officeDocument/2006/relationships/image" Target="../media/image125.png"/><Relationship Id="rId4" Type="http://schemas.openxmlformats.org/officeDocument/2006/relationships/tags" Target="../tags/tag95.xml"/><Relationship Id="rId9" Type="http://schemas.openxmlformats.org/officeDocument/2006/relationships/image" Target="../media/image124.png"/></Relationships>
</file>

<file path=ppt/slides/_rels/slide131.xml.rels><?xml version="1.0" encoding="UTF-8" standalone="yes"?>
<Relationships xmlns="http://schemas.openxmlformats.org/package/2006/relationships"><Relationship Id="rId3" Type="http://schemas.openxmlformats.org/officeDocument/2006/relationships/image" Target="../media/image129.png"/><Relationship Id="rId7" Type="http://schemas.microsoft.com/office/2007/relationships/hdphoto" Target="../media/hdphoto2.wdp"/><Relationship Id="rId2" Type="http://schemas.openxmlformats.org/officeDocument/2006/relationships/image" Target="../media/image128.png"/><Relationship Id="rId1" Type="http://schemas.openxmlformats.org/officeDocument/2006/relationships/slideLayout" Target="../slideLayouts/slideLayout1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3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56.png"/><Relationship Id="rId4" Type="http://schemas.openxmlformats.org/officeDocument/2006/relationships/hyperlink" Target="&#35270;&#39057;&#36164;&#28304;/&#27888;&#32599;&#21046;.mp4"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149.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35270;&#39057;&#36164;&#28304;/1929&#8212;1933&#24180;&#36164;&#26412;&#20027;&#20041;&#32463;&#27982;&#21361;&#26426;.mp4" TargetMode="External"/><Relationship Id="rId2" Type="http://schemas.openxmlformats.org/officeDocument/2006/relationships/image" Target="../media/image150.jp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56.png"/></Relationships>
</file>

<file path=ppt/slides/_rels/slide153.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image" Target="../media/image151.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7.xml"/><Relationship Id="rId5" Type="http://schemas.openxmlformats.org/officeDocument/2006/relationships/tags" Target="../tags/tag102.xml"/><Relationship Id="rId4" Type="http://schemas.openxmlformats.org/officeDocument/2006/relationships/tags" Target="../tags/tag101.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4.xml"/><Relationship Id="rId1" Type="http://schemas.openxmlformats.org/officeDocument/2006/relationships/tags" Target="../tags/tag103.xml"/></Relationships>
</file>

<file path=ppt/slides/_rels/slide15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Layout" Target="../slideLayouts/slideLayout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s/_rels/slide15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7.png"/><Relationship Id="rId1" Type="http://schemas.openxmlformats.org/officeDocument/2006/relationships/slideLayout" Target="../slideLayouts/slideLayout8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84.xml"/><Relationship Id="rId5" Type="http://schemas.openxmlformats.org/officeDocument/2006/relationships/slide" Target="slide161.xml"/><Relationship Id="rId4" Type="http://schemas.openxmlformats.org/officeDocument/2006/relationships/slide" Target="slide183.xml"/></Relationships>
</file>

<file path=ppt/slides/_rels/slide1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60.xml"/><Relationship Id="rId1" Type="http://schemas.openxmlformats.org/officeDocument/2006/relationships/slideLayout" Target="../slideLayouts/slideLayout10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08.xml"/></Relationships>
</file>

<file path=ppt/slides/_rels/slide165.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08.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8.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image" Target="../media/image158.png"/><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160.png"/></Relationships>
</file>

<file path=ppt/slides/_rels/slide16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8.png"/><Relationship Id="rId1" Type="http://schemas.openxmlformats.org/officeDocument/2006/relationships/slideLayout" Target="../slideLayouts/slideLayout14.xml"/><Relationship Id="rId5" Type="http://schemas.openxmlformats.org/officeDocument/2006/relationships/image" Target="../media/image161.jpg"/><Relationship Id="rId4" Type="http://schemas.openxmlformats.org/officeDocument/2006/relationships/image" Target="../media/image71.png"/></Relationships>
</file>

<file path=ppt/slides/_rels/slide169.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08.xml"/></Relationships>
</file>

<file path=ppt/slides/_rels/slide171.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0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73.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08.xml"/></Relationships>
</file>

<file path=ppt/slides/_rels/slide174.xml.rels><?xml version="1.0" encoding="UTF-8" standalone="yes"?>
<Relationships xmlns="http://schemas.openxmlformats.org/package/2006/relationships"><Relationship Id="rId8" Type="http://schemas.openxmlformats.org/officeDocument/2006/relationships/hyperlink" Target="&#35270;&#39057;&#36164;&#28304;/140&#20159;&#32654;&#20803;&#65281;&#32654;&#22269;&#22823;&#36873;&#8220;&#28903;&#38065;&#8221;&#21019;&#32426;&#24405;.mp4" TargetMode="External"/><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7.xml"/><Relationship Id="rId6" Type="http://schemas.openxmlformats.org/officeDocument/2006/relationships/image" Target="../media/image166.png"/><Relationship Id="rId5" Type="http://schemas.microsoft.com/office/2007/relationships/hdphoto" Target="../media/hdphoto1.wdp"/><Relationship Id="rId4" Type="http://schemas.openxmlformats.org/officeDocument/2006/relationships/image" Target="../media/image53.png"/><Relationship Id="rId9" Type="http://schemas.openxmlformats.org/officeDocument/2006/relationships/image" Target="../media/image56.png"/></Relationships>
</file>

<file path=ppt/slides/_rels/slide17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png"/><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169.png"/></Relationships>
</file>

<file path=ppt/slides/_rels/slide1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14.xml"/><Relationship Id="rId5" Type="http://schemas.openxmlformats.org/officeDocument/2006/relationships/image" Target="../media/image170.jpeg"/><Relationship Id="rId4" Type="http://schemas.openxmlformats.org/officeDocument/2006/relationships/image" Target="../media/image71.png"/></Relationships>
</file>

<file path=ppt/slides/_rels/slide177.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108.xml"/></Relationships>
</file>

<file path=ppt/slides/_rels/slide178.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10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6"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tags" Target="../tags/tag2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08.xml"/></Relationships>
</file>

<file path=ppt/slides/_rels/slide18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108.xml"/></Relationships>
</file>

<file path=ppt/slides/_rels/slide18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5.xml"/><Relationship Id="rId7" Type="http://schemas.openxmlformats.org/officeDocument/2006/relationships/slide" Target="slide160.xml"/><Relationship Id="rId2" Type="http://schemas.openxmlformats.org/officeDocument/2006/relationships/diagramData" Target="../diagrams/data5.xml"/><Relationship Id="rId1" Type="http://schemas.openxmlformats.org/officeDocument/2006/relationships/slideLayout" Target="../slideLayouts/slideLayout10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4.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28.xml"/><Relationship Id="rId1" Type="http://schemas.openxmlformats.org/officeDocument/2006/relationships/slideLayout" Target="../slideLayouts/slideLayout108.xml"/></Relationships>
</file>

<file path=ppt/slides/_rels/slide185.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0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87.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108.xml"/></Relationships>
</file>

<file path=ppt/slides/_rels/slide188.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10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119.xml"/></Relationships>
</file>

<file path=ppt/slides/_rels/slide19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19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193.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50.xml"/></Relationships>
</file>

<file path=ppt/slides/_rels/slide194.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2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23454;&#36341;&#27963;&#21160;/1%20%20&#24742;&#32435;&#31687;/01%20%20&#31532;&#19968;&#31456;%20%20&#8220;&#30693;&#20854;&#24515;&#65292;&#25937;&#20854;&#22833;&#8221;&#8212;&#8212;&#36208;&#36827;&#24515;&#29702;/&#39033;&#30446;&#19968;&#65306;&#27714;&#21516;&#23384;&#24322;.doc"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notesSlide" Target="../notesSlides/notesSlide7.xml"/><Relationship Id="rId5" Type="http://schemas.openxmlformats.org/officeDocument/2006/relationships/tags" Target="../tags/tag32.xml"/><Relationship Id="rId10" Type="http://schemas.openxmlformats.org/officeDocument/2006/relationships/slideLayout" Target="../slideLayouts/slideLayout12.xml"/><Relationship Id="rId4" Type="http://schemas.openxmlformats.org/officeDocument/2006/relationships/tags" Target="../tags/tag31.xml"/><Relationship Id="rId9" Type="http://schemas.openxmlformats.org/officeDocument/2006/relationships/tags" Target="../tags/tag36.xml"/></Relationships>
</file>

<file path=ppt/slides/_rels/slide3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Layout" Target="../slideLayouts/slideLayout12.xml"/><Relationship Id="rId4" Type="http://schemas.openxmlformats.org/officeDocument/2006/relationships/tags" Target="../tags/tag4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7.xml"/><Relationship Id="rId1" Type="http://schemas.openxmlformats.org/officeDocument/2006/relationships/tags" Target="../tags/tag3.xml"/><Relationship Id="rId6" Type="http://schemas.openxmlformats.org/officeDocument/2006/relationships/slide" Target="slide159.xml"/><Relationship Id="rId5" Type="http://schemas.openxmlformats.org/officeDocument/2006/relationships/slide" Target="slide82.xml"/><Relationship Id="rId4" Type="http://schemas.openxmlformats.org/officeDocument/2006/relationships/slide" Target="slide6.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hyperlink" Target="&#35270;&#39057;&#36164;&#28304;/&#36135;&#24065;&#30340;&#22885;&#31192;.mp4" TargetMode="External"/><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27.xml"/><Relationship Id="rId6" Type="http://schemas.openxmlformats.org/officeDocument/2006/relationships/image" Target="../media/image54.png"/><Relationship Id="rId5" Type="http://schemas.microsoft.com/office/2007/relationships/hdphoto" Target="../media/hdphoto1.wdp"/><Relationship Id="rId4" Type="http://schemas.openxmlformats.org/officeDocument/2006/relationships/image" Target="../media/image53.png"/><Relationship Id="rId9"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2.xml"/><Relationship Id="rId5" Type="http://schemas.openxmlformats.org/officeDocument/2006/relationships/image" Target="../media/image61.jpeg"/><Relationship Id="rId4" Type="http://schemas.openxmlformats.org/officeDocument/2006/relationships/image" Target="../media/image6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62.jpeg"/><Relationship Id="rId4" Type="http://schemas.openxmlformats.org/officeDocument/2006/relationships/notesSlide" Target="../notesSlides/notesSlide9.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66.jpe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7.png"/><Relationship Id="rId1" Type="http://schemas.openxmlformats.org/officeDocument/2006/relationships/slideLayout" Target="../slideLayouts/slideLayout84.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image" Target="../media/image72.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7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70.png"/><Relationship Id="rId5" Type="http://schemas.openxmlformats.org/officeDocument/2006/relationships/tags" Target="../tags/tag49.xml"/><Relationship Id="rId10" Type="http://schemas.openxmlformats.org/officeDocument/2006/relationships/slideLayout" Target="../slideLayouts/slideLayout14.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image" Target="../media/image73.jpe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75.jpe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79.jpe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78.jpe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slideLayout" Target="../slideLayouts/slideLayout12.xml"/><Relationship Id="rId5" Type="http://schemas.openxmlformats.org/officeDocument/2006/relationships/tags" Target="../tags/tag5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slide" Target="slide10.xm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slide" Target="slide68.xml"/><Relationship Id="rId5" Type="http://schemas.openxmlformats.org/officeDocument/2006/relationships/slide" Target="slide55.xml"/><Relationship Id="rId4" Type="http://schemas.openxmlformats.org/officeDocument/2006/relationships/slide" Target="slide62.xml"/></Relationships>
</file>

<file path=ppt/slides/_rels/slide7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2.png"/><Relationship Id="rId1" Type="http://schemas.openxmlformats.org/officeDocument/2006/relationships/slideLayout" Target="../slideLayouts/slideLayout14.xml"/><Relationship Id="rId5" Type="http://schemas.openxmlformats.org/officeDocument/2006/relationships/image" Target="../media/image84.jpeg"/><Relationship Id="rId4" Type="http://schemas.openxmlformats.org/officeDocument/2006/relationships/image" Target="../media/image83.jpeg"/></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85.jpeg"/><Relationship Id="rId5" Type="http://schemas.openxmlformats.org/officeDocument/2006/relationships/image" Target="../media/image83.jpe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18" Type="http://schemas.microsoft.com/office/2007/relationships/diagramDrawing" Target="../diagrams/drawing4.xml"/><Relationship Id="rId3" Type="http://schemas.openxmlformats.org/officeDocument/2006/relationships/image" Target="../media/image89.png"/><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image" Target="../media/image88.jpeg"/><Relationship Id="rId16" Type="http://schemas.openxmlformats.org/officeDocument/2006/relationships/diagramQuickStyle" Target="../diagrams/quickStyle4.xml"/><Relationship Id="rId1" Type="http://schemas.openxmlformats.org/officeDocument/2006/relationships/slideLayout" Target="../slideLayouts/slideLayout84.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diagramLayout" Target="../diagrams/layout4.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diagramData" Target="../diagrams/data4.xml"/></Relationships>
</file>

<file path=ppt/slides/_rels/slide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8.jpeg"/><Relationship Id="rId1" Type="http://schemas.openxmlformats.org/officeDocument/2006/relationships/slideLayout" Target="../slideLayouts/slideLayout84.xml"/><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7.png"/><Relationship Id="rId1" Type="http://schemas.openxmlformats.org/officeDocument/2006/relationships/slideLayout" Target="../slideLayouts/slideLayout84.xml"/><Relationship Id="rId4" Type="http://schemas.openxmlformats.org/officeDocument/2006/relationships/image" Target="../media/image18.png"/></Relationships>
</file>

<file path=ppt/slides/_rels/slide83.xml.rels><?xml version="1.0" encoding="UTF-8" standalone="yes"?>
<Relationships xmlns="http://schemas.openxmlformats.org/package/2006/relationships"><Relationship Id="rId8" Type="http://schemas.openxmlformats.org/officeDocument/2006/relationships/slide" Target="slide150.xml"/><Relationship Id="rId3" Type="http://schemas.openxmlformats.org/officeDocument/2006/relationships/image" Target="../media/image19.jpeg"/><Relationship Id="rId7" Type="http://schemas.openxmlformats.org/officeDocument/2006/relationships/slide" Target="slide85.xm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slide" Target="slide111.xml"/><Relationship Id="rId5" Type="http://schemas.openxmlformats.org/officeDocument/2006/relationships/slide" Target="slide98.xml"/><Relationship Id="rId4" Type="http://schemas.openxmlformats.org/officeDocument/2006/relationships/slide" Target="slide106.xml"/></Relationships>
</file>

<file path=ppt/slides/_rels/slide8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8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4.xml"/></Relationships>
</file>

<file path=ppt/slides/_rels/slide8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image" Target="../media/image97.jpeg"/></Relationships>
</file>

<file path=ppt/slides/_rels/slide91.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98.jpe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12.xml"/><Relationship Id="rId5" Type="http://schemas.openxmlformats.org/officeDocument/2006/relationships/tags" Target="../tags/tag71.xml"/><Relationship Id="rId4" Type="http://schemas.openxmlformats.org/officeDocument/2006/relationships/tags" Target="../tags/tag70.xml"/></Relationships>
</file>

<file path=ppt/slides/_rels/slide9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8" Type="http://schemas.openxmlformats.org/officeDocument/2006/relationships/hyperlink" Target="&#35270;&#39057;&#36164;&#28304;/&#34880;&#33125;&#36137;&#22900;&#8212;&#8212;&#32654;&#22269;&#26080;&#27861;&#31881;&#39280;&#30340;&#21382;&#21490;&#21407;&#32618;.mp4" TargetMode="External"/><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27.xml"/><Relationship Id="rId6" Type="http://schemas.openxmlformats.org/officeDocument/2006/relationships/image" Target="../media/image101.png"/><Relationship Id="rId5" Type="http://schemas.microsoft.com/office/2007/relationships/hdphoto" Target="../media/hdphoto1.wdp"/><Relationship Id="rId4" Type="http://schemas.openxmlformats.org/officeDocument/2006/relationships/image" Target="../media/image53.png"/><Relationship Id="rId9" Type="http://schemas.openxmlformats.org/officeDocument/2006/relationships/image" Target="../media/image56.png"/></Relationships>
</file>

<file path=ppt/slides/_rels/slide9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14.xml"/><Relationship Id="rId5" Type="http://schemas.openxmlformats.org/officeDocument/2006/relationships/image" Target="../media/image15.jpg"/><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14.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8.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 Target="slide83.xml"/><Relationship Id="rId5" Type="http://schemas.openxmlformats.org/officeDocument/2006/relationships/image" Target="../media/image107.jpeg"/><Relationship Id="rId4" Type="http://schemas.openxmlformats.org/officeDocument/2006/relationships/notesSlide" Target="../notesSlides/notesSlide17.xml"/></Relationships>
</file>

<file path=ppt/slides/_rels/slide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xmlns="" id="{748AF45F-4359-4FDE-AB51-F87C898CC374}"/>
              </a:ext>
            </a:extLst>
          </p:cNvPr>
          <p:cNvPicPr>
            <a:picLocks noChangeAspect="1" noChangeArrowheads="1"/>
          </p:cNvPicPr>
          <p:nvPr/>
        </p:nvPicPr>
        <p:blipFill rotWithShape="1">
          <a:blip r:embed="rId3"/>
          <a:srcRect r="11226" b="24723"/>
          <a:stretch/>
        </p:blipFill>
        <p:spPr bwMode="auto">
          <a:xfrm>
            <a:off x="0" y="0"/>
            <a:ext cx="12176302" cy="6883400"/>
          </a:xfrm>
          <a:prstGeom prst="rect">
            <a:avLst/>
          </a:prstGeom>
        </p:spPr>
      </p:pic>
      <p:sp>
        <p:nvSpPr>
          <p:cNvPr id="8" name="矩形 7">
            <a:extLst>
              <a:ext uri="{FF2B5EF4-FFF2-40B4-BE49-F238E27FC236}">
                <a16:creationId xmlns:a16="http://schemas.microsoft.com/office/drawing/2014/main" xmlns="" id="{C88CA237-E488-4221-B088-270C73A3D387}"/>
              </a:ext>
            </a:extLst>
          </p:cNvPr>
          <p:cNvSpPr/>
          <p:nvPr/>
        </p:nvSpPr>
        <p:spPr>
          <a:xfrm>
            <a:off x="0" y="0"/>
            <a:ext cx="12192000" cy="6858000"/>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sp>
        <p:nvSpPr>
          <p:cNvPr id="9" name="直角三角形 8">
            <a:extLst>
              <a:ext uri="{FF2B5EF4-FFF2-40B4-BE49-F238E27FC236}">
                <a16:creationId xmlns:a16="http://schemas.microsoft.com/office/drawing/2014/main" xmlns="" id="{06C03BAC-CEA6-4A0C-AE95-0723B46BEAE0}"/>
              </a:ext>
            </a:extLst>
          </p:cNvPr>
          <p:cNvSpPr/>
          <p:nvPr/>
        </p:nvSpPr>
        <p:spPr>
          <a:xfrm>
            <a:off x="0" y="4476749"/>
            <a:ext cx="3943349" cy="2406647"/>
          </a:xfrm>
          <a:prstGeom prst="rtTriangl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pic>
        <p:nvPicPr>
          <p:cNvPr id="3" name="图片 2">
            <a:extLst>
              <a:ext uri="{FF2B5EF4-FFF2-40B4-BE49-F238E27FC236}">
                <a16:creationId xmlns:a16="http://schemas.microsoft.com/office/drawing/2014/main" xmlns="" id="{609A8B15-2ED8-4A1C-9BB7-613DB56E3B8C}"/>
              </a:ext>
            </a:extLst>
          </p:cNvPr>
          <p:cNvPicPr>
            <a:picLocks noChangeAspect="1"/>
          </p:cNvPicPr>
          <p:nvPr/>
        </p:nvPicPr>
        <p:blipFill rotWithShape="1">
          <a:blip r:embed="rId4">
            <a:duotone>
              <a:schemeClr val="accent4">
                <a:shade val="45000"/>
                <a:satMod val="135000"/>
              </a:schemeClr>
              <a:prstClr val="white"/>
            </a:duotone>
          </a:blip>
          <a:srcRect r="22312" b="42853"/>
          <a:stretch/>
        </p:blipFill>
        <p:spPr>
          <a:xfrm>
            <a:off x="1287933" y="690179"/>
            <a:ext cx="10904068" cy="6193221"/>
          </a:xfrm>
          <a:prstGeom prst="rect">
            <a:avLst/>
          </a:prstGeom>
        </p:spPr>
      </p:pic>
      <p:sp>
        <p:nvSpPr>
          <p:cNvPr id="11" name="直角三角形 10">
            <a:extLst>
              <a:ext uri="{FF2B5EF4-FFF2-40B4-BE49-F238E27FC236}">
                <a16:creationId xmlns:a16="http://schemas.microsoft.com/office/drawing/2014/main" xmlns="" id="{A58FD64F-0C72-40F9-81D6-D881E6C5ABA4}"/>
              </a:ext>
            </a:extLst>
          </p:cNvPr>
          <p:cNvSpPr/>
          <p:nvPr/>
        </p:nvSpPr>
        <p:spPr>
          <a:xfrm flipH="1">
            <a:off x="7429500" y="4476750"/>
            <a:ext cx="4746803" cy="2406650"/>
          </a:xfrm>
          <a:prstGeom prst="rtTriangl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sp>
        <p:nvSpPr>
          <p:cNvPr id="14" name="任意多边形: 形状 13">
            <a:extLst>
              <a:ext uri="{FF2B5EF4-FFF2-40B4-BE49-F238E27FC236}">
                <a16:creationId xmlns:a16="http://schemas.microsoft.com/office/drawing/2014/main" xmlns="" id="{10F3B5D1-9520-4903-8E13-395A64414A4B}"/>
              </a:ext>
            </a:extLst>
          </p:cNvPr>
          <p:cNvSpPr/>
          <p:nvPr/>
        </p:nvSpPr>
        <p:spPr>
          <a:xfrm>
            <a:off x="6434341" y="834060"/>
            <a:ext cx="4290687" cy="4937154"/>
          </a:xfrm>
          <a:custGeom>
            <a:avLst/>
            <a:gdLst>
              <a:gd name="connsiteX0" fmla="*/ 1963827 w 3927653"/>
              <a:gd name="connsiteY0" fmla="*/ 0 h 4519422"/>
              <a:gd name="connsiteX1" fmla="*/ 3927653 w 3927653"/>
              <a:gd name="connsiteY1" fmla="*/ 981914 h 4519422"/>
              <a:gd name="connsiteX2" fmla="*/ 3927653 w 3927653"/>
              <a:gd name="connsiteY2" fmla="*/ 3537508 h 4519422"/>
              <a:gd name="connsiteX3" fmla="*/ 1963827 w 3927653"/>
              <a:gd name="connsiteY3" fmla="*/ 4519422 h 4519422"/>
              <a:gd name="connsiteX4" fmla="*/ 0 w 3927653"/>
              <a:gd name="connsiteY4" fmla="*/ 3537508 h 4519422"/>
              <a:gd name="connsiteX5" fmla="*/ 0 w 3927653"/>
              <a:gd name="connsiteY5" fmla="*/ 981914 h 45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653" h="4519422">
                <a:moveTo>
                  <a:pt x="1963827" y="0"/>
                </a:moveTo>
                <a:lnTo>
                  <a:pt x="3927653" y="981914"/>
                </a:lnTo>
                <a:lnTo>
                  <a:pt x="3927653" y="3537508"/>
                </a:lnTo>
                <a:lnTo>
                  <a:pt x="1963827" y="4519422"/>
                </a:lnTo>
                <a:lnTo>
                  <a:pt x="0" y="3537508"/>
                </a:lnTo>
                <a:lnTo>
                  <a:pt x="0" y="981914"/>
                </a:lnTo>
                <a:close/>
              </a:path>
            </a:pathLst>
          </a:cu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24" name="组合 23">
            <a:extLst>
              <a:ext uri="{FF2B5EF4-FFF2-40B4-BE49-F238E27FC236}">
                <a16:creationId xmlns:a16="http://schemas.microsoft.com/office/drawing/2014/main" xmlns="" id="{223A646D-829C-4C05-9341-CFB33357DBBA}"/>
              </a:ext>
            </a:extLst>
          </p:cNvPr>
          <p:cNvGrpSpPr/>
          <p:nvPr/>
        </p:nvGrpSpPr>
        <p:grpSpPr>
          <a:xfrm>
            <a:off x="745963" y="966785"/>
            <a:ext cx="4545906" cy="3233360"/>
            <a:chOff x="1066800" y="2366791"/>
            <a:chExt cx="4545906" cy="3233360"/>
          </a:xfrm>
        </p:grpSpPr>
        <p:sp>
          <p:nvSpPr>
            <p:cNvPr id="25" name="文本框 24">
              <a:extLst>
                <a:ext uri="{FF2B5EF4-FFF2-40B4-BE49-F238E27FC236}">
                  <a16:creationId xmlns:a16="http://schemas.microsoft.com/office/drawing/2014/main" xmlns="" id="{137B81BD-FC0D-4B18-8A73-B3E7449375D5}"/>
                </a:ext>
              </a:extLst>
            </p:cNvPr>
            <p:cNvSpPr txBox="1"/>
            <p:nvPr/>
          </p:nvSpPr>
          <p:spPr>
            <a:xfrm>
              <a:off x="1531836" y="2366791"/>
              <a:ext cx="3615834"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200" normalizeH="0" baseline="0" noProof="0" dirty="0">
                  <a:ln>
                    <a:noFill/>
                  </a:ln>
                  <a:solidFill>
                    <a:srgbClr val="B26A37"/>
                  </a:solidFill>
                  <a:effectLst/>
                  <a:uLnTx/>
                  <a:uFillTx/>
                  <a:latin typeface="+mn-ea"/>
                  <a:ea typeface="+mn-ea"/>
                  <a:cs typeface="+mn-cs"/>
                </a:rPr>
                <a:t>第四章</a:t>
              </a:r>
            </a:p>
          </p:txBody>
        </p:sp>
        <p:sp>
          <p:nvSpPr>
            <p:cNvPr id="26" name="文本框 25">
              <a:extLst>
                <a:ext uri="{FF2B5EF4-FFF2-40B4-BE49-F238E27FC236}">
                  <a16:creationId xmlns:a16="http://schemas.microsoft.com/office/drawing/2014/main" xmlns="" id="{3C6F76D9-8FFF-4DDA-890A-324BB1D8D965}"/>
                </a:ext>
              </a:extLst>
            </p:cNvPr>
            <p:cNvSpPr txBox="1"/>
            <p:nvPr/>
          </p:nvSpPr>
          <p:spPr>
            <a:xfrm>
              <a:off x="1066800" y="3596141"/>
              <a:ext cx="4545906" cy="2004010"/>
            </a:xfrm>
            <a:prstGeom prst="rect">
              <a:avLst/>
            </a:prstGeom>
            <a:noFill/>
          </p:spPr>
          <p:txBody>
            <a:bodyPr wrap="square" rtlCol="0">
              <a:spAutoFit/>
            </a:bodyPr>
            <a:lstStyle/>
            <a:p>
              <a:pPr lvl="0" algn="ctr" eaLnBrk="1" fontAlgn="auto" hangingPunct="1">
                <a:lnSpc>
                  <a:spcPct val="150000"/>
                </a:lnSpc>
                <a:spcBef>
                  <a:spcPts val="0"/>
                </a:spcBef>
                <a:spcAft>
                  <a:spcPts val="0"/>
                </a:spcAft>
              </a:pPr>
              <a:r>
                <a:rPr lang="zh-CN" altLang="en-US" sz="4400" spc="300" dirty="0">
                  <a:solidFill>
                    <a:srgbClr val="C87E4C"/>
                  </a:solidFill>
                  <a:latin typeface="+mn-ea"/>
                  <a:ea typeface="+mn-ea"/>
                </a:rPr>
                <a:t>资本主义的本质及规律</a:t>
              </a:r>
            </a:p>
          </p:txBody>
        </p:sp>
      </p:grpSp>
      <p:grpSp>
        <p:nvGrpSpPr>
          <p:cNvPr id="7" name="组合 6">
            <a:extLst>
              <a:ext uri="{FF2B5EF4-FFF2-40B4-BE49-F238E27FC236}">
                <a16:creationId xmlns:a16="http://schemas.microsoft.com/office/drawing/2014/main" xmlns="" id="{52E8F000-E825-4F85-835D-9953740CB787}"/>
              </a:ext>
            </a:extLst>
          </p:cNvPr>
          <p:cNvGrpSpPr/>
          <p:nvPr/>
        </p:nvGrpSpPr>
        <p:grpSpPr>
          <a:xfrm>
            <a:off x="4088541" y="6261338"/>
            <a:ext cx="4014919" cy="400110"/>
            <a:chOff x="4304709" y="-811936"/>
            <a:chExt cx="4014919" cy="400110"/>
          </a:xfrm>
        </p:grpSpPr>
        <p:cxnSp>
          <p:nvCxnSpPr>
            <p:cNvPr id="16" name="直接连接符 15">
              <a:extLst>
                <a:ext uri="{FF2B5EF4-FFF2-40B4-BE49-F238E27FC236}">
                  <a16:creationId xmlns:a16="http://schemas.microsoft.com/office/drawing/2014/main" xmlns="" id="{E3DCC5A3-7D72-4091-B5B1-CA7F48B933D1}"/>
                </a:ext>
              </a:extLst>
            </p:cNvPr>
            <p:cNvCxnSpPr>
              <a:cxnSpLocks/>
            </p:cNvCxnSpPr>
            <p:nvPr/>
          </p:nvCxnSpPr>
          <p:spPr>
            <a:xfrm>
              <a:off x="4304709" y="-611881"/>
              <a:ext cx="451656" cy="0"/>
            </a:xfrm>
            <a:prstGeom prst="line">
              <a:avLst/>
            </a:prstGeom>
            <a:noFill/>
            <a:ln w="12700" cap="flat" cmpd="sng" algn="ctr">
              <a:solidFill>
                <a:srgbClr val="C87E4C"/>
              </a:solidFill>
              <a:prstDash val="solid"/>
              <a:miter lim="800000"/>
            </a:ln>
            <a:effectLst/>
          </p:spPr>
        </p:cxnSp>
        <p:sp>
          <p:nvSpPr>
            <p:cNvPr id="17" name="文本框 27">
              <a:extLst>
                <a:ext uri="{FF2B5EF4-FFF2-40B4-BE49-F238E27FC236}">
                  <a16:creationId xmlns:a16="http://schemas.microsoft.com/office/drawing/2014/main" xmlns="" id="{EC4FCC79-E6A1-429E-A0BA-AE83F9675D61}"/>
                </a:ext>
              </a:extLst>
            </p:cNvPr>
            <p:cNvSpPr txBox="1"/>
            <p:nvPr/>
          </p:nvSpPr>
          <p:spPr>
            <a:xfrm>
              <a:off x="4756365" y="-811936"/>
              <a:ext cx="3249068" cy="400110"/>
            </a:xfrm>
            <a:prstGeom prst="rect">
              <a:avLst/>
            </a:prstGeom>
            <a:noFill/>
          </p:spPr>
          <p:txBody>
            <a:bodyPr wrap="square" rtlCol="0">
              <a:spAutoFit/>
            </a:bodyPr>
            <a:lstStyle/>
            <a:p>
              <a:pPr lvl="0" algn="ctr" eaLnBrk="1" fontAlgn="auto" hangingPunct="1">
                <a:spcBef>
                  <a:spcPts val="0"/>
                </a:spcBef>
                <a:spcAft>
                  <a:spcPts val="0"/>
                </a:spcAft>
                <a:defRPr/>
              </a:pPr>
              <a:r>
                <a:rPr lang="zh-CN" altLang="en-US" sz="2000" kern="0" spc="600" dirty="0">
                  <a:solidFill>
                    <a:srgbClr val="B26A37"/>
                  </a:solidFill>
                  <a:latin typeface="Microsoft YaHei"/>
                  <a:ea typeface="Microsoft YaHei"/>
                  <a:sym typeface="Arial" panose="020B0604020202020204" pitchFamily="34" charset="0"/>
                </a:rPr>
                <a:t>马克思主义基本原理</a:t>
              </a:r>
              <a:endParaRPr lang="en-US" altLang="zh-CN" sz="2000" kern="0" spc="600" dirty="0">
                <a:solidFill>
                  <a:srgbClr val="B26A37"/>
                </a:solidFill>
                <a:latin typeface="Microsoft YaHei"/>
                <a:ea typeface="Microsoft YaHei"/>
                <a:sym typeface="Arial" panose="020B0604020202020204" pitchFamily="34" charset="0"/>
              </a:endParaRPr>
            </a:p>
          </p:txBody>
        </p:sp>
        <p:cxnSp>
          <p:nvCxnSpPr>
            <p:cNvPr id="18" name="直接连接符 17">
              <a:extLst>
                <a:ext uri="{FF2B5EF4-FFF2-40B4-BE49-F238E27FC236}">
                  <a16:creationId xmlns:a16="http://schemas.microsoft.com/office/drawing/2014/main" xmlns="" id="{EED287A8-47FC-42C0-9403-71071B10A7A0}"/>
                </a:ext>
              </a:extLst>
            </p:cNvPr>
            <p:cNvCxnSpPr>
              <a:cxnSpLocks/>
            </p:cNvCxnSpPr>
            <p:nvPr/>
          </p:nvCxnSpPr>
          <p:spPr>
            <a:xfrm>
              <a:off x="7895681" y="-611881"/>
              <a:ext cx="423947" cy="0"/>
            </a:xfrm>
            <a:prstGeom prst="line">
              <a:avLst/>
            </a:prstGeom>
            <a:noFill/>
            <a:ln w="12700" cap="flat" cmpd="sng" algn="ctr">
              <a:solidFill>
                <a:srgbClr val="C87E4C"/>
              </a:solidFill>
              <a:prstDash val="solid"/>
              <a:miter lim="800000"/>
            </a:ln>
            <a:effectLst/>
          </p:spPr>
        </p:cxnSp>
      </p:grpSp>
    </p:spTree>
    <p:extLst>
      <p:ext uri="{BB962C8B-B14F-4D97-AF65-F5344CB8AC3E}">
        <p14:creationId xmlns:p14="http://schemas.microsoft.com/office/powerpoint/2010/main" val="256375431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图片 8">
            <a:hlinkClick r:id="rId3" action="ppaction://hlinksldjump"/>
            <a:extLst>
              <a:ext uri="{FF2B5EF4-FFF2-40B4-BE49-F238E27FC236}">
                <a16:creationId xmlns:a16="http://schemas.microsoft.com/office/drawing/2014/main" xmlns="" id="{ADF3D47F-9F10-42CB-A918-140E403B8DA7}"/>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37" name="矩形 1">
            <a:extLst>
              <a:ext uri="{FF2B5EF4-FFF2-40B4-BE49-F238E27FC236}">
                <a16:creationId xmlns:a16="http://schemas.microsoft.com/office/drawing/2014/main" xmlns="" id="{79A463E4-E0C6-4511-8331-4210151E6618}"/>
              </a:ext>
            </a:extLst>
          </p:cNvPr>
          <p:cNvSpPr>
            <a:spLocks noChangeArrowheads="1"/>
          </p:cNvSpPr>
          <p:nvPr/>
        </p:nvSpPr>
        <p:spPr bwMode="auto">
          <a:xfrm>
            <a:off x="888761" y="2084343"/>
            <a:ext cx="2728049"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pPr>
            <a:r>
              <a:rPr lang="zh-CN" altLang="en-US" sz="2400" dirty="0">
                <a:solidFill>
                  <a:prstClr val="black"/>
                </a:solidFill>
                <a:latin typeface="微软雅黑" panose="020B0503020204020204" pitchFamily="34" charset="-122"/>
              </a:rPr>
              <a:t>资本主义生产关系的产生和资本主义生产方式形成的过程，与</a:t>
            </a:r>
            <a:r>
              <a:rPr lang="zh-CN" altLang="en-US" sz="2400" b="1" dirty="0">
                <a:solidFill>
                  <a:srgbClr val="B26A37"/>
                </a:solidFill>
                <a:latin typeface="微软雅黑" panose="020B0503020204020204" pitchFamily="34" charset="-122"/>
              </a:rPr>
              <a:t>商品经济</a:t>
            </a:r>
            <a:r>
              <a:rPr lang="zh-CN" altLang="en-US" sz="2400" dirty="0">
                <a:solidFill>
                  <a:prstClr val="black"/>
                </a:solidFill>
                <a:latin typeface="微软雅黑" panose="020B0503020204020204" pitchFamily="34" charset="-122"/>
              </a:rPr>
              <a:t>的发展有着密不可分的关系。</a:t>
            </a:r>
            <a:endParaRPr kumimoji="0" lang="en-US" altLang="zh-CN" sz="2400" i="0" u="none" strike="noStrike" kern="1200" cap="none" spc="0" normalizeH="0" baseline="0" noProof="0" dirty="0">
              <a:ln>
                <a:noFill/>
              </a:ln>
              <a:solidFill>
                <a:prstClr val="black"/>
              </a:solidFill>
              <a:effectLst/>
              <a:uLnTx/>
              <a:uFillTx/>
              <a:latin typeface="微软雅黑" panose="020B0503020204020204" pitchFamily="34" charset="-122"/>
            </a:endParaRPr>
          </a:p>
        </p:txBody>
      </p:sp>
      <p:grpSp>
        <p:nvGrpSpPr>
          <p:cNvPr id="2" name="组合 1">
            <a:extLst>
              <a:ext uri="{FF2B5EF4-FFF2-40B4-BE49-F238E27FC236}">
                <a16:creationId xmlns:a16="http://schemas.microsoft.com/office/drawing/2014/main" xmlns="" id="{DE79AAD5-5661-4A7F-9DDD-AEBB90DBA478}"/>
              </a:ext>
            </a:extLst>
          </p:cNvPr>
          <p:cNvGrpSpPr/>
          <p:nvPr/>
        </p:nvGrpSpPr>
        <p:grpSpPr>
          <a:xfrm>
            <a:off x="4318380" y="2098094"/>
            <a:ext cx="6552332" cy="3323545"/>
            <a:chOff x="3275644" y="2862395"/>
            <a:chExt cx="6552332" cy="3323545"/>
          </a:xfrm>
        </p:grpSpPr>
        <p:sp>
          <p:nvSpPr>
            <p:cNvPr id="58" name="箭头: 下 57">
              <a:extLst>
                <a:ext uri="{FF2B5EF4-FFF2-40B4-BE49-F238E27FC236}">
                  <a16:creationId xmlns:a16="http://schemas.microsoft.com/office/drawing/2014/main" xmlns="" id="{B56C4E52-008A-4A87-98C5-7E1CEDD41A86}"/>
                </a:ext>
              </a:extLst>
            </p:cNvPr>
            <p:cNvSpPr/>
            <p:nvPr/>
          </p:nvSpPr>
          <p:spPr>
            <a:xfrm>
              <a:off x="4268241" y="4388939"/>
              <a:ext cx="754743" cy="437716"/>
            </a:xfrm>
            <a:prstGeom prst="down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下 58">
              <a:extLst>
                <a:ext uri="{FF2B5EF4-FFF2-40B4-BE49-F238E27FC236}">
                  <a16:creationId xmlns:a16="http://schemas.microsoft.com/office/drawing/2014/main" xmlns="" id="{C309FFEC-2214-4E26-8E92-2BC29EC50A71}"/>
                </a:ext>
              </a:extLst>
            </p:cNvPr>
            <p:cNvSpPr/>
            <p:nvPr/>
          </p:nvSpPr>
          <p:spPr>
            <a:xfrm>
              <a:off x="8080637" y="4388939"/>
              <a:ext cx="754743" cy="437716"/>
            </a:xfrm>
            <a:prstGeom prst="down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xmlns="" id="{0644EFCD-F9A8-478F-AFFF-B050B6A82582}"/>
                </a:ext>
              </a:extLst>
            </p:cNvPr>
            <p:cNvSpPr/>
            <p:nvPr/>
          </p:nvSpPr>
          <p:spPr>
            <a:xfrm>
              <a:off x="3275644" y="4993501"/>
              <a:ext cx="2739936" cy="1192439"/>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44000" numCol="1" spcCol="0" rtlCol="0" fromWordArt="0" anchor="ctr" anchorCtr="0" forceAA="0" compatLnSpc="1">
              <a:prstTxWarp prst="textNoShape">
                <a:avLst/>
              </a:prstTxWarp>
              <a:noAutofit/>
            </a:bodyPr>
            <a:lstStyle/>
            <a:p>
              <a:pPr algn="ctr">
                <a:lnSpc>
                  <a:spcPct val="150000"/>
                </a:lnSpc>
              </a:pPr>
              <a:r>
                <a:rPr lang="zh-CN" altLang="en-US" sz="2400" dirty="0">
                  <a:latin typeface="+mn-ea"/>
                </a:rPr>
                <a:t>生产资料私有制和</a:t>
              </a:r>
              <a:endParaRPr lang="en-US" altLang="zh-CN" sz="2400" dirty="0">
                <a:latin typeface="+mn-ea"/>
              </a:endParaRPr>
            </a:p>
            <a:p>
              <a:pPr algn="ctr">
                <a:lnSpc>
                  <a:spcPct val="150000"/>
                </a:lnSpc>
              </a:pPr>
              <a:r>
                <a:rPr lang="zh-CN" altLang="en-US" sz="2400" dirty="0">
                  <a:latin typeface="+mn-ea"/>
                </a:rPr>
                <a:t>个体劳动</a:t>
              </a:r>
            </a:p>
          </p:txBody>
        </p:sp>
        <p:sp>
          <p:nvSpPr>
            <p:cNvPr id="61" name="矩形: 圆角 60">
              <a:extLst>
                <a:ext uri="{FF2B5EF4-FFF2-40B4-BE49-F238E27FC236}">
                  <a16:creationId xmlns:a16="http://schemas.microsoft.com/office/drawing/2014/main" xmlns="" id="{AF4F9528-BB8F-4CC5-BC70-93B63547DEE9}"/>
                </a:ext>
              </a:extLst>
            </p:cNvPr>
            <p:cNvSpPr/>
            <p:nvPr/>
          </p:nvSpPr>
          <p:spPr>
            <a:xfrm>
              <a:off x="7088040" y="4993501"/>
              <a:ext cx="2739936" cy="1192439"/>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44000" numCol="1" spcCol="0" rtlCol="0" fromWordArt="0" anchor="ctr" anchorCtr="0" forceAA="0" compatLnSpc="1">
              <a:prstTxWarp prst="textNoShape">
                <a:avLst/>
              </a:prstTxWarp>
              <a:noAutofit/>
            </a:bodyPr>
            <a:lstStyle/>
            <a:p>
              <a:pPr algn="ctr">
                <a:lnSpc>
                  <a:spcPct val="150000"/>
                </a:lnSpc>
              </a:pPr>
              <a:r>
                <a:rPr lang="zh-CN" altLang="en-US" sz="2400" dirty="0">
                  <a:latin typeface="+mn-ea"/>
                </a:rPr>
                <a:t>生产资料私有制和雇佣劳动</a:t>
              </a:r>
            </a:p>
          </p:txBody>
        </p:sp>
        <p:sp>
          <p:nvSpPr>
            <p:cNvPr id="23" name="矩形: 圆角 22">
              <a:extLst>
                <a:ext uri="{FF2B5EF4-FFF2-40B4-BE49-F238E27FC236}">
                  <a16:creationId xmlns:a16="http://schemas.microsoft.com/office/drawing/2014/main" xmlns="" id="{662450D8-F825-4DD2-BB52-40F79B3527A6}"/>
                </a:ext>
              </a:extLst>
            </p:cNvPr>
            <p:cNvSpPr/>
            <p:nvPr/>
          </p:nvSpPr>
          <p:spPr>
            <a:xfrm>
              <a:off x="3275644" y="2862395"/>
              <a:ext cx="2739936" cy="1192439"/>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44000" numCol="1" spcCol="0" rtlCol="0" fromWordArt="0" anchor="ctr" anchorCtr="0" forceAA="0" compatLnSpc="1">
              <a:prstTxWarp prst="textNoShape">
                <a:avLst/>
              </a:prstTxWarp>
              <a:noAutofit/>
            </a:bodyPr>
            <a:lstStyle/>
            <a:p>
              <a:pPr algn="ctr">
                <a:lnSpc>
                  <a:spcPct val="150000"/>
                </a:lnSpc>
              </a:pPr>
              <a:r>
                <a:rPr lang="zh-CN" altLang="en-US" sz="2400" dirty="0">
                  <a:latin typeface="+mn-ea"/>
                </a:rPr>
                <a:t>简单</a:t>
              </a:r>
            </a:p>
            <a:p>
              <a:pPr algn="ctr">
                <a:lnSpc>
                  <a:spcPct val="150000"/>
                </a:lnSpc>
              </a:pPr>
              <a:r>
                <a:rPr lang="zh-CN" altLang="en-US" sz="2400" dirty="0">
                  <a:latin typeface="+mn-ea"/>
                </a:rPr>
                <a:t>商品经济</a:t>
              </a:r>
            </a:p>
          </p:txBody>
        </p:sp>
        <p:sp>
          <p:nvSpPr>
            <p:cNvPr id="24" name="矩形: 圆角 23">
              <a:extLst>
                <a:ext uri="{FF2B5EF4-FFF2-40B4-BE49-F238E27FC236}">
                  <a16:creationId xmlns:a16="http://schemas.microsoft.com/office/drawing/2014/main" xmlns="" id="{CBC10B8A-AD5F-4AA3-AFD4-9F73984007FE}"/>
                </a:ext>
              </a:extLst>
            </p:cNvPr>
            <p:cNvSpPr/>
            <p:nvPr/>
          </p:nvSpPr>
          <p:spPr>
            <a:xfrm>
              <a:off x="7088040" y="2862395"/>
              <a:ext cx="2739936" cy="1192439"/>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44000" numCol="1" spcCol="0" rtlCol="0" fromWordArt="0" anchor="ctr" anchorCtr="0" forceAA="0" compatLnSpc="1">
              <a:prstTxWarp prst="textNoShape">
                <a:avLst/>
              </a:prstTxWarp>
              <a:noAutofit/>
            </a:bodyPr>
            <a:lstStyle/>
            <a:p>
              <a:pPr algn="ctr">
                <a:lnSpc>
                  <a:spcPct val="150000"/>
                </a:lnSpc>
              </a:pPr>
              <a:r>
                <a:rPr lang="zh-CN" altLang="en-US" sz="2400" dirty="0">
                  <a:latin typeface="+mn-ea"/>
                </a:rPr>
                <a:t>发达</a:t>
              </a:r>
            </a:p>
            <a:p>
              <a:pPr algn="ctr">
                <a:lnSpc>
                  <a:spcPct val="150000"/>
                </a:lnSpc>
              </a:pPr>
              <a:r>
                <a:rPr lang="zh-CN" altLang="en-US" sz="2400" dirty="0">
                  <a:latin typeface="+mn-ea"/>
                </a:rPr>
                <a:t>商品经济</a:t>
              </a:r>
            </a:p>
          </p:txBody>
        </p:sp>
      </p:grpSp>
    </p:spTree>
    <p:extLst>
      <p:ext uri="{BB962C8B-B14F-4D97-AF65-F5344CB8AC3E}">
        <p14:creationId xmlns:p14="http://schemas.microsoft.com/office/powerpoint/2010/main" val="3305488145"/>
      </p:ext>
    </p:extLst>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二、劳动力成为商品与货币转化为资本</a:t>
            </a:r>
          </a:p>
        </p:txBody>
      </p:sp>
      <p:grpSp>
        <p:nvGrpSpPr>
          <p:cNvPr id="4" name="组合 3">
            <a:extLst>
              <a:ext uri="{FF2B5EF4-FFF2-40B4-BE49-F238E27FC236}">
                <a16:creationId xmlns:a16="http://schemas.microsoft.com/office/drawing/2014/main" xmlns="" id="{F2834512-65E5-4AD6-90F5-B7D2540CDB82}"/>
              </a:ext>
            </a:extLst>
          </p:cNvPr>
          <p:cNvGrpSpPr/>
          <p:nvPr/>
        </p:nvGrpSpPr>
        <p:grpSpPr>
          <a:xfrm>
            <a:off x="296533" y="2247964"/>
            <a:ext cx="2487083" cy="3880712"/>
            <a:chOff x="1600110" y="2274858"/>
            <a:chExt cx="2487083" cy="3880712"/>
          </a:xfrm>
        </p:grpSpPr>
        <p:grpSp>
          <p:nvGrpSpPr>
            <p:cNvPr id="3" name="组合 2">
              <a:extLst>
                <a:ext uri="{FF2B5EF4-FFF2-40B4-BE49-F238E27FC236}">
                  <a16:creationId xmlns:a16="http://schemas.microsoft.com/office/drawing/2014/main" xmlns="" id="{90BDB74E-A766-42ED-97BD-709AA9FF8AB2}"/>
                </a:ext>
              </a:extLst>
            </p:cNvPr>
            <p:cNvGrpSpPr/>
            <p:nvPr/>
          </p:nvGrpSpPr>
          <p:grpSpPr>
            <a:xfrm>
              <a:off x="1893386" y="2274858"/>
              <a:ext cx="1685925" cy="1978025"/>
              <a:chOff x="614740" y="3049815"/>
              <a:chExt cx="1685925" cy="1978025"/>
            </a:xfrm>
          </p:grpSpPr>
          <p:sp>
            <p:nvSpPr>
              <p:cNvPr id="10" name="MH_SubTitle_1">
                <a:extLst>
                  <a:ext uri="{FF2B5EF4-FFF2-40B4-BE49-F238E27FC236}">
                    <a16:creationId xmlns:a16="http://schemas.microsoft.com/office/drawing/2014/main" xmlns="" id="{05F3B9FD-1389-40A2-9CDD-7354B54FF987}"/>
                  </a:ext>
                </a:extLst>
              </p:cNvPr>
              <p:cNvSpPr/>
              <p:nvPr>
                <p:custDataLst>
                  <p:tags r:id="rId1"/>
                </p:custDataLst>
              </p:nvPr>
            </p:nvSpPr>
            <p:spPr>
              <a:xfrm>
                <a:off x="751265" y="3173640"/>
                <a:ext cx="1412875" cy="1414463"/>
              </a:xfrm>
              <a:prstGeom prst="ellips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a:ea typeface="Microsoft YaHei"/>
                    <a:cs typeface="+mn-cs"/>
                  </a:rPr>
                  <a:t>劳动力</a:t>
                </a:r>
              </a:p>
            </p:txBody>
          </p:sp>
          <p:sp>
            <p:nvSpPr>
              <p:cNvPr id="11" name="MH_Other_1">
                <a:extLst>
                  <a:ext uri="{FF2B5EF4-FFF2-40B4-BE49-F238E27FC236}">
                    <a16:creationId xmlns:a16="http://schemas.microsoft.com/office/drawing/2014/main" xmlns="" id="{C73DCEEA-613E-4676-859D-59C37DB9DB4A}"/>
                  </a:ext>
                </a:extLst>
              </p:cNvPr>
              <p:cNvSpPr/>
              <p:nvPr>
                <p:custDataLst>
                  <p:tags r:id="rId2"/>
                </p:custDataLst>
              </p:nvPr>
            </p:nvSpPr>
            <p:spPr>
              <a:xfrm>
                <a:off x="614740" y="3049815"/>
                <a:ext cx="1685925" cy="1978025"/>
              </a:xfrm>
              <a:custGeom>
                <a:avLst/>
                <a:gdLst>
                  <a:gd name="connsiteX0" fmla="*/ 1505188 w 1685110"/>
                  <a:gd name="connsiteY0" fmla="*/ 1871330 h 1976954"/>
                  <a:gd name="connsiteX1" fmla="*/ 1558001 w 1685110"/>
                  <a:gd name="connsiteY1" fmla="*/ 1924142 h 1976954"/>
                  <a:gd name="connsiteX2" fmla="*/ 1505188 w 1685110"/>
                  <a:gd name="connsiteY2" fmla="*/ 1976954 h 1976954"/>
                  <a:gd name="connsiteX3" fmla="*/ 1452376 w 1685110"/>
                  <a:gd name="connsiteY3" fmla="*/ 1924142 h 1976954"/>
                  <a:gd name="connsiteX4" fmla="*/ 1505188 w 1685110"/>
                  <a:gd name="connsiteY4" fmla="*/ 1871330 h 1976954"/>
                  <a:gd name="connsiteX5" fmla="*/ 179922 w 1685110"/>
                  <a:gd name="connsiteY5" fmla="*/ 1871330 h 1976954"/>
                  <a:gd name="connsiteX6" fmla="*/ 232734 w 1685110"/>
                  <a:gd name="connsiteY6" fmla="*/ 1924142 h 1976954"/>
                  <a:gd name="connsiteX7" fmla="*/ 179922 w 1685110"/>
                  <a:gd name="connsiteY7" fmla="*/ 1976954 h 1976954"/>
                  <a:gd name="connsiteX8" fmla="*/ 127109 w 1685110"/>
                  <a:gd name="connsiteY8" fmla="*/ 1924142 h 1976954"/>
                  <a:gd name="connsiteX9" fmla="*/ 179922 w 1685110"/>
                  <a:gd name="connsiteY9" fmla="*/ 1871330 h 1976954"/>
                  <a:gd name="connsiteX10" fmla="*/ 851064 w 1685110"/>
                  <a:gd name="connsiteY10" fmla="*/ 0 h 1976954"/>
                  <a:gd name="connsiteX11" fmla="*/ 1685110 w 1685110"/>
                  <a:gd name="connsiteY11" fmla="*/ 834045 h 1976954"/>
                  <a:gd name="connsiteX12" fmla="*/ 1317387 w 1685110"/>
                  <a:gd name="connsiteY12" fmla="*/ 1525648 h 1976954"/>
                  <a:gd name="connsiteX13" fmla="*/ 1204499 w 1685110"/>
                  <a:gd name="connsiteY13" fmla="*/ 1586922 h 1976954"/>
                  <a:gd name="connsiteX14" fmla="*/ 1205188 w 1685110"/>
                  <a:gd name="connsiteY14" fmla="*/ 1587411 h 1976954"/>
                  <a:gd name="connsiteX15" fmla="*/ 1096842 w 1685110"/>
                  <a:gd name="connsiteY15" fmla="*/ 1920952 h 1976954"/>
                  <a:gd name="connsiteX16" fmla="*/ 1437117 w 1685110"/>
                  <a:gd name="connsiteY16" fmla="*/ 1940344 h 1976954"/>
                  <a:gd name="connsiteX17" fmla="*/ 1439652 w 1685110"/>
                  <a:gd name="connsiteY17" fmla="*/ 1959201 h 1976954"/>
                  <a:gd name="connsiteX18" fmla="*/ 1078909 w 1685110"/>
                  <a:gd name="connsiteY18" fmla="*/ 1931784 h 1976954"/>
                  <a:gd name="connsiteX19" fmla="*/ 1188163 w 1685110"/>
                  <a:gd name="connsiteY19" fmla="*/ 1575316 h 1976954"/>
                  <a:gd name="connsiteX20" fmla="*/ 1189182 w 1685110"/>
                  <a:gd name="connsiteY20" fmla="*/ 1576040 h 1976954"/>
                  <a:gd name="connsiteX21" fmla="*/ 1307912 w 1685110"/>
                  <a:gd name="connsiteY21" fmla="*/ 1511596 h 1976954"/>
                  <a:gd name="connsiteX22" fmla="*/ 1668162 w 1685110"/>
                  <a:gd name="connsiteY22" fmla="*/ 834045 h 1976954"/>
                  <a:gd name="connsiteX23" fmla="*/ 851064 w 1685110"/>
                  <a:gd name="connsiteY23" fmla="*/ 16948 h 1976954"/>
                  <a:gd name="connsiteX24" fmla="*/ 842681 w 1685110"/>
                  <a:gd name="connsiteY24" fmla="*/ 17793 h 1976954"/>
                  <a:gd name="connsiteX25" fmla="*/ 842681 w 1685110"/>
                  <a:gd name="connsiteY25" fmla="*/ 845 h 1976954"/>
                  <a:gd name="connsiteX26" fmla="*/ 834046 w 1685110"/>
                  <a:gd name="connsiteY26" fmla="*/ 0 h 1976954"/>
                  <a:gd name="connsiteX27" fmla="*/ 842429 w 1685110"/>
                  <a:gd name="connsiteY27" fmla="*/ 845 h 1976954"/>
                  <a:gd name="connsiteX28" fmla="*/ 842429 w 1685110"/>
                  <a:gd name="connsiteY28" fmla="*/ 17793 h 1976954"/>
                  <a:gd name="connsiteX29" fmla="*/ 834046 w 1685110"/>
                  <a:gd name="connsiteY29" fmla="*/ 16948 h 1976954"/>
                  <a:gd name="connsiteX30" fmla="*/ 16948 w 1685110"/>
                  <a:gd name="connsiteY30" fmla="*/ 834045 h 1976954"/>
                  <a:gd name="connsiteX31" fmla="*/ 377198 w 1685110"/>
                  <a:gd name="connsiteY31" fmla="*/ 1511596 h 1976954"/>
                  <a:gd name="connsiteX32" fmla="*/ 495928 w 1685110"/>
                  <a:gd name="connsiteY32" fmla="*/ 1576040 h 1976954"/>
                  <a:gd name="connsiteX33" fmla="*/ 496947 w 1685110"/>
                  <a:gd name="connsiteY33" fmla="*/ 1575316 h 1976954"/>
                  <a:gd name="connsiteX34" fmla="*/ 606201 w 1685110"/>
                  <a:gd name="connsiteY34" fmla="*/ 1931784 h 1976954"/>
                  <a:gd name="connsiteX35" fmla="*/ 245458 w 1685110"/>
                  <a:gd name="connsiteY35" fmla="*/ 1959201 h 1976954"/>
                  <a:gd name="connsiteX36" fmla="*/ 247993 w 1685110"/>
                  <a:gd name="connsiteY36" fmla="*/ 1940344 h 1976954"/>
                  <a:gd name="connsiteX37" fmla="*/ 588268 w 1685110"/>
                  <a:gd name="connsiteY37" fmla="*/ 1920952 h 1976954"/>
                  <a:gd name="connsiteX38" fmla="*/ 479922 w 1685110"/>
                  <a:gd name="connsiteY38" fmla="*/ 1587411 h 1976954"/>
                  <a:gd name="connsiteX39" fmla="*/ 480611 w 1685110"/>
                  <a:gd name="connsiteY39" fmla="*/ 1586922 h 1976954"/>
                  <a:gd name="connsiteX40" fmla="*/ 367723 w 1685110"/>
                  <a:gd name="connsiteY40" fmla="*/ 1525648 h 1976954"/>
                  <a:gd name="connsiteX41" fmla="*/ 0 w 1685110"/>
                  <a:gd name="connsiteY41" fmla="*/ 834045 h 1976954"/>
                  <a:gd name="connsiteX42" fmla="*/ 834046 w 1685110"/>
                  <a:gd name="connsiteY42" fmla="*/ 0 h 197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5110" h="1976954">
                    <a:moveTo>
                      <a:pt x="1505188" y="1871330"/>
                    </a:moveTo>
                    <a:cubicBezTo>
                      <a:pt x="1534356" y="1871330"/>
                      <a:pt x="1558001" y="1894974"/>
                      <a:pt x="1558001" y="1924142"/>
                    </a:cubicBezTo>
                    <a:cubicBezTo>
                      <a:pt x="1558001" y="1953309"/>
                      <a:pt x="1534356" y="1976954"/>
                      <a:pt x="1505188" y="1976954"/>
                    </a:cubicBezTo>
                    <a:cubicBezTo>
                      <a:pt x="1476021" y="1976954"/>
                      <a:pt x="1452376" y="1953309"/>
                      <a:pt x="1452376" y="1924142"/>
                    </a:cubicBezTo>
                    <a:cubicBezTo>
                      <a:pt x="1452376" y="1894974"/>
                      <a:pt x="1476021" y="1871330"/>
                      <a:pt x="1505188" y="1871330"/>
                    </a:cubicBezTo>
                    <a:close/>
                    <a:moveTo>
                      <a:pt x="179922" y="1871330"/>
                    </a:moveTo>
                    <a:cubicBezTo>
                      <a:pt x="209089" y="1871330"/>
                      <a:pt x="232734" y="1894974"/>
                      <a:pt x="232734" y="1924142"/>
                    </a:cubicBezTo>
                    <a:cubicBezTo>
                      <a:pt x="232734" y="1953309"/>
                      <a:pt x="209089" y="1976954"/>
                      <a:pt x="179922" y="1976954"/>
                    </a:cubicBezTo>
                    <a:cubicBezTo>
                      <a:pt x="150754" y="1976954"/>
                      <a:pt x="127109" y="1953309"/>
                      <a:pt x="127109" y="1924142"/>
                    </a:cubicBezTo>
                    <a:cubicBezTo>
                      <a:pt x="127109" y="1894974"/>
                      <a:pt x="150754" y="1871330"/>
                      <a:pt x="179922" y="1871330"/>
                    </a:cubicBezTo>
                    <a:close/>
                    <a:moveTo>
                      <a:pt x="851064" y="0"/>
                    </a:moveTo>
                    <a:cubicBezTo>
                      <a:pt x="1311695" y="0"/>
                      <a:pt x="1685110" y="373414"/>
                      <a:pt x="1685110" y="834045"/>
                    </a:cubicBezTo>
                    <a:cubicBezTo>
                      <a:pt x="1685110" y="1121940"/>
                      <a:pt x="1539245" y="1375765"/>
                      <a:pt x="1317387" y="1525648"/>
                    </a:cubicBezTo>
                    <a:lnTo>
                      <a:pt x="1204499" y="1586922"/>
                    </a:lnTo>
                    <a:lnTo>
                      <a:pt x="1205188" y="1587411"/>
                    </a:lnTo>
                    <a:cubicBezTo>
                      <a:pt x="1003994" y="1690931"/>
                      <a:pt x="953417" y="1846629"/>
                      <a:pt x="1096842" y="1920952"/>
                    </a:cubicBezTo>
                    <a:cubicBezTo>
                      <a:pt x="1177477" y="1962738"/>
                      <a:pt x="1305257" y="1970020"/>
                      <a:pt x="1437117" y="1940344"/>
                    </a:cubicBezTo>
                    <a:lnTo>
                      <a:pt x="1439652" y="1959201"/>
                    </a:lnTo>
                    <a:cubicBezTo>
                      <a:pt x="1299336" y="1990374"/>
                      <a:pt x="1163385" y="1980041"/>
                      <a:pt x="1078909" y="1931784"/>
                    </a:cubicBezTo>
                    <a:cubicBezTo>
                      <a:pt x="934232" y="1849137"/>
                      <a:pt x="984601" y="1684798"/>
                      <a:pt x="1188163" y="1575316"/>
                    </a:cubicBezTo>
                    <a:lnTo>
                      <a:pt x="1189182" y="1576040"/>
                    </a:lnTo>
                    <a:lnTo>
                      <a:pt x="1307912" y="1511596"/>
                    </a:lnTo>
                    <a:cubicBezTo>
                      <a:pt x="1525261" y="1364757"/>
                      <a:pt x="1668162" y="1116089"/>
                      <a:pt x="1668162" y="834045"/>
                    </a:cubicBezTo>
                    <a:cubicBezTo>
                      <a:pt x="1668162" y="382774"/>
                      <a:pt x="1302335" y="16948"/>
                      <a:pt x="851064" y="16948"/>
                    </a:cubicBezTo>
                    <a:lnTo>
                      <a:pt x="842681" y="17793"/>
                    </a:lnTo>
                    <a:lnTo>
                      <a:pt x="842681" y="845"/>
                    </a:lnTo>
                    <a:close/>
                    <a:moveTo>
                      <a:pt x="834046" y="0"/>
                    </a:moveTo>
                    <a:lnTo>
                      <a:pt x="842429" y="845"/>
                    </a:lnTo>
                    <a:lnTo>
                      <a:pt x="842429" y="17793"/>
                    </a:lnTo>
                    <a:lnTo>
                      <a:pt x="834046" y="16948"/>
                    </a:lnTo>
                    <a:cubicBezTo>
                      <a:pt x="382775" y="16948"/>
                      <a:pt x="16948" y="382774"/>
                      <a:pt x="16948" y="834045"/>
                    </a:cubicBezTo>
                    <a:cubicBezTo>
                      <a:pt x="16948" y="1116089"/>
                      <a:pt x="159849" y="1364757"/>
                      <a:pt x="377198" y="1511596"/>
                    </a:cubicBezTo>
                    <a:lnTo>
                      <a:pt x="495928" y="1576040"/>
                    </a:lnTo>
                    <a:lnTo>
                      <a:pt x="496947" y="1575316"/>
                    </a:lnTo>
                    <a:cubicBezTo>
                      <a:pt x="700509" y="1684798"/>
                      <a:pt x="750878" y="1849137"/>
                      <a:pt x="606201" y="1931784"/>
                    </a:cubicBezTo>
                    <a:cubicBezTo>
                      <a:pt x="521725" y="1980041"/>
                      <a:pt x="385774" y="1990374"/>
                      <a:pt x="245458" y="1959201"/>
                    </a:cubicBezTo>
                    <a:lnTo>
                      <a:pt x="247993" y="1940344"/>
                    </a:lnTo>
                    <a:cubicBezTo>
                      <a:pt x="379853" y="1970020"/>
                      <a:pt x="507633" y="1962738"/>
                      <a:pt x="588268" y="1920952"/>
                    </a:cubicBezTo>
                    <a:cubicBezTo>
                      <a:pt x="731693" y="1846629"/>
                      <a:pt x="681116" y="1690931"/>
                      <a:pt x="479922" y="1587411"/>
                    </a:cubicBezTo>
                    <a:lnTo>
                      <a:pt x="480611" y="1586922"/>
                    </a:lnTo>
                    <a:lnTo>
                      <a:pt x="367723" y="1525648"/>
                    </a:lnTo>
                    <a:cubicBezTo>
                      <a:pt x="145865" y="1375765"/>
                      <a:pt x="0" y="1121940"/>
                      <a:pt x="0" y="834045"/>
                    </a:cubicBezTo>
                    <a:cubicBezTo>
                      <a:pt x="0" y="373414"/>
                      <a:pt x="373415" y="0"/>
                      <a:pt x="834046" y="0"/>
                    </a:cubicBezTo>
                    <a:close/>
                  </a:path>
                </a:pathLst>
              </a:cu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bIns="0" anchor="b"/>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a:ln>
                    <a:noFill/>
                  </a:ln>
                  <a:solidFill>
                    <a:prstClr val="black"/>
                  </a:solidFill>
                  <a:effectLst/>
                  <a:uLnTx/>
                  <a:uFillTx/>
                  <a:latin typeface="微软雅黑"/>
                  <a:ea typeface="Microsoft YaHei"/>
                  <a:cs typeface="+mn-cs"/>
                </a:endParaRPr>
              </a:p>
            </p:txBody>
          </p:sp>
        </p:grpSp>
        <p:sp>
          <p:nvSpPr>
            <p:cNvPr id="12" name="矩形 3">
              <a:extLst>
                <a:ext uri="{FF2B5EF4-FFF2-40B4-BE49-F238E27FC236}">
                  <a16:creationId xmlns:a16="http://schemas.microsoft.com/office/drawing/2014/main" xmlns="" id="{18CB678D-1555-42F5-BA68-34D7A0F6F640}"/>
                </a:ext>
              </a:extLst>
            </p:cNvPr>
            <p:cNvSpPr>
              <a:spLocks noChangeArrowheads="1"/>
            </p:cNvSpPr>
            <p:nvPr/>
          </p:nvSpPr>
          <p:spPr bwMode="auto">
            <a:xfrm>
              <a:off x="1600110" y="4466518"/>
              <a:ext cx="248708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是指人的劳动能力，是人的体力和脑力的总和</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8" name="矩形: 圆角 7">
            <a:extLst>
              <a:ext uri="{FF2B5EF4-FFF2-40B4-BE49-F238E27FC236}">
                <a16:creationId xmlns:a16="http://schemas.microsoft.com/office/drawing/2014/main" xmlns="" id="{DFFF6D30-D3B7-44B5-AAEB-EAA9F88A9554}"/>
              </a:ext>
            </a:extLst>
          </p:cNvPr>
          <p:cNvSpPr/>
          <p:nvPr/>
        </p:nvSpPr>
        <p:spPr>
          <a:xfrm>
            <a:off x="3007659" y="1067806"/>
            <a:ext cx="61766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（一）劳动力成为商品的基本条件</a:t>
            </a:r>
          </a:p>
        </p:txBody>
      </p:sp>
      <p:sp>
        <p:nvSpPr>
          <p:cNvPr id="9" name="矩形 8">
            <a:extLst>
              <a:ext uri="{FF2B5EF4-FFF2-40B4-BE49-F238E27FC236}">
                <a16:creationId xmlns:a16="http://schemas.microsoft.com/office/drawing/2014/main" xmlns="" id="{2678E070-DED0-44B3-B7E9-881916670F2D}"/>
              </a:ext>
            </a:extLst>
          </p:cNvPr>
          <p:cNvSpPr/>
          <p:nvPr/>
        </p:nvSpPr>
        <p:spPr>
          <a:xfrm>
            <a:off x="4231375" y="3786252"/>
            <a:ext cx="3945674" cy="1773365"/>
          </a:xfrm>
          <a:prstGeom prst="rect">
            <a:avLst/>
          </a:prstGeom>
        </p:spPr>
        <p:txBody>
          <a:bodyPr/>
          <a:lstStyle/>
          <a:p>
            <a:pPr lvl="0" algn="just">
              <a:lnSpc>
                <a:spcPct val="150000"/>
              </a:lnSpc>
            </a:pPr>
            <a:r>
              <a:rPr lang="zh-CN" altLang="en-US" sz="2400" dirty="0">
                <a:latin typeface="+mn-ea"/>
                <a:ea typeface="+mn-ea"/>
              </a:rPr>
              <a:t>劳动者在法律上是自由人，能够把自己的劳动力当作自己的商品来支配</a:t>
            </a:r>
            <a:endParaRPr lang="en-US" altLang="zh-CN" sz="2400" dirty="0">
              <a:latin typeface="+mn-ea"/>
              <a:ea typeface="+mn-ea"/>
            </a:endParaRPr>
          </a:p>
        </p:txBody>
      </p:sp>
      <p:sp>
        <p:nvSpPr>
          <p:cNvPr id="2" name="矩形 1">
            <a:extLst>
              <a:ext uri="{FF2B5EF4-FFF2-40B4-BE49-F238E27FC236}">
                <a16:creationId xmlns:a16="http://schemas.microsoft.com/office/drawing/2014/main" xmlns="" id="{459664FA-B4EE-4030-BD94-21C8F7BC7C88}"/>
              </a:ext>
            </a:extLst>
          </p:cNvPr>
          <p:cNvSpPr/>
          <p:nvPr/>
        </p:nvSpPr>
        <p:spPr>
          <a:xfrm>
            <a:off x="8007990" y="5704023"/>
            <a:ext cx="3877986" cy="461665"/>
          </a:xfrm>
          <a:prstGeom prst="rect">
            <a:avLst/>
          </a:prstGeom>
        </p:spPr>
        <p:txBody>
          <a:bodyPr wrap="none">
            <a:spAutoFit/>
          </a:bodyPr>
          <a:lstStyle/>
          <a:p>
            <a:pPr algn="ctr" eaLnBrk="1" hangingPunct="1"/>
            <a:r>
              <a:rPr lang="zh-CN" altLang="en-US" sz="2400" b="1" dirty="0">
                <a:latin typeface="+mn-ea"/>
                <a:ea typeface="+mn-ea"/>
              </a:rPr>
              <a:t>劳动力成为商品的基本条件</a:t>
            </a:r>
          </a:p>
        </p:txBody>
      </p:sp>
      <p:sp>
        <p:nvSpPr>
          <p:cNvPr id="13" name="Freeform 6">
            <a:extLst>
              <a:ext uri="{FF2B5EF4-FFF2-40B4-BE49-F238E27FC236}">
                <a16:creationId xmlns:a16="http://schemas.microsoft.com/office/drawing/2014/main" xmlns="" id="{C1A22AC5-7069-4E39-80A1-F3AC4F22B4EC}"/>
              </a:ext>
            </a:extLst>
          </p:cNvPr>
          <p:cNvSpPr/>
          <p:nvPr/>
        </p:nvSpPr>
        <p:spPr>
          <a:xfrm rot="16200000">
            <a:off x="8356719" y="2852121"/>
            <a:ext cx="3180530" cy="2234467"/>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solidFill>
            <a:srgbClr val="C87E4C"/>
          </a:solidFill>
          <a:ln w="12700" cap="flat" cmpd="sng" algn="ctr">
            <a:noFill/>
            <a:prstDash val="solid"/>
            <a:miter lim="800000"/>
          </a:ln>
          <a:effectLst/>
        </p:spPr>
        <p:txBody>
          <a:bodyPr rtlCol="0" anchor="ct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Freeform 3">
            <a:extLst>
              <a:ext uri="{FF2B5EF4-FFF2-40B4-BE49-F238E27FC236}">
                <a16:creationId xmlns:a16="http://schemas.microsoft.com/office/drawing/2014/main" xmlns="" id="{D49ABE90-BBCE-485E-A5DF-76C9C0FB891A}"/>
              </a:ext>
            </a:extLst>
          </p:cNvPr>
          <p:cNvSpPr/>
          <p:nvPr/>
        </p:nvSpPr>
        <p:spPr>
          <a:xfrm rot="16200000">
            <a:off x="8386280" y="4487247"/>
            <a:ext cx="1080706" cy="1064034"/>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rgbClr val="FFC000"/>
          </a:solidFill>
          <a:ln w="12700" cap="flat" cmpd="sng" algn="ctr">
            <a:noFill/>
            <a:prstDash val="solid"/>
            <a:miter lim="800000"/>
          </a:ln>
          <a:effectLst/>
        </p:spPr>
        <p:txBody>
          <a:bodyPr rtlCol="0" anchor="ct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矩形 14">
            <a:extLst>
              <a:ext uri="{FF2B5EF4-FFF2-40B4-BE49-F238E27FC236}">
                <a16:creationId xmlns:a16="http://schemas.microsoft.com/office/drawing/2014/main" xmlns="" id="{396EA3A7-A1F1-4AD7-A3A9-17BD63169C50}"/>
              </a:ext>
            </a:extLst>
          </p:cNvPr>
          <p:cNvSpPr/>
          <p:nvPr/>
        </p:nvSpPr>
        <p:spPr>
          <a:xfrm>
            <a:off x="2694493" y="2031669"/>
            <a:ext cx="5830941" cy="1105294"/>
          </a:xfrm>
          <a:prstGeom prst="rect">
            <a:avLst/>
          </a:prstGeom>
        </p:spPr>
        <p:txBody>
          <a:bodyPr/>
          <a:lstStyle/>
          <a:p>
            <a:pPr lvl="0" algn="just">
              <a:lnSpc>
                <a:spcPct val="150000"/>
              </a:lnSpc>
            </a:pPr>
            <a:endParaRPr lang="zh-CN" altLang="en-US" sz="2400" dirty="0">
              <a:latin typeface="+mn-ea"/>
              <a:ea typeface="+mn-ea"/>
            </a:endParaRPr>
          </a:p>
        </p:txBody>
      </p:sp>
      <p:sp>
        <p:nvSpPr>
          <p:cNvPr id="6" name="矩形 5">
            <a:extLst>
              <a:ext uri="{FF2B5EF4-FFF2-40B4-BE49-F238E27FC236}">
                <a16:creationId xmlns:a16="http://schemas.microsoft.com/office/drawing/2014/main" xmlns="" id="{2B40E8A4-A9B8-4602-A706-15E7639B95E7}"/>
              </a:ext>
            </a:extLst>
          </p:cNvPr>
          <p:cNvSpPr/>
          <p:nvPr/>
        </p:nvSpPr>
        <p:spPr>
          <a:xfrm>
            <a:off x="2962293" y="2056807"/>
            <a:ext cx="5830941" cy="1135054"/>
          </a:xfrm>
          <a:prstGeom prst="rect">
            <a:avLst/>
          </a:prstGeom>
        </p:spPr>
        <p:txBody>
          <a:bodyPr wrap="square">
            <a:spAutoFit/>
          </a:bodyPr>
          <a:lstStyle/>
          <a:p>
            <a:pPr lvl="0" algn="just">
              <a:lnSpc>
                <a:spcPct val="150000"/>
              </a:lnSpc>
            </a:pPr>
            <a:r>
              <a:rPr lang="zh-CN" altLang="en-US" sz="2400" dirty="0">
                <a:solidFill>
                  <a:prstClr val="black"/>
                </a:solidFill>
                <a:latin typeface="Microsoft YaHei"/>
                <a:ea typeface="Microsoft YaHei"/>
              </a:rPr>
              <a:t>劳动者没有任何生产资料，没有生活资料来源，因而不得不依靠出卖劳动力为生</a:t>
            </a:r>
          </a:p>
        </p:txBody>
      </p:sp>
      <p:cxnSp>
        <p:nvCxnSpPr>
          <p:cNvPr id="16" name="Straight Connector 37">
            <a:extLst>
              <a:ext uri="{FF2B5EF4-FFF2-40B4-BE49-F238E27FC236}">
                <a16:creationId xmlns:a16="http://schemas.microsoft.com/office/drawing/2014/main" xmlns="" id="{F6F02A5F-134F-421E-8A4C-C293696E2FD5}"/>
              </a:ext>
            </a:extLst>
          </p:cNvPr>
          <p:cNvCxnSpPr/>
          <p:nvPr/>
        </p:nvCxnSpPr>
        <p:spPr>
          <a:xfrm>
            <a:off x="2872740" y="2056807"/>
            <a:ext cx="0" cy="4465638"/>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305559"/>
      </p:ext>
    </p:extLst>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二、劳动力成为商品与货币转化为资本</a:t>
            </a:r>
          </a:p>
        </p:txBody>
      </p:sp>
      <p:pic>
        <p:nvPicPr>
          <p:cNvPr id="7170" name="Picture 2">
            <a:extLst>
              <a:ext uri="{FF2B5EF4-FFF2-40B4-BE49-F238E27FC236}">
                <a16:creationId xmlns:a16="http://schemas.microsoft.com/office/drawing/2014/main" xmlns="" id="{063EC587-D95F-4F3F-9AE5-017D53DDD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4630" y="2209800"/>
            <a:ext cx="5868541" cy="403807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圆角 6">
            <a:extLst>
              <a:ext uri="{FF2B5EF4-FFF2-40B4-BE49-F238E27FC236}">
                <a16:creationId xmlns:a16="http://schemas.microsoft.com/office/drawing/2014/main" xmlns="" id="{4467354E-7D22-4973-B13D-7B5449E10737}"/>
              </a:ext>
            </a:extLst>
          </p:cNvPr>
          <p:cNvSpPr/>
          <p:nvPr/>
        </p:nvSpPr>
        <p:spPr>
          <a:xfrm>
            <a:off x="3007659" y="1067806"/>
            <a:ext cx="61766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（一）劳动力成为商品的基本条件</a:t>
            </a:r>
          </a:p>
        </p:txBody>
      </p:sp>
      <p:grpSp>
        <p:nvGrpSpPr>
          <p:cNvPr id="10" name="组合 9">
            <a:extLst>
              <a:ext uri="{FF2B5EF4-FFF2-40B4-BE49-F238E27FC236}">
                <a16:creationId xmlns:a16="http://schemas.microsoft.com/office/drawing/2014/main" xmlns="" id="{8FA2E21F-273C-4D2C-BC30-506962EB61EC}"/>
              </a:ext>
            </a:extLst>
          </p:cNvPr>
          <p:cNvGrpSpPr/>
          <p:nvPr/>
        </p:nvGrpSpPr>
        <p:grpSpPr>
          <a:xfrm>
            <a:off x="511101" y="2851841"/>
            <a:ext cx="5584899" cy="2753988"/>
            <a:chOff x="447175" y="2766862"/>
            <a:chExt cx="2654300" cy="3606800"/>
          </a:xfrm>
        </p:grpSpPr>
        <p:sp>
          <p:nvSpPr>
            <p:cNvPr id="12" name="矩形: 圆角 11">
              <a:extLst>
                <a:ext uri="{FF2B5EF4-FFF2-40B4-BE49-F238E27FC236}">
                  <a16:creationId xmlns:a16="http://schemas.microsoft.com/office/drawing/2014/main" xmlns="" id="{36D8D105-5B7A-4578-A3A6-0A8008995191}"/>
                </a:ext>
              </a:extLst>
            </p:cNvPr>
            <p:cNvSpPr/>
            <p:nvPr/>
          </p:nvSpPr>
          <p:spPr>
            <a:xfrm>
              <a:off x="447175" y="2766862"/>
              <a:ext cx="2654300" cy="3606800"/>
            </a:xfrm>
            <a:prstGeom prst="roundRect">
              <a:avLst>
                <a:gd name="adj" fmla="val 7576"/>
              </a:avLst>
            </a:prstGeom>
            <a:solidFill>
              <a:srgbClr val="B26A37">
                <a:alpha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13" name="矩形: 圆角 12">
              <a:extLst>
                <a:ext uri="{FF2B5EF4-FFF2-40B4-BE49-F238E27FC236}">
                  <a16:creationId xmlns:a16="http://schemas.microsoft.com/office/drawing/2014/main" xmlns="" id="{35C54F7F-A2A2-4848-B049-1375FE61AA5D}"/>
                </a:ext>
              </a:extLst>
            </p:cNvPr>
            <p:cNvSpPr/>
            <p:nvPr/>
          </p:nvSpPr>
          <p:spPr>
            <a:xfrm>
              <a:off x="511084" y="2932262"/>
              <a:ext cx="2526482" cy="3276000"/>
            </a:xfrm>
            <a:prstGeom prst="roundRect">
              <a:avLst>
                <a:gd name="adj" fmla="val 7576"/>
              </a:avLst>
            </a:prstGeom>
            <a:noFill/>
            <a:ln w="38100"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sp>
        <p:nvSpPr>
          <p:cNvPr id="11" name="矩形 3">
            <a:extLst>
              <a:ext uri="{FF2B5EF4-FFF2-40B4-BE49-F238E27FC236}">
                <a16:creationId xmlns:a16="http://schemas.microsoft.com/office/drawing/2014/main" xmlns="" id="{F3E86D0B-A4AB-4E2E-9765-06047F6F2826}"/>
              </a:ext>
            </a:extLst>
          </p:cNvPr>
          <p:cNvSpPr>
            <a:spLocks noChangeArrowheads="1"/>
          </p:cNvSpPr>
          <p:nvPr/>
        </p:nvSpPr>
        <p:spPr bwMode="auto">
          <a:xfrm>
            <a:off x="921472" y="3384630"/>
            <a:ext cx="4587259"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        马克思说：“罗马的奴隶是由锁链，雇佣工人则由看不见的线系在自己的所有者手里 </a:t>
            </a:r>
            <a:r>
              <a:rPr lang="zh-CN" altLang="en-US" sz="2400" dirty="0">
                <a:solidFill>
                  <a:schemeClr val="bg1"/>
                </a:solidFill>
              </a:rPr>
              <a:t>。”</a:t>
            </a:r>
            <a:endParaRPr kumimoji="0" lang="en-US" altLang="zh-CN" sz="2400" b="0"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510074984"/>
      </p:ext>
    </p:extLst>
  </p:cSld>
  <p:clrMapOvr>
    <a:masterClrMapping/>
  </p:clrMapOvr>
  <p:transition spd="med">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二、劳动力成为商品与货币转化为资本</a:t>
            </a:r>
          </a:p>
        </p:txBody>
      </p:sp>
      <p:sp>
        <p:nvSpPr>
          <p:cNvPr id="63" name="矩形: 圆角 62">
            <a:extLst>
              <a:ext uri="{FF2B5EF4-FFF2-40B4-BE49-F238E27FC236}">
                <a16:creationId xmlns:a16="http://schemas.microsoft.com/office/drawing/2014/main" xmlns="" id="{1AA64CA3-2571-43D8-8236-7B0F0642438A}"/>
              </a:ext>
            </a:extLst>
          </p:cNvPr>
          <p:cNvSpPr/>
          <p:nvPr/>
        </p:nvSpPr>
        <p:spPr>
          <a:xfrm>
            <a:off x="2467429" y="1067806"/>
            <a:ext cx="72571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（二）劳动力商品的特点与货币转化为资本</a:t>
            </a:r>
          </a:p>
        </p:txBody>
      </p:sp>
      <p:grpSp>
        <p:nvGrpSpPr>
          <p:cNvPr id="5" name="组合 4">
            <a:extLst>
              <a:ext uri="{FF2B5EF4-FFF2-40B4-BE49-F238E27FC236}">
                <a16:creationId xmlns:a16="http://schemas.microsoft.com/office/drawing/2014/main" xmlns="" id="{FEC19FA8-78E5-4EF8-9224-4A255E62506D}"/>
              </a:ext>
            </a:extLst>
          </p:cNvPr>
          <p:cNvGrpSpPr/>
          <p:nvPr/>
        </p:nvGrpSpPr>
        <p:grpSpPr>
          <a:xfrm>
            <a:off x="865723" y="1933241"/>
            <a:ext cx="10460554" cy="4064482"/>
            <a:chOff x="892340" y="1933241"/>
            <a:chExt cx="10460554" cy="4064482"/>
          </a:xfrm>
        </p:grpSpPr>
        <p:sp>
          <p:nvSpPr>
            <p:cNvPr id="16" name="矩形 3">
              <a:extLst>
                <a:ext uri="{FF2B5EF4-FFF2-40B4-BE49-F238E27FC236}">
                  <a16:creationId xmlns:a16="http://schemas.microsoft.com/office/drawing/2014/main" xmlns="" id="{8770122C-906A-40EB-8BBA-B74A803A5F6B}"/>
                </a:ext>
              </a:extLst>
            </p:cNvPr>
            <p:cNvSpPr>
              <a:spLocks noChangeArrowheads="1"/>
            </p:cNvSpPr>
            <p:nvPr/>
          </p:nvSpPr>
          <p:spPr bwMode="auto">
            <a:xfrm>
              <a:off x="892340" y="2795396"/>
              <a:ext cx="2686971"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0">
                <a:lnSpc>
                  <a:spcPct val="150000"/>
                </a:lnSpc>
                <a:spcBef>
                  <a:spcPct val="0"/>
                </a:spcBef>
                <a:spcAft>
                  <a:spcPct val="0"/>
                </a:spcAft>
                <a:buClrTx/>
                <a:buSzTx/>
                <a:buFontTx/>
                <a:buNone/>
                <a:tabLst/>
                <a:defRPr/>
              </a:pPr>
              <a:r>
                <a:rPr lang="zh-CN" altLang="en-US" sz="2400" b="1" dirty="0"/>
                <a:t>是由生产、发展、维持和延续劳动力所必需的生活必需品的价值决定的</a:t>
              </a:r>
              <a:endParaRPr kumimoji="0" lang="en-US" altLang="zh-CN" sz="2400" b="1" i="0" u="none" strike="noStrike" kern="1200" cap="none" spc="0" normalizeH="0" baseline="0" noProof="0" dirty="0">
                <a:ln>
                  <a:noFill/>
                </a:ln>
                <a:solidFill>
                  <a:prstClr val="black"/>
                </a:solidFill>
                <a:effectLst/>
                <a:uLnTx/>
                <a:uFillTx/>
              </a:endParaRPr>
            </a:p>
          </p:txBody>
        </p:sp>
        <p:grpSp>
          <p:nvGrpSpPr>
            <p:cNvPr id="2" name="组合 1">
              <a:extLst>
                <a:ext uri="{FF2B5EF4-FFF2-40B4-BE49-F238E27FC236}">
                  <a16:creationId xmlns:a16="http://schemas.microsoft.com/office/drawing/2014/main" xmlns="" id="{02B8E2E8-DDE8-423D-B898-A0363218E774}"/>
                </a:ext>
              </a:extLst>
            </p:cNvPr>
            <p:cNvGrpSpPr/>
            <p:nvPr/>
          </p:nvGrpSpPr>
          <p:grpSpPr>
            <a:xfrm>
              <a:off x="3812262" y="2453703"/>
              <a:ext cx="3275777" cy="2976101"/>
              <a:chOff x="3986098" y="3571077"/>
              <a:chExt cx="2045890" cy="1858727"/>
            </a:xfrm>
          </p:grpSpPr>
          <p:sp>
            <p:nvSpPr>
              <p:cNvPr id="6" name="Oval 6">
                <a:extLst>
                  <a:ext uri="{FF2B5EF4-FFF2-40B4-BE49-F238E27FC236}">
                    <a16:creationId xmlns:a16="http://schemas.microsoft.com/office/drawing/2014/main" xmlns="" id="{7AF6CE43-3D21-421D-8C38-34E67334D241}"/>
                  </a:ext>
                </a:extLst>
              </p:cNvPr>
              <p:cNvSpPr>
                <a:spLocks noChangeArrowheads="1"/>
              </p:cNvSpPr>
              <p:nvPr/>
            </p:nvSpPr>
            <p:spPr bwMode="auto">
              <a:xfrm flipH="1">
                <a:off x="3986098" y="3959869"/>
                <a:ext cx="1137296" cy="1135907"/>
              </a:xfrm>
              <a:prstGeom prst="ellipse">
                <a:avLst/>
              </a:prstGeom>
              <a:solidFill>
                <a:schemeClr val="accent2">
                  <a:lumMod val="20000"/>
                  <a:lumOff val="80000"/>
                </a:schemeClr>
              </a:solidFill>
              <a:ln>
                <a:noFill/>
              </a:ln>
            </p:spPr>
            <p:txBody>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7" name="Line 11">
                <a:extLst>
                  <a:ext uri="{FF2B5EF4-FFF2-40B4-BE49-F238E27FC236}">
                    <a16:creationId xmlns:a16="http://schemas.microsoft.com/office/drawing/2014/main" xmlns="" id="{398956A8-2C21-42B1-82E3-A2D75E2D8289}"/>
                  </a:ext>
                </a:extLst>
              </p:cNvPr>
              <p:cNvSpPr>
                <a:spLocks noChangeShapeType="1"/>
              </p:cNvSpPr>
              <p:nvPr/>
            </p:nvSpPr>
            <p:spPr bwMode="auto">
              <a:xfrm flipH="1">
                <a:off x="5020479" y="3571077"/>
                <a:ext cx="574477" cy="557296"/>
              </a:xfrm>
              <a:prstGeom prst="line">
                <a:avLst/>
              </a:prstGeom>
              <a:noFill/>
              <a:ln w="12700">
                <a:solidFill>
                  <a:srgbClr val="FFFFFF">
                    <a:lumMod val="75000"/>
                  </a:srgbClr>
                </a:solidFill>
                <a:prstDash val="sysDash"/>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endParaRPr>
              </a:p>
            </p:txBody>
          </p:sp>
          <p:sp>
            <p:nvSpPr>
              <p:cNvPr id="8" name="Line 12">
                <a:extLst>
                  <a:ext uri="{FF2B5EF4-FFF2-40B4-BE49-F238E27FC236}">
                    <a16:creationId xmlns:a16="http://schemas.microsoft.com/office/drawing/2014/main" xmlns="" id="{5AEE95FA-4E72-452F-A6D6-F0DF2E3348AD}"/>
                  </a:ext>
                </a:extLst>
              </p:cNvPr>
              <p:cNvSpPr>
                <a:spLocks noChangeShapeType="1"/>
              </p:cNvSpPr>
              <p:nvPr/>
            </p:nvSpPr>
            <p:spPr bwMode="auto">
              <a:xfrm flipH="1" flipV="1">
                <a:off x="5052692" y="4940157"/>
                <a:ext cx="505754" cy="489647"/>
              </a:xfrm>
              <a:prstGeom prst="line">
                <a:avLst/>
              </a:prstGeom>
              <a:noFill/>
              <a:ln w="12700">
                <a:solidFill>
                  <a:srgbClr val="FFFFFF">
                    <a:lumMod val="75000"/>
                  </a:srgbClr>
                </a:solidFill>
                <a:prstDash val="sysDash"/>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endParaRPr>
              </a:p>
            </p:txBody>
          </p:sp>
          <p:sp>
            <p:nvSpPr>
              <p:cNvPr id="9" name="Line 13">
                <a:extLst>
                  <a:ext uri="{FF2B5EF4-FFF2-40B4-BE49-F238E27FC236}">
                    <a16:creationId xmlns:a16="http://schemas.microsoft.com/office/drawing/2014/main" xmlns="" id="{E5A8BE72-525E-49B5-8E25-FD03E10F5939}"/>
                  </a:ext>
                </a:extLst>
              </p:cNvPr>
              <p:cNvSpPr>
                <a:spLocks noChangeShapeType="1"/>
              </p:cNvSpPr>
              <p:nvPr/>
            </p:nvSpPr>
            <p:spPr bwMode="auto">
              <a:xfrm flipH="1">
                <a:off x="5221277" y="4489167"/>
                <a:ext cx="810711" cy="0"/>
              </a:xfrm>
              <a:prstGeom prst="line">
                <a:avLst/>
              </a:prstGeom>
              <a:noFill/>
              <a:ln w="12700">
                <a:solidFill>
                  <a:srgbClr val="FFFFFF">
                    <a:lumMod val="75000"/>
                  </a:srgbClr>
                </a:solidFill>
                <a:prstDash val="sysDash"/>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endParaRPr>
              </a:p>
            </p:txBody>
          </p:sp>
          <p:sp>
            <p:nvSpPr>
              <p:cNvPr id="10" name="Oval 14">
                <a:extLst>
                  <a:ext uri="{FF2B5EF4-FFF2-40B4-BE49-F238E27FC236}">
                    <a16:creationId xmlns:a16="http://schemas.microsoft.com/office/drawing/2014/main" xmlns="" id="{DF2314D3-F97C-46F0-BC16-449845B6706E}"/>
                  </a:ext>
                </a:extLst>
              </p:cNvPr>
              <p:cNvSpPr>
                <a:spLocks noChangeArrowheads="1"/>
              </p:cNvSpPr>
              <p:nvPr/>
            </p:nvSpPr>
            <p:spPr bwMode="auto">
              <a:xfrm flipH="1">
                <a:off x="4090089" y="4062627"/>
                <a:ext cx="930389" cy="930389"/>
              </a:xfrm>
              <a:prstGeom prst="ellipse">
                <a:avLst/>
              </a:prstGeom>
              <a:solidFill>
                <a:srgbClr val="B26A37"/>
              </a:solidFill>
              <a:ln>
                <a:noFill/>
              </a:ln>
            </p:spPr>
            <p:txBody>
              <a:bodyPr/>
              <a:lstStyle>
                <a:lvl1pPr>
                  <a:spcBef>
                    <a:spcPct val="20000"/>
                  </a:spcBef>
                  <a:buChar char="•"/>
                  <a:defRPr sz="2000">
                    <a:solidFill>
                      <a:schemeClr val="bg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bg2"/>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14" name="矩形 3">
              <a:extLst>
                <a:ext uri="{FF2B5EF4-FFF2-40B4-BE49-F238E27FC236}">
                  <a16:creationId xmlns:a16="http://schemas.microsoft.com/office/drawing/2014/main" xmlns="" id="{56C4240F-9B62-4695-ABF6-B15973339D79}"/>
                </a:ext>
              </a:extLst>
            </p:cNvPr>
            <p:cNvSpPr>
              <a:spLocks noChangeArrowheads="1"/>
            </p:cNvSpPr>
            <p:nvPr/>
          </p:nvSpPr>
          <p:spPr bwMode="auto">
            <a:xfrm>
              <a:off x="3972122" y="3541941"/>
              <a:ext cx="1496337"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a:spcAft>
                  <a:spcPts val="600"/>
                </a:spcAft>
                <a:defRPr/>
              </a:pPr>
              <a:r>
                <a:rPr lang="zh-CN" altLang="en-US" sz="2400" b="1" dirty="0">
                  <a:solidFill>
                    <a:schemeClr val="bg1"/>
                  </a:solidFill>
                </a:rPr>
                <a:t>劳动力</a:t>
              </a:r>
              <a:endParaRPr lang="en-US" altLang="zh-CN" sz="2400" b="1" dirty="0">
                <a:solidFill>
                  <a:schemeClr val="bg1"/>
                </a:solidFill>
              </a:endParaRPr>
            </a:p>
            <a:p>
              <a:pPr lvl="0" indent="0" algn="ctr" eaLnBrk="1">
                <a:spcAft>
                  <a:spcPts val="600"/>
                </a:spcAft>
                <a:defRPr/>
              </a:pPr>
              <a:r>
                <a:rPr lang="zh-CN" altLang="en-US" sz="2400" b="1" dirty="0">
                  <a:solidFill>
                    <a:schemeClr val="bg1"/>
                  </a:solidFill>
                </a:rPr>
                <a:t>的价值</a:t>
              </a:r>
              <a:endParaRPr kumimoji="0" lang="en-US" altLang="zh-CN" sz="2400" b="0" i="0" u="none" strike="noStrike" kern="1200" cap="none" spc="0" normalizeH="0" baseline="0" noProof="0" dirty="0">
                <a:ln>
                  <a:noFill/>
                </a:ln>
                <a:solidFill>
                  <a:schemeClr val="bg1"/>
                </a:solidFill>
                <a:effectLst/>
                <a:uLnTx/>
                <a:uFillTx/>
              </a:endParaRPr>
            </a:p>
          </p:txBody>
        </p:sp>
        <p:sp>
          <p:nvSpPr>
            <p:cNvPr id="15" name="矩形 3">
              <a:extLst>
                <a:ext uri="{FF2B5EF4-FFF2-40B4-BE49-F238E27FC236}">
                  <a16:creationId xmlns:a16="http://schemas.microsoft.com/office/drawing/2014/main" xmlns="" id="{BE5880BD-DC2B-477C-82EA-D2D2C87D4C69}"/>
                </a:ext>
              </a:extLst>
            </p:cNvPr>
            <p:cNvSpPr>
              <a:spLocks noChangeArrowheads="1"/>
            </p:cNvSpPr>
            <p:nvPr/>
          </p:nvSpPr>
          <p:spPr bwMode="auto">
            <a:xfrm>
              <a:off x="6439004" y="1933241"/>
              <a:ext cx="4264855"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defRPr/>
              </a:pPr>
              <a:r>
                <a:rPr lang="zh-CN" altLang="en-US" sz="2400" dirty="0"/>
                <a:t>维持劳动者本人生存所必需的生活资料的价值</a:t>
              </a:r>
              <a:endParaRPr lang="en-US" altLang="zh-CN" sz="2400" dirty="0"/>
            </a:p>
          </p:txBody>
        </p:sp>
        <p:sp>
          <p:nvSpPr>
            <p:cNvPr id="18" name="矩形 3">
              <a:extLst>
                <a:ext uri="{FF2B5EF4-FFF2-40B4-BE49-F238E27FC236}">
                  <a16:creationId xmlns:a16="http://schemas.microsoft.com/office/drawing/2014/main" xmlns="" id="{F5246157-B3A1-48A0-A5A4-7B1C2A58FF34}"/>
                </a:ext>
              </a:extLst>
            </p:cNvPr>
            <p:cNvSpPr>
              <a:spLocks noChangeArrowheads="1"/>
            </p:cNvSpPr>
            <p:nvPr/>
          </p:nvSpPr>
          <p:spPr bwMode="auto">
            <a:xfrm>
              <a:off x="7088039" y="3299717"/>
              <a:ext cx="4264855"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defRPr/>
              </a:pPr>
              <a:r>
                <a:rPr lang="zh-CN" altLang="en-US" sz="2400" dirty="0"/>
                <a:t>维持劳动者家属的生存所必需的生活资料的价值</a:t>
              </a:r>
              <a:endParaRPr lang="en-US" altLang="zh-CN" sz="2400" dirty="0"/>
            </a:p>
          </p:txBody>
        </p:sp>
        <p:sp>
          <p:nvSpPr>
            <p:cNvPr id="19" name="矩形 3">
              <a:extLst>
                <a:ext uri="{FF2B5EF4-FFF2-40B4-BE49-F238E27FC236}">
                  <a16:creationId xmlns:a16="http://schemas.microsoft.com/office/drawing/2014/main" xmlns="" id="{46D2066A-BA8B-43A8-8BCA-BAA7F1F10519}"/>
                </a:ext>
              </a:extLst>
            </p:cNvPr>
            <p:cNvSpPr>
              <a:spLocks noChangeArrowheads="1"/>
            </p:cNvSpPr>
            <p:nvPr/>
          </p:nvSpPr>
          <p:spPr bwMode="auto">
            <a:xfrm>
              <a:off x="6439004" y="4863310"/>
              <a:ext cx="4264855"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defRPr/>
              </a:pPr>
              <a:r>
                <a:rPr lang="zh-CN" altLang="en-US" sz="2400" dirty="0"/>
                <a:t>劳动者接受教育和训练所支出的费用</a:t>
              </a:r>
              <a:endParaRPr lang="en-US" altLang="zh-CN" sz="2400" dirty="0">
                <a:solidFill>
                  <a:prstClr val="black"/>
                </a:solidFill>
              </a:endParaRPr>
            </a:p>
          </p:txBody>
        </p:sp>
      </p:grpSp>
    </p:spTree>
    <p:extLst>
      <p:ext uri="{BB962C8B-B14F-4D97-AF65-F5344CB8AC3E}">
        <p14:creationId xmlns:p14="http://schemas.microsoft.com/office/powerpoint/2010/main" val="377514237"/>
      </p:ext>
    </p:extLst>
  </p:cSld>
  <p:clrMapOvr>
    <a:masterClrMapping/>
  </p:clrMapOvr>
  <p:transition spd="med">
    <p:pull/>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二、劳动力成为商品与货币转化为资本</a:t>
            </a:r>
          </a:p>
        </p:txBody>
      </p:sp>
      <p:sp>
        <p:nvSpPr>
          <p:cNvPr id="6" name="Rectangle 3">
            <a:extLst>
              <a:ext uri="{FF2B5EF4-FFF2-40B4-BE49-F238E27FC236}">
                <a16:creationId xmlns:a16="http://schemas.microsoft.com/office/drawing/2014/main" xmlns="" id="{941A82CA-411A-495F-B1BD-F52ED847651D}"/>
              </a:ext>
            </a:extLst>
          </p:cNvPr>
          <p:cNvSpPr>
            <a:spLocks noGrp="1" noChangeArrowheads="1"/>
          </p:cNvSpPr>
          <p:nvPr/>
        </p:nvSpPr>
        <p:spPr bwMode="auto">
          <a:xfrm>
            <a:off x="165522" y="3614950"/>
            <a:ext cx="5256213" cy="863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400" b="1" dirty="0">
                <a:solidFill>
                  <a:srgbClr val="C87E4C"/>
                </a:solidFill>
                <a:latin typeface="+mn-ea"/>
                <a:ea typeface="+mn-ea"/>
                <a:sym typeface="微软雅黑" panose="020B0503020204020204" pitchFamily="34" charset="-122"/>
              </a:rPr>
              <a:t>劳动力成为商品</a:t>
            </a:r>
          </a:p>
          <a:p>
            <a:pPr algn="ctr" eaLnBrk="1" hangingPunct="1">
              <a:spcBef>
                <a:spcPct val="20000"/>
              </a:spcBef>
            </a:pPr>
            <a:r>
              <a:rPr lang="zh-CN" altLang="en-US" sz="2400" b="1" dirty="0">
                <a:solidFill>
                  <a:srgbClr val="000000"/>
                </a:solidFill>
                <a:latin typeface="+mn-ea"/>
                <a:ea typeface="+mn-ea"/>
                <a:sym typeface="微软雅黑" panose="020B0503020204020204" pitchFamily="34" charset="-122"/>
              </a:rPr>
              <a:t>劳动力</a:t>
            </a:r>
            <a:r>
              <a:rPr lang="zh-CN" altLang="en-US" sz="2400" b="1" dirty="0">
                <a:solidFill>
                  <a:srgbClr val="C87E4C"/>
                </a:solidFill>
                <a:latin typeface="+mn-ea"/>
                <a:ea typeface="+mn-ea"/>
                <a:sym typeface="微软雅黑" panose="020B0503020204020204" pitchFamily="34" charset="-122"/>
              </a:rPr>
              <a:t>商品价值</a:t>
            </a:r>
            <a:r>
              <a:rPr lang="zh-CN" altLang="en-US" sz="2400" b="1" dirty="0">
                <a:solidFill>
                  <a:srgbClr val="000000"/>
                </a:solidFill>
                <a:latin typeface="+mn-ea"/>
                <a:ea typeface="+mn-ea"/>
                <a:sym typeface="微软雅黑" panose="020B0503020204020204" pitchFamily="34" charset="-122"/>
              </a:rPr>
              <a:t>与</a:t>
            </a:r>
            <a:r>
              <a:rPr lang="zh-CN" altLang="en-US" sz="2400" b="1" dirty="0">
                <a:solidFill>
                  <a:srgbClr val="C87E4C"/>
                </a:solidFill>
                <a:latin typeface="+mn-ea"/>
                <a:ea typeface="+mn-ea"/>
                <a:sym typeface="微软雅黑" panose="020B0503020204020204" pitchFamily="34" charset="-122"/>
              </a:rPr>
              <a:t>使用价值</a:t>
            </a:r>
            <a:r>
              <a:rPr lang="zh-CN" altLang="en-US" sz="2400" b="1" dirty="0">
                <a:solidFill>
                  <a:srgbClr val="000000"/>
                </a:solidFill>
                <a:latin typeface="+mn-ea"/>
                <a:ea typeface="+mn-ea"/>
                <a:sym typeface="微软雅黑" panose="020B0503020204020204" pitchFamily="34" charset="-122"/>
              </a:rPr>
              <a:t>的特殊性</a:t>
            </a:r>
          </a:p>
        </p:txBody>
      </p:sp>
      <p:sp>
        <p:nvSpPr>
          <p:cNvPr id="7" name="AutoShape 8">
            <a:extLst>
              <a:ext uri="{FF2B5EF4-FFF2-40B4-BE49-F238E27FC236}">
                <a16:creationId xmlns:a16="http://schemas.microsoft.com/office/drawing/2014/main" xmlns="" id="{ED719B75-EC84-4529-8C7E-9A7DF3CA6F31}"/>
              </a:ext>
            </a:extLst>
          </p:cNvPr>
          <p:cNvSpPr>
            <a:spLocks noChangeArrowheads="1"/>
          </p:cNvSpPr>
          <p:nvPr/>
        </p:nvSpPr>
        <p:spPr bwMode="auto">
          <a:xfrm>
            <a:off x="1532360" y="1914737"/>
            <a:ext cx="2901950" cy="1219200"/>
          </a:xfrm>
          <a:prstGeom prst="roundRect">
            <a:avLst>
              <a:gd name="adj" fmla="val 16667"/>
            </a:avLst>
          </a:prstGeom>
          <a:solidFill>
            <a:schemeClr val="accent4">
              <a:lumMod val="40000"/>
              <a:lumOff val="60000"/>
            </a:schemeClr>
          </a:solidFill>
          <a:ln>
            <a:noFill/>
          </a:ln>
        </p:spPr>
        <p:txBody>
          <a:bodyPr wrap="none" lIns="90170" tIns="46990" rIns="90170" bIns="108000" anchor="ctr"/>
          <a:lstStyle/>
          <a:p>
            <a:pPr eaLnBrk="1" hangingPunct="1">
              <a:lnSpc>
                <a:spcPct val="150000"/>
              </a:lnSpc>
              <a:defRPr/>
            </a:pPr>
            <a:r>
              <a:rPr lang="zh-CN" altLang="en-US" sz="2400">
                <a:latin typeface="+mn-ea"/>
                <a:ea typeface="+mn-ea"/>
                <a:sym typeface="微软雅黑" panose="020B0503020204020204" pitchFamily="34" charset="-122"/>
              </a:rPr>
              <a:t>劳动者有人身自由，</a:t>
            </a:r>
          </a:p>
          <a:p>
            <a:pPr eaLnBrk="1" hangingPunct="1">
              <a:lnSpc>
                <a:spcPct val="150000"/>
              </a:lnSpc>
              <a:defRPr/>
            </a:pPr>
            <a:r>
              <a:rPr lang="zh-CN" altLang="en-US" sz="2400">
                <a:latin typeface="+mn-ea"/>
                <a:ea typeface="+mn-ea"/>
                <a:sym typeface="微软雅黑" panose="020B0503020204020204" pitchFamily="34" charset="-122"/>
              </a:rPr>
              <a:t>劳动者一无所有</a:t>
            </a:r>
          </a:p>
        </p:txBody>
      </p:sp>
      <p:sp>
        <p:nvSpPr>
          <p:cNvPr id="8" name="AutoShape 9">
            <a:extLst>
              <a:ext uri="{FF2B5EF4-FFF2-40B4-BE49-F238E27FC236}">
                <a16:creationId xmlns:a16="http://schemas.microsoft.com/office/drawing/2014/main" xmlns="" id="{77A24978-3185-48A1-946F-F5785D643D43}"/>
              </a:ext>
            </a:extLst>
          </p:cNvPr>
          <p:cNvSpPr>
            <a:spLocks noChangeArrowheads="1"/>
          </p:cNvSpPr>
          <p:nvPr/>
        </p:nvSpPr>
        <p:spPr bwMode="auto">
          <a:xfrm>
            <a:off x="2722985" y="3219662"/>
            <a:ext cx="358775" cy="358775"/>
          </a:xfrm>
          <a:prstGeom prst="downArrow">
            <a:avLst>
              <a:gd name="adj1" fmla="val 50000"/>
              <a:gd name="adj2" fmla="val 25000"/>
            </a:avLst>
          </a:prstGeom>
          <a:solidFill>
            <a:srgbClr val="B26A37"/>
          </a:solidFill>
          <a:ln>
            <a:noFill/>
          </a:ln>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latin typeface="+mn-ea"/>
              <a:ea typeface="+mn-ea"/>
              <a:sym typeface="微软雅黑" panose="020B0503020204020204" pitchFamily="34" charset="-122"/>
            </a:endParaRPr>
          </a:p>
        </p:txBody>
      </p:sp>
      <p:sp>
        <p:nvSpPr>
          <p:cNvPr id="9" name="AutoShape 10">
            <a:extLst>
              <a:ext uri="{FF2B5EF4-FFF2-40B4-BE49-F238E27FC236}">
                <a16:creationId xmlns:a16="http://schemas.microsoft.com/office/drawing/2014/main" xmlns="" id="{201FF56E-7C07-4C8F-B661-3E9B80E5AD3B}"/>
              </a:ext>
            </a:extLst>
          </p:cNvPr>
          <p:cNvSpPr>
            <a:spLocks noChangeArrowheads="1"/>
          </p:cNvSpPr>
          <p:nvPr/>
        </p:nvSpPr>
        <p:spPr bwMode="auto">
          <a:xfrm>
            <a:off x="4913746" y="2570375"/>
            <a:ext cx="3574472" cy="504825"/>
          </a:xfrm>
          <a:prstGeom prst="roundRect">
            <a:avLst>
              <a:gd name="adj" fmla="val 16667"/>
            </a:avLst>
          </a:prstGeom>
          <a:solidFill>
            <a:schemeClr val="accent4">
              <a:lumMod val="40000"/>
              <a:lumOff val="60000"/>
            </a:schemeClr>
          </a:solidFill>
          <a:ln>
            <a:noFill/>
          </a:ln>
        </p:spPr>
        <p:txBody>
          <a:bodyPr wrap="none" lIns="90170" tIns="46990" rIns="90170" bIns="46990" anchor="ctr"/>
          <a:lstStyle/>
          <a:p>
            <a:pPr algn="ctr" eaLnBrk="1" hangingPunct="1">
              <a:defRPr/>
            </a:pPr>
            <a:r>
              <a:rPr lang="zh-CN" altLang="en-US" sz="2400" dirty="0">
                <a:latin typeface="+mn-ea"/>
                <a:ea typeface="+mn-ea"/>
                <a:sym typeface="微软雅黑" panose="020B0503020204020204" pitchFamily="34" charset="-122"/>
              </a:rPr>
              <a:t>货币所有者购买劳动力</a:t>
            </a:r>
          </a:p>
        </p:txBody>
      </p:sp>
      <p:sp>
        <p:nvSpPr>
          <p:cNvPr id="10" name="AutoShape 11">
            <a:extLst>
              <a:ext uri="{FF2B5EF4-FFF2-40B4-BE49-F238E27FC236}">
                <a16:creationId xmlns:a16="http://schemas.microsoft.com/office/drawing/2014/main" xmlns="" id="{7A60B08A-A2FF-465B-8A6D-38B3B3DBF09B}"/>
              </a:ext>
            </a:extLst>
          </p:cNvPr>
          <p:cNvSpPr>
            <a:spLocks noChangeArrowheads="1"/>
          </p:cNvSpPr>
          <p:nvPr/>
        </p:nvSpPr>
        <p:spPr bwMode="auto">
          <a:xfrm>
            <a:off x="3373859" y="4957975"/>
            <a:ext cx="5256213" cy="576262"/>
          </a:xfrm>
          <a:prstGeom prst="roundRect">
            <a:avLst>
              <a:gd name="adj" fmla="val 16667"/>
            </a:avLst>
          </a:prstGeom>
          <a:solidFill>
            <a:schemeClr val="accent4">
              <a:lumMod val="40000"/>
              <a:lumOff val="60000"/>
            </a:schemeClr>
          </a:solidFill>
          <a:ln>
            <a:noFill/>
          </a:ln>
        </p:spPr>
        <p:txBody>
          <a:bodyPr wrap="none" lIns="90170" tIns="46990" rIns="90170" bIns="46990" anchor="ctr"/>
          <a:lstStyle/>
          <a:p>
            <a:pPr algn="ctr" eaLnBrk="1" hangingPunct="1">
              <a:defRPr/>
            </a:pPr>
            <a:r>
              <a:rPr lang="zh-CN" altLang="en-US" sz="2400" b="1" dirty="0">
                <a:latin typeface="+mn-ea"/>
                <a:ea typeface="+mn-ea"/>
                <a:sym typeface="微软雅黑" panose="020B0503020204020204" pitchFamily="34" charset="-122"/>
              </a:rPr>
              <a:t>是价值的源泉，能带来</a:t>
            </a:r>
            <a:r>
              <a:rPr lang="zh-CN" altLang="en-US" sz="2400" b="1" dirty="0">
                <a:solidFill>
                  <a:srgbClr val="C87E4C"/>
                </a:solidFill>
                <a:latin typeface="+mn-ea"/>
                <a:ea typeface="+mn-ea"/>
                <a:sym typeface="微软雅黑" panose="020B0503020204020204" pitchFamily="34" charset="-122"/>
              </a:rPr>
              <a:t>剩余价值（</a:t>
            </a:r>
            <a:r>
              <a:rPr lang="en-US" altLang="zh-CN" sz="2400" b="1" i="1" dirty="0">
                <a:solidFill>
                  <a:srgbClr val="C87E4C"/>
                </a:solidFill>
                <a:latin typeface="+mn-ea"/>
                <a:ea typeface="+mn-ea"/>
                <a:sym typeface="微软雅黑" panose="020B0503020204020204" pitchFamily="34" charset="-122"/>
              </a:rPr>
              <a:t>m</a:t>
            </a:r>
            <a:r>
              <a:rPr lang="zh-CN" altLang="en-US" sz="2400" b="1" dirty="0">
                <a:solidFill>
                  <a:srgbClr val="C87E4C"/>
                </a:solidFill>
                <a:latin typeface="+mn-ea"/>
                <a:ea typeface="+mn-ea"/>
                <a:sym typeface="微软雅黑" panose="020B0503020204020204" pitchFamily="34" charset="-122"/>
              </a:rPr>
              <a:t>）</a:t>
            </a:r>
          </a:p>
        </p:txBody>
      </p:sp>
      <p:sp>
        <p:nvSpPr>
          <p:cNvPr id="12" name="AutoShape 12">
            <a:extLst>
              <a:ext uri="{FF2B5EF4-FFF2-40B4-BE49-F238E27FC236}">
                <a16:creationId xmlns:a16="http://schemas.microsoft.com/office/drawing/2014/main" xmlns="" id="{FC50F5F1-E1C5-4704-8E55-458071D75EC9}"/>
              </a:ext>
            </a:extLst>
          </p:cNvPr>
          <p:cNvSpPr>
            <a:spLocks noChangeArrowheads="1"/>
          </p:cNvSpPr>
          <p:nvPr/>
        </p:nvSpPr>
        <p:spPr bwMode="auto">
          <a:xfrm>
            <a:off x="6539335" y="3278400"/>
            <a:ext cx="285750" cy="1439862"/>
          </a:xfrm>
          <a:prstGeom prst="downArrow">
            <a:avLst>
              <a:gd name="adj1" fmla="val 50000"/>
              <a:gd name="adj2" fmla="val 125856"/>
            </a:avLst>
          </a:prstGeom>
          <a:solidFill>
            <a:srgbClr val="B26A37"/>
          </a:solidFill>
          <a:ln>
            <a:noFill/>
          </a:ln>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latin typeface="+mn-ea"/>
              <a:ea typeface="+mn-ea"/>
              <a:sym typeface="微软雅黑" panose="020B0503020204020204" pitchFamily="34" charset="-122"/>
            </a:endParaRPr>
          </a:p>
        </p:txBody>
      </p:sp>
      <p:sp>
        <p:nvSpPr>
          <p:cNvPr id="13" name="AutoShape 13">
            <a:extLst>
              <a:ext uri="{FF2B5EF4-FFF2-40B4-BE49-F238E27FC236}">
                <a16:creationId xmlns:a16="http://schemas.microsoft.com/office/drawing/2014/main" xmlns="" id="{609183DD-668E-442A-A41F-79D9AF5C9225}"/>
              </a:ext>
            </a:extLst>
          </p:cNvPr>
          <p:cNvSpPr>
            <a:spLocks noChangeArrowheads="1"/>
          </p:cNvSpPr>
          <p:nvPr/>
        </p:nvSpPr>
        <p:spPr bwMode="auto">
          <a:xfrm>
            <a:off x="3692947" y="4548400"/>
            <a:ext cx="360363" cy="358775"/>
          </a:xfrm>
          <a:prstGeom prst="downArrow">
            <a:avLst>
              <a:gd name="adj1" fmla="val 50000"/>
              <a:gd name="adj2" fmla="val 25000"/>
            </a:avLst>
          </a:prstGeom>
          <a:solidFill>
            <a:srgbClr val="B26A37"/>
          </a:solidFill>
          <a:ln>
            <a:noFill/>
          </a:ln>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latin typeface="+mn-ea"/>
              <a:ea typeface="+mn-ea"/>
              <a:sym typeface="微软雅黑" panose="020B0503020204020204" pitchFamily="34" charset="-122"/>
            </a:endParaRPr>
          </a:p>
        </p:txBody>
      </p:sp>
      <p:sp>
        <p:nvSpPr>
          <p:cNvPr id="14" name="Rectangle 3">
            <a:extLst>
              <a:ext uri="{FF2B5EF4-FFF2-40B4-BE49-F238E27FC236}">
                <a16:creationId xmlns:a16="http://schemas.microsoft.com/office/drawing/2014/main" xmlns="" id="{35167162-EDAB-4D02-96FF-E3CB51046863}"/>
              </a:ext>
            </a:extLst>
          </p:cNvPr>
          <p:cNvSpPr>
            <a:spLocks noGrp="1" noChangeArrowheads="1"/>
          </p:cNvSpPr>
          <p:nvPr/>
        </p:nvSpPr>
        <p:spPr bwMode="auto">
          <a:xfrm>
            <a:off x="4666085" y="6181937"/>
            <a:ext cx="2592387" cy="4333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400" b="1">
                <a:solidFill>
                  <a:srgbClr val="C87E4C"/>
                </a:solidFill>
                <a:latin typeface="+mn-ea"/>
                <a:ea typeface="+mn-ea"/>
                <a:sym typeface="微软雅黑" panose="020B0503020204020204" pitchFamily="34" charset="-122"/>
              </a:rPr>
              <a:t>货币转化为资本</a:t>
            </a:r>
          </a:p>
        </p:txBody>
      </p:sp>
      <p:sp>
        <p:nvSpPr>
          <p:cNvPr id="15" name="AutoShape 15">
            <a:extLst>
              <a:ext uri="{FF2B5EF4-FFF2-40B4-BE49-F238E27FC236}">
                <a16:creationId xmlns:a16="http://schemas.microsoft.com/office/drawing/2014/main" xmlns="" id="{4F17BA8E-1500-4404-8B69-F7BA12C24B94}"/>
              </a:ext>
            </a:extLst>
          </p:cNvPr>
          <p:cNvSpPr>
            <a:spLocks noChangeArrowheads="1"/>
          </p:cNvSpPr>
          <p:nvPr/>
        </p:nvSpPr>
        <p:spPr bwMode="auto">
          <a:xfrm>
            <a:off x="5782097" y="5605675"/>
            <a:ext cx="360363" cy="504825"/>
          </a:xfrm>
          <a:prstGeom prst="downArrow">
            <a:avLst>
              <a:gd name="adj1" fmla="val 50000"/>
              <a:gd name="adj2" fmla="val 34990"/>
            </a:avLst>
          </a:prstGeom>
          <a:solidFill>
            <a:srgbClr val="B26A37"/>
          </a:solidFill>
          <a:ln>
            <a:noFill/>
          </a:ln>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2400">
              <a:latin typeface="+mn-ea"/>
              <a:ea typeface="+mn-ea"/>
              <a:sym typeface="微软雅黑" panose="020B0503020204020204" pitchFamily="34" charset="-122"/>
            </a:endParaRPr>
          </a:p>
        </p:txBody>
      </p:sp>
      <p:sp>
        <p:nvSpPr>
          <p:cNvPr id="16" name="圆角矩形 6">
            <a:extLst>
              <a:ext uri="{FF2B5EF4-FFF2-40B4-BE49-F238E27FC236}">
                <a16:creationId xmlns:a16="http://schemas.microsoft.com/office/drawing/2014/main" xmlns="" id="{71EA6F61-70F8-440B-BB81-4143BBF736A6}"/>
              </a:ext>
            </a:extLst>
          </p:cNvPr>
          <p:cNvSpPr>
            <a:spLocks noChangeArrowheads="1"/>
          </p:cNvSpPr>
          <p:nvPr/>
        </p:nvSpPr>
        <p:spPr bwMode="auto">
          <a:xfrm>
            <a:off x="8761182" y="1956803"/>
            <a:ext cx="3166359" cy="4500000"/>
          </a:xfrm>
          <a:prstGeom prst="roundRect">
            <a:avLst>
              <a:gd name="adj" fmla="val 9738"/>
            </a:avLst>
          </a:prstGeom>
          <a:noFill/>
          <a:ln w="19050">
            <a:solidFill>
              <a:srgbClr val="B26A37"/>
            </a:solidFill>
            <a:prstDash val="sysDot"/>
            <a:round/>
            <a:headEnd/>
            <a:tailEnd/>
          </a:ln>
          <a:extLst>
            <a:ext uri="{909E8E84-426E-40DD-AFC4-6F175D3DCCD1}">
              <a14:hiddenFill xmlns:a14="http://schemas.microsoft.com/office/drawing/2010/main">
                <a:solidFill>
                  <a:srgbClr val="FFFFFF"/>
                </a:solidFill>
              </a14:hiddenFill>
            </a:ext>
          </a:extLst>
        </p:spPr>
        <p:txBody>
          <a:bodyPr wrap="square" lIns="251968" tIns="179959" rIns="251968" bIns="179959">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22800" eaLnBrk="1" hangingPunct="1">
              <a:lnSpc>
                <a:spcPct val="150000"/>
              </a:lnSpc>
              <a:spcBef>
                <a:spcPts val="800"/>
              </a:spcBef>
            </a:pPr>
            <a:endParaRPr lang="zh-CN" altLang="en-US" sz="2400" dirty="0">
              <a:latin typeface="+mn-ea"/>
              <a:ea typeface="+mn-ea"/>
              <a:sym typeface="微软雅黑" panose="020B0503020204020204" pitchFamily="34" charset="-122"/>
            </a:endParaRPr>
          </a:p>
        </p:txBody>
      </p:sp>
      <p:sp>
        <p:nvSpPr>
          <p:cNvPr id="17" name="矩形: 圆角 16">
            <a:extLst>
              <a:ext uri="{FF2B5EF4-FFF2-40B4-BE49-F238E27FC236}">
                <a16:creationId xmlns:a16="http://schemas.microsoft.com/office/drawing/2014/main" xmlns="" id="{C09F4E99-7297-4394-8975-432ABA66B320}"/>
              </a:ext>
            </a:extLst>
          </p:cNvPr>
          <p:cNvSpPr/>
          <p:nvPr/>
        </p:nvSpPr>
        <p:spPr>
          <a:xfrm>
            <a:off x="2467429" y="1067806"/>
            <a:ext cx="72571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（二）劳动力商品的特点与货币转化为资本</a:t>
            </a:r>
          </a:p>
        </p:txBody>
      </p:sp>
      <p:sp>
        <p:nvSpPr>
          <p:cNvPr id="3" name="矩形 2">
            <a:extLst>
              <a:ext uri="{FF2B5EF4-FFF2-40B4-BE49-F238E27FC236}">
                <a16:creationId xmlns:a16="http://schemas.microsoft.com/office/drawing/2014/main" xmlns="" id="{3EB2A8B3-A1FC-44B5-8D82-736E975586DB}"/>
              </a:ext>
            </a:extLst>
          </p:cNvPr>
          <p:cNvSpPr/>
          <p:nvPr/>
        </p:nvSpPr>
        <p:spPr>
          <a:xfrm>
            <a:off x="8900928" y="2202985"/>
            <a:ext cx="2886866" cy="4007636"/>
          </a:xfrm>
          <a:prstGeom prst="rect">
            <a:avLst/>
          </a:prstGeom>
        </p:spPr>
        <p:txBody>
          <a:bodyPr wrap="square">
            <a:spAutoFit/>
          </a:bodyPr>
          <a:lstStyle/>
          <a:p>
            <a:pPr lvl="0" indent="622800" algn="just" eaLnBrk="1" hangingPunct="1">
              <a:lnSpc>
                <a:spcPct val="150000"/>
              </a:lnSpc>
              <a:spcBef>
                <a:spcPts val="800"/>
              </a:spcBef>
            </a:pPr>
            <a:r>
              <a:rPr lang="zh-CN" altLang="en-US" sz="2400" dirty="0">
                <a:solidFill>
                  <a:prstClr val="black"/>
                </a:solidFill>
                <a:latin typeface="Microsoft YaHei"/>
                <a:ea typeface="Microsoft YaHei"/>
                <a:sym typeface="微软雅黑" panose="020B0503020204020204" pitchFamily="34" charset="-122"/>
              </a:rPr>
              <a:t>资本不是一种物，而是一种以物为中介的人和人之间的社会关系。</a:t>
            </a:r>
          </a:p>
          <a:p>
            <a:pPr lvl="0" indent="622800" algn="just" eaLnBrk="1" hangingPunct="1">
              <a:lnSpc>
                <a:spcPct val="150000"/>
              </a:lnSpc>
              <a:spcBef>
                <a:spcPts val="800"/>
              </a:spcBef>
            </a:pPr>
            <a:r>
              <a:rPr lang="en-US" altLang="zh-CN" sz="2400" dirty="0">
                <a:solidFill>
                  <a:prstClr val="black"/>
                </a:solidFill>
                <a:latin typeface="Microsoft YaHei"/>
                <a:ea typeface="Microsoft YaHei"/>
                <a:sym typeface="微软雅黑" panose="020B0503020204020204" pitchFamily="34" charset="-122"/>
              </a:rPr>
              <a:t>——</a:t>
            </a:r>
            <a:r>
              <a:rPr lang="zh-CN" altLang="en-US" sz="2400" dirty="0">
                <a:solidFill>
                  <a:prstClr val="black"/>
                </a:solidFill>
                <a:latin typeface="Microsoft YaHei"/>
                <a:ea typeface="Microsoft YaHei"/>
                <a:sym typeface="微软雅黑" panose="020B0503020204020204" pitchFamily="34" charset="-122"/>
              </a:rPr>
              <a:t>马克思： </a:t>
            </a:r>
            <a:r>
              <a:rPr lang="en-US" altLang="zh-CN" sz="2400" dirty="0">
                <a:solidFill>
                  <a:prstClr val="black"/>
                </a:solidFill>
                <a:latin typeface="Microsoft YaHei"/>
                <a:ea typeface="Microsoft YaHei"/>
                <a:sym typeface="微软雅黑" panose="020B0503020204020204" pitchFamily="34" charset="-122"/>
              </a:rPr>
              <a:t>《</a:t>
            </a:r>
            <a:r>
              <a:rPr lang="zh-CN" altLang="en-US" sz="2400" dirty="0">
                <a:solidFill>
                  <a:prstClr val="black"/>
                </a:solidFill>
                <a:latin typeface="Microsoft YaHei"/>
                <a:ea typeface="Microsoft YaHei"/>
                <a:sym typeface="微软雅黑" panose="020B0503020204020204" pitchFamily="34" charset="-122"/>
              </a:rPr>
              <a:t>资本论</a:t>
            </a:r>
            <a:r>
              <a:rPr lang="en-US" altLang="zh-CN" sz="2400" dirty="0">
                <a:solidFill>
                  <a:prstClr val="black"/>
                </a:solidFill>
                <a:latin typeface="Microsoft YaHei"/>
                <a:ea typeface="Microsoft YaHei"/>
                <a:sym typeface="微软雅黑" panose="020B0503020204020204" pitchFamily="34" charset="-122"/>
              </a:rPr>
              <a:t>》</a:t>
            </a:r>
            <a:r>
              <a:rPr lang="zh-CN" altLang="en-US" sz="2400" dirty="0">
                <a:solidFill>
                  <a:prstClr val="black"/>
                </a:solidFill>
                <a:latin typeface="Microsoft YaHei"/>
                <a:ea typeface="Microsoft YaHei"/>
                <a:sym typeface="微软雅黑" panose="020B0503020204020204" pitchFamily="34" charset="-122"/>
              </a:rPr>
              <a:t>第一卷（节选）</a:t>
            </a:r>
          </a:p>
        </p:txBody>
      </p:sp>
    </p:spTree>
    <p:extLst>
      <p:ext uri="{BB962C8B-B14F-4D97-AF65-F5344CB8AC3E}">
        <p14:creationId xmlns:p14="http://schemas.microsoft.com/office/powerpoint/2010/main" val="862947847"/>
      </p:ext>
    </p:extLst>
  </p:cSld>
  <p:clrMapOvr>
    <a:masterClrMapping/>
  </p:clrMapOvr>
  <p:transition spd="med">
    <p:pull/>
  </p:transition>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5000" b="-5000"/>
          </a:stretch>
        </a:blip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24C6D3B1-BF7E-4EEE-8895-42D3A6392303}"/>
              </a:ext>
            </a:extLst>
          </p:cNvPr>
          <p:cNvGrpSpPr/>
          <p:nvPr/>
        </p:nvGrpSpPr>
        <p:grpSpPr>
          <a:xfrm>
            <a:off x="-156" y="0"/>
            <a:ext cx="12192154" cy="1379459"/>
            <a:chOff x="-156" y="0"/>
            <a:chExt cx="12192154" cy="1379459"/>
          </a:xfrm>
        </p:grpSpPr>
        <p:grpSp>
          <p:nvGrpSpPr>
            <p:cNvPr id="12" name="组合 11">
              <a:extLst>
                <a:ext uri="{FF2B5EF4-FFF2-40B4-BE49-F238E27FC236}">
                  <a16:creationId xmlns:a16="http://schemas.microsoft.com/office/drawing/2014/main" xmlns="" id="{8EF2EB69-8D07-4FFB-98B6-D88D57FAFB8F}"/>
                </a:ext>
              </a:extLst>
            </p:cNvPr>
            <p:cNvGrpSpPr/>
            <p:nvPr/>
          </p:nvGrpSpPr>
          <p:grpSpPr>
            <a:xfrm>
              <a:off x="-156" y="0"/>
              <a:ext cx="12192154" cy="1379459"/>
              <a:chOff x="-156" y="0"/>
              <a:chExt cx="12192154" cy="1379459"/>
            </a:xfrm>
          </p:grpSpPr>
          <p:grpSp>
            <p:nvGrpSpPr>
              <p:cNvPr id="18" name="组合 17">
                <a:extLst>
                  <a:ext uri="{FF2B5EF4-FFF2-40B4-BE49-F238E27FC236}">
                    <a16:creationId xmlns:a16="http://schemas.microsoft.com/office/drawing/2014/main" xmlns="" id="{46365D67-1710-42A0-BCCE-94143A557159}"/>
                  </a:ext>
                </a:extLst>
              </p:cNvPr>
              <p:cNvGrpSpPr/>
              <p:nvPr/>
            </p:nvGrpSpPr>
            <p:grpSpPr>
              <a:xfrm>
                <a:off x="-156" y="132762"/>
                <a:ext cx="12192154" cy="1246697"/>
                <a:chOff x="-5720519" y="757867"/>
                <a:chExt cx="14864518" cy="1519954"/>
              </a:xfrm>
            </p:grpSpPr>
            <p:sp>
              <p:nvSpPr>
                <p:cNvPr id="19" name="矩形 18">
                  <a:extLst>
                    <a:ext uri="{FF2B5EF4-FFF2-40B4-BE49-F238E27FC236}">
                      <a16:creationId xmlns:a16="http://schemas.microsoft.com/office/drawing/2014/main" xmlns="" id="{9F40CCBE-C121-408A-8CCC-1DFCAB40B7B6}"/>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xmlns="" id="{DF5F46BD-214C-4033-80E8-A6F548E9A0F5}"/>
                    </a:ext>
                  </a:extLst>
                </p:cNvPr>
                <p:cNvSpPr txBox="1"/>
                <p:nvPr/>
              </p:nvSpPr>
              <p:spPr>
                <a:xfrm>
                  <a:off x="-3676483" y="1583561"/>
                  <a:ext cx="10312781" cy="637903"/>
                </a:xfrm>
                <a:prstGeom prst="rect">
                  <a:avLst/>
                </a:prstGeom>
                <a:noFill/>
              </p:spPr>
              <p:txBody>
                <a:bodyPr wrap="square" rtlCol="0">
                  <a:spAutoFit/>
                </a:bodyPr>
                <a:lstStyle/>
                <a:p>
                  <a:pPr lvl="0" algn="ctr">
                    <a:defRPr/>
                  </a:pPr>
                  <a:r>
                    <a:rPr lang="zh-CN" altLang="en-US" sz="2800" b="1" kern="0" dirty="0">
                      <a:solidFill>
                        <a:prstClr val="white"/>
                      </a:solidFill>
                      <a:latin typeface="微软雅黑" panose="020B0503020204020204" pitchFamily="34" charset="-122"/>
                      <a:ea typeface="微软雅黑" panose="020B0503020204020204" pitchFamily="34" charset="-122"/>
                    </a:rPr>
                    <a:t>圈地运动中农民被迫成为雇佣工人</a:t>
                  </a:r>
                </a:p>
              </p:txBody>
            </p:sp>
            <p:sp>
              <p:nvSpPr>
                <p:cNvPr id="21" name="矩形 20">
                  <a:extLst>
                    <a:ext uri="{FF2B5EF4-FFF2-40B4-BE49-F238E27FC236}">
                      <a16:creationId xmlns:a16="http://schemas.microsoft.com/office/drawing/2014/main" xmlns="" id="{6AD6A66E-C666-4275-9A0A-A2D82DE76228}"/>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6" name="图片 15">
                <a:extLst>
                  <a:ext uri="{FF2B5EF4-FFF2-40B4-BE49-F238E27FC236}">
                    <a16:creationId xmlns:a16="http://schemas.microsoft.com/office/drawing/2014/main" xmlns="" id="{614F4CF2-A699-4518-966B-09CC16127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22" name="图片 21">
              <a:extLst>
                <a:ext uri="{FF2B5EF4-FFF2-40B4-BE49-F238E27FC236}">
                  <a16:creationId xmlns:a16="http://schemas.microsoft.com/office/drawing/2014/main" xmlns="" id="{3B0CD26B-D684-4191-86CD-2138BA163BDC}"/>
                </a:ext>
              </a:extLst>
            </p:cNvPr>
            <p:cNvPicPr>
              <a:picLocks noChangeAspect="1"/>
            </p:cNvPicPr>
            <p:nvPr/>
          </p:nvPicPr>
          <p:blipFill rotWithShape="1">
            <a:blip r:embed="rId4"/>
            <a:srcRect l="15675" t="10517" r="14179"/>
            <a:stretch/>
          </p:blipFill>
          <p:spPr>
            <a:xfrm>
              <a:off x="10309187" y="201706"/>
              <a:ext cx="1681858" cy="1172431"/>
            </a:xfrm>
            <a:prstGeom prst="rect">
              <a:avLst/>
            </a:prstGeom>
          </p:spPr>
        </p:pic>
      </p:grpSp>
      <p:pic>
        <p:nvPicPr>
          <p:cNvPr id="24" name="Picture 2">
            <a:extLst>
              <a:ext uri="{FF2B5EF4-FFF2-40B4-BE49-F238E27FC236}">
                <a16:creationId xmlns:a16="http://schemas.microsoft.com/office/drawing/2014/main" xmlns="" id="{A944FD87-5A7B-4B47-86B9-5D00409506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872916"/>
            <a:ext cx="5071533" cy="304292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xmlns="" id="{12B63E9E-A23F-48A4-B50F-935786167DA6}"/>
              </a:ext>
            </a:extLst>
          </p:cNvPr>
          <p:cNvGrpSpPr/>
          <p:nvPr/>
        </p:nvGrpSpPr>
        <p:grpSpPr>
          <a:xfrm>
            <a:off x="4501637" y="1876620"/>
            <a:ext cx="7246453" cy="4372653"/>
            <a:chOff x="4501637" y="1876620"/>
            <a:chExt cx="7246453" cy="4372653"/>
          </a:xfrm>
        </p:grpSpPr>
        <p:grpSp>
          <p:nvGrpSpPr>
            <p:cNvPr id="7" name="组合 6">
              <a:extLst>
                <a:ext uri="{FF2B5EF4-FFF2-40B4-BE49-F238E27FC236}">
                  <a16:creationId xmlns:a16="http://schemas.microsoft.com/office/drawing/2014/main" xmlns="" id="{8CB5D395-D022-48C3-A212-6D64A49E76FA}"/>
                </a:ext>
              </a:extLst>
            </p:cNvPr>
            <p:cNvGrpSpPr/>
            <p:nvPr/>
          </p:nvGrpSpPr>
          <p:grpSpPr>
            <a:xfrm>
              <a:off x="4501637" y="1876620"/>
              <a:ext cx="7246453" cy="4372653"/>
              <a:chOff x="5474465" y="2024537"/>
              <a:chExt cx="7246453" cy="4372653"/>
            </a:xfrm>
          </p:grpSpPr>
          <p:grpSp>
            <p:nvGrpSpPr>
              <p:cNvPr id="25" name="组 36">
                <a:extLst>
                  <a:ext uri="{FF2B5EF4-FFF2-40B4-BE49-F238E27FC236}">
                    <a16:creationId xmlns:a16="http://schemas.microsoft.com/office/drawing/2014/main" xmlns="" id="{4E271807-C625-4D28-9AE9-0AC5324A14B8}"/>
                  </a:ext>
                </a:extLst>
              </p:cNvPr>
              <p:cNvGrpSpPr/>
              <p:nvPr/>
            </p:nvGrpSpPr>
            <p:grpSpPr>
              <a:xfrm>
                <a:off x="5474465" y="2024537"/>
                <a:ext cx="7246453" cy="4372653"/>
                <a:chOff x="1809834" y="2300607"/>
                <a:chExt cx="1694956" cy="2786246"/>
              </a:xfrm>
            </p:grpSpPr>
            <p:sp>
              <p:nvSpPr>
                <p:cNvPr id="26" name="矩形 25">
                  <a:extLst>
                    <a:ext uri="{FF2B5EF4-FFF2-40B4-BE49-F238E27FC236}">
                      <a16:creationId xmlns:a16="http://schemas.microsoft.com/office/drawing/2014/main" xmlns="" id="{F4A54B37-B98A-4C4F-B74C-0F192603EB28}"/>
                    </a:ext>
                  </a:extLst>
                </p:cNvPr>
                <p:cNvSpPr/>
                <p:nvPr/>
              </p:nvSpPr>
              <p:spPr>
                <a:xfrm rot="10800000">
                  <a:off x="1809834" y="2300607"/>
                  <a:ext cx="1694955" cy="458035"/>
                </a:xfrm>
                <a:prstGeom prst="rect">
                  <a:avLst/>
                </a:prstGeom>
                <a:solidFill>
                  <a:srgbClr val="C87E4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a:ln>
                      <a:noFill/>
                    </a:ln>
                    <a:solidFill>
                      <a:srgbClr val="FFFFFF">
                        <a:lumMod val="50000"/>
                      </a:srgbClr>
                    </a:solidFill>
                    <a:effectLst/>
                    <a:uLnTx/>
                    <a:uFillTx/>
                    <a:latin typeface="+mn-ea"/>
                    <a:ea typeface="+mn-ea"/>
                    <a:cs typeface="+mn-cs"/>
                  </a:endParaRPr>
                </a:p>
              </p:txBody>
            </p:sp>
            <p:sp>
              <p:nvSpPr>
                <p:cNvPr id="34" name="矩形 33">
                  <a:extLst>
                    <a:ext uri="{FF2B5EF4-FFF2-40B4-BE49-F238E27FC236}">
                      <a16:creationId xmlns:a16="http://schemas.microsoft.com/office/drawing/2014/main" xmlns="" id="{32512ADC-877A-4F74-BFF2-B9F1996EA911}"/>
                    </a:ext>
                  </a:extLst>
                </p:cNvPr>
                <p:cNvSpPr/>
                <p:nvPr/>
              </p:nvSpPr>
              <p:spPr>
                <a:xfrm rot="10800000">
                  <a:off x="1918271" y="2923744"/>
                  <a:ext cx="1479064" cy="2163109"/>
                </a:xfrm>
                <a:prstGeom prst="rect">
                  <a:avLst/>
                </a:prstGeom>
                <a:solidFill>
                  <a:srgbClr val="FFFFFF">
                    <a:alpha val="80000"/>
                  </a:srgbClr>
                </a:solidFill>
                <a:ln w="25400" cap="flat" cmpd="sng" algn="ctr">
                  <a:solidFill>
                    <a:srgbClr val="B26A3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a:ln>
                      <a:noFill/>
                    </a:ln>
                    <a:solidFill>
                      <a:srgbClr val="FFFFFF">
                        <a:lumMod val="50000"/>
                      </a:srgbClr>
                    </a:solidFill>
                    <a:effectLst/>
                    <a:uLnTx/>
                    <a:uFillTx/>
                    <a:latin typeface="+mn-ea"/>
                    <a:ea typeface="+mn-ea"/>
                    <a:cs typeface="+mn-cs"/>
                  </a:endParaRPr>
                </a:p>
              </p:txBody>
            </p:sp>
            <p:sp>
              <p:nvSpPr>
                <p:cNvPr id="35" name="梯形 34">
                  <a:extLst>
                    <a:ext uri="{FF2B5EF4-FFF2-40B4-BE49-F238E27FC236}">
                      <a16:creationId xmlns:a16="http://schemas.microsoft.com/office/drawing/2014/main" xmlns="" id="{D72DBE2E-6969-4125-B6DB-65593E6CB8C8}"/>
                    </a:ext>
                  </a:extLst>
                </p:cNvPr>
                <p:cNvSpPr/>
                <p:nvPr/>
              </p:nvSpPr>
              <p:spPr>
                <a:xfrm rot="10800000">
                  <a:off x="1809835" y="2758643"/>
                  <a:ext cx="1694955" cy="165100"/>
                </a:xfrm>
                <a:prstGeom prst="trapezoid">
                  <a:avLst>
                    <a:gd name="adj" fmla="val 67593"/>
                  </a:avLst>
                </a:prstGeom>
                <a:solidFill>
                  <a:srgbClr val="C87E4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a:ln>
                      <a:noFill/>
                    </a:ln>
                    <a:solidFill>
                      <a:srgbClr val="FFFFFF">
                        <a:lumMod val="50000"/>
                      </a:srgbClr>
                    </a:solidFill>
                    <a:effectLst/>
                    <a:uLnTx/>
                    <a:uFillTx/>
                    <a:latin typeface="+mn-ea"/>
                    <a:ea typeface="+mn-ea"/>
                    <a:cs typeface="+mn-cs"/>
                  </a:endParaRPr>
                </a:p>
              </p:txBody>
            </p:sp>
          </p:grpSp>
          <p:sp>
            <p:nvSpPr>
              <p:cNvPr id="23" name="矩形 1">
                <a:extLst>
                  <a:ext uri="{FF2B5EF4-FFF2-40B4-BE49-F238E27FC236}">
                    <a16:creationId xmlns:a16="http://schemas.microsoft.com/office/drawing/2014/main" xmlns="" id="{B3342BD0-ADCF-460C-8131-A27789E6AE9A}"/>
                  </a:ext>
                </a:extLst>
              </p:cNvPr>
              <p:cNvSpPr>
                <a:spLocks noChangeArrowheads="1"/>
              </p:cNvSpPr>
              <p:nvPr/>
            </p:nvSpPr>
            <p:spPr bwMode="auto">
              <a:xfrm>
                <a:off x="6071916" y="2939934"/>
                <a:ext cx="6051550"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Aft>
                    <a:spcPts val="1200"/>
                  </a:spcAft>
                </a:pPr>
                <a:r>
                  <a:rPr lang="zh-CN" altLang="zh-CN" sz="2400" dirty="0">
                    <a:latin typeface="+mn-ea"/>
                    <a:ea typeface="+mn-ea"/>
                    <a:sym typeface="微软雅黑" panose="020B0503020204020204" pitchFamily="34" charset="-122"/>
                  </a:rPr>
                  <a:t>规定凡是流浪一个月还没有找到工作的人，一经告发，就要被卖为奴隶，他的主人可以任意驱使他从事任何劳动。这种奴隶如果逃亡，抓回来就要被判为终身的奴隶。第三次逃亡，就要被判处死刑。任何人都有权将流浪者的子女抓去做学徒</a:t>
                </a:r>
                <a:r>
                  <a:rPr lang="zh-CN" altLang="en-US" sz="2400" dirty="0">
                    <a:latin typeface="+mn-ea"/>
                    <a:ea typeface="+mn-ea"/>
                    <a:sym typeface="微软雅黑" panose="020B0503020204020204" pitchFamily="34" charset="-122"/>
                  </a:rPr>
                  <a:t>、</a:t>
                </a:r>
                <a:r>
                  <a:rPr lang="zh-CN" altLang="zh-CN" sz="2400" dirty="0">
                    <a:latin typeface="+mn-ea"/>
                    <a:ea typeface="+mn-ea"/>
                    <a:sym typeface="微软雅黑" panose="020B0503020204020204" pitchFamily="34" charset="-122"/>
                  </a:rPr>
                  <a:t>当苦役。</a:t>
                </a:r>
                <a:endParaRPr lang="en-US" altLang="zh-CN" sz="2400" dirty="0">
                  <a:latin typeface="+mn-ea"/>
                  <a:ea typeface="+mn-ea"/>
                  <a:sym typeface="微软雅黑" panose="020B0503020204020204" pitchFamily="34" charset="-122"/>
                </a:endParaRPr>
              </a:p>
            </p:txBody>
          </p:sp>
        </p:grpSp>
        <p:sp>
          <p:nvSpPr>
            <p:cNvPr id="10" name="矩形 9">
              <a:extLst>
                <a:ext uri="{FF2B5EF4-FFF2-40B4-BE49-F238E27FC236}">
                  <a16:creationId xmlns:a16="http://schemas.microsoft.com/office/drawing/2014/main" xmlns="" id="{A6B1DA54-950C-42FE-81BB-7402A56BBD20}"/>
                </a:ext>
              </a:extLst>
            </p:cNvPr>
            <p:cNvSpPr/>
            <p:nvPr/>
          </p:nvSpPr>
          <p:spPr>
            <a:xfrm>
              <a:off x="6272005" y="2082714"/>
              <a:ext cx="3705716" cy="523220"/>
            </a:xfrm>
            <a:prstGeom prst="rect">
              <a:avLst/>
            </a:prstGeom>
          </p:spPr>
          <p:txBody>
            <a:bodyPr wrap="square">
              <a:spAutoFit/>
            </a:bodyPr>
            <a:lstStyle/>
            <a:p>
              <a:pPr algn="ctr"/>
              <a:r>
                <a:rPr lang="zh-CN" altLang="en-US" sz="2800" b="1" dirty="0">
                  <a:solidFill>
                    <a:schemeClr val="bg1"/>
                  </a:solidFill>
                  <a:latin typeface="+mn-ea"/>
                  <a:ea typeface="+mn-ea"/>
                </a:rPr>
                <a:t>英国国会颁布法令</a:t>
              </a:r>
            </a:p>
          </p:txBody>
        </p:sp>
      </p:grpSp>
    </p:spTree>
    <p:extLst>
      <p:ext uri="{BB962C8B-B14F-4D97-AF65-F5344CB8AC3E}">
        <p14:creationId xmlns:p14="http://schemas.microsoft.com/office/powerpoint/2010/main" val="360813620"/>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5000" b="-5000"/>
          </a:stretch>
        </a:blip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24C6D3B1-BF7E-4EEE-8895-42D3A6392303}"/>
              </a:ext>
            </a:extLst>
          </p:cNvPr>
          <p:cNvGrpSpPr/>
          <p:nvPr/>
        </p:nvGrpSpPr>
        <p:grpSpPr>
          <a:xfrm>
            <a:off x="-156" y="0"/>
            <a:ext cx="12192154" cy="1379459"/>
            <a:chOff x="-156" y="0"/>
            <a:chExt cx="12192154" cy="1379459"/>
          </a:xfrm>
        </p:grpSpPr>
        <p:grpSp>
          <p:nvGrpSpPr>
            <p:cNvPr id="12" name="组合 11">
              <a:extLst>
                <a:ext uri="{FF2B5EF4-FFF2-40B4-BE49-F238E27FC236}">
                  <a16:creationId xmlns:a16="http://schemas.microsoft.com/office/drawing/2014/main" xmlns="" id="{8EF2EB69-8D07-4FFB-98B6-D88D57FAFB8F}"/>
                </a:ext>
              </a:extLst>
            </p:cNvPr>
            <p:cNvGrpSpPr/>
            <p:nvPr/>
          </p:nvGrpSpPr>
          <p:grpSpPr>
            <a:xfrm>
              <a:off x="-156" y="0"/>
              <a:ext cx="12192154" cy="1379459"/>
              <a:chOff x="-156" y="0"/>
              <a:chExt cx="12192154" cy="1379459"/>
            </a:xfrm>
          </p:grpSpPr>
          <p:grpSp>
            <p:nvGrpSpPr>
              <p:cNvPr id="18" name="组合 17">
                <a:extLst>
                  <a:ext uri="{FF2B5EF4-FFF2-40B4-BE49-F238E27FC236}">
                    <a16:creationId xmlns:a16="http://schemas.microsoft.com/office/drawing/2014/main" xmlns="" id="{46365D67-1710-42A0-BCCE-94143A557159}"/>
                  </a:ext>
                </a:extLst>
              </p:cNvPr>
              <p:cNvGrpSpPr/>
              <p:nvPr/>
            </p:nvGrpSpPr>
            <p:grpSpPr>
              <a:xfrm>
                <a:off x="-156" y="132762"/>
                <a:ext cx="12192154" cy="1246697"/>
                <a:chOff x="-5720519" y="757867"/>
                <a:chExt cx="14864518" cy="1519954"/>
              </a:xfrm>
            </p:grpSpPr>
            <p:sp>
              <p:nvSpPr>
                <p:cNvPr id="19" name="矩形 18">
                  <a:extLst>
                    <a:ext uri="{FF2B5EF4-FFF2-40B4-BE49-F238E27FC236}">
                      <a16:creationId xmlns:a16="http://schemas.microsoft.com/office/drawing/2014/main" xmlns="" id="{9F40CCBE-C121-408A-8CCC-1DFCAB40B7B6}"/>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xmlns="" id="{DF5F46BD-214C-4033-80E8-A6F548E9A0F5}"/>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圈地运动中农民被迫成为雇佣工人</a:t>
                  </a:r>
                </a:p>
              </p:txBody>
            </p:sp>
            <p:sp>
              <p:nvSpPr>
                <p:cNvPr id="21" name="矩形 20">
                  <a:extLst>
                    <a:ext uri="{FF2B5EF4-FFF2-40B4-BE49-F238E27FC236}">
                      <a16:creationId xmlns:a16="http://schemas.microsoft.com/office/drawing/2014/main" xmlns="" id="{6AD6A66E-C666-4275-9A0A-A2D82DE76228}"/>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6" name="图片 15">
                <a:extLst>
                  <a:ext uri="{FF2B5EF4-FFF2-40B4-BE49-F238E27FC236}">
                    <a16:creationId xmlns:a16="http://schemas.microsoft.com/office/drawing/2014/main" xmlns="" id="{614F4CF2-A699-4518-966B-09CC16127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22" name="图片 21">
              <a:extLst>
                <a:ext uri="{FF2B5EF4-FFF2-40B4-BE49-F238E27FC236}">
                  <a16:creationId xmlns:a16="http://schemas.microsoft.com/office/drawing/2014/main" xmlns="" id="{3B0CD26B-D684-4191-86CD-2138BA163BDC}"/>
                </a:ext>
              </a:extLst>
            </p:cNvPr>
            <p:cNvPicPr>
              <a:picLocks noChangeAspect="1"/>
            </p:cNvPicPr>
            <p:nvPr/>
          </p:nvPicPr>
          <p:blipFill rotWithShape="1">
            <a:blip r:embed="rId4"/>
            <a:srcRect l="15675" t="10517" r="14179"/>
            <a:stretch/>
          </p:blipFill>
          <p:spPr>
            <a:xfrm>
              <a:off x="10309187" y="201706"/>
              <a:ext cx="1681858" cy="1172431"/>
            </a:xfrm>
            <a:prstGeom prst="rect">
              <a:avLst/>
            </a:prstGeom>
          </p:spPr>
        </p:pic>
      </p:grpSp>
      <p:sp>
        <p:nvSpPr>
          <p:cNvPr id="27" name="矩形 1">
            <a:extLst>
              <a:ext uri="{FF2B5EF4-FFF2-40B4-BE49-F238E27FC236}">
                <a16:creationId xmlns:a16="http://schemas.microsoft.com/office/drawing/2014/main" xmlns="" id="{705BFFDF-4D72-4A09-B0F9-15FF05635FBF}"/>
              </a:ext>
            </a:extLst>
          </p:cNvPr>
          <p:cNvSpPr>
            <a:spLocks noChangeArrowheads="1"/>
          </p:cNvSpPr>
          <p:nvPr/>
        </p:nvSpPr>
        <p:spPr bwMode="auto">
          <a:xfrm>
            <a:off x="4276740" y="5036152"/>
            <a:ext cx="771430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ts val="120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为了活命，他们不得不进入生产羊毛制品的手工工场和其他产品的手工工场，成为资本家的廉价劳动力。</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8" name="Picture 2">
            <a:extLst>
              <a:ext uri="{FF2B5EF4-FFF2-40B4-BE49-F238E27FC236}">
                <a16:creationId xmlns:a16="http://schemas.microsoft.com/office/drawing/2014/main" xmlns="" id="{84930674-9510-48BF-B81B-931C8E9F3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0646" y="1811326"/>
            <a:ext cx="4526492" cy="32353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xmlns="" id="{758CB002-D83B-4B20-AECF-62A86610FFF6}"/>
              </a:ext>
            </a:extLst>
          </p:cNvPr>
          <p:cNvGrpSpPr/>
          <p:nvPr/>
        </p:nvGrpSpPr>
        <p:grpSpPr>
          <a:xfrm>
            <a:off x="370158" y="1811326"/>
            <a:ext cx="3820840" cy="4338302"/>
            <a:chOff x="280511" y="1954921"/>
            <a:chExt cx="3820840" cy="4338302"/>
          </a:xfrm>
        </p:grpSpPr>
        <p:grpSp>
          <p:nvGrpSpPr>
            <p:cNvPr id="2" name="组合 1">
              <a:extLst>
                <a:ext uri="{FF2B5EF4-FFF2-40B4-BE49-F238E27FC236}">
                  <a16:creationId xmlns:a16="http://schemas.microsoft.com/office/drawing/2014/main" xmlns="" id="{5CD6011B-4463-48E3-98CC-D6BBC7602114}"/>
                </a:ext>
              </a:extLst>
            </p:cNvPr>
            <p:cNvGrpSpPr/>
            <p:nvPr/>
          </p:nvGrpSpPr>
          <p:grpSpPr>
            <a:xfrm>
              <a:off x="280511" y="1954921"/>
              <a:ext cx="3820840" cy="4338302"/>
              <a:chOff x="4022096" y="341273"/>
              <a:chExt cx="3820840" cy="4338302"/>
            </a:xfrm>
          </p:grpSpPr>
          <p:sp>
            <p:nvSpPr>
              <p:cNvPr id="29" name="Arc 2">
                <a:extLst>
                  <a:ext uri="{FF2B5EF4-FFF2-40B4-BE49-F238E27FC236}">
                    <a16:creationId xmlns:a16="http://schemas.microsoft.com/office/drawing/2014/main" xmlns="" id="{7AF419D1-EC84-48C9-A770-AF2DF5D399C1}"/>
                  </a:ext>
                </a:extLst>
              </p:cNvPr>
              <p:cNvSpPr/>
              <p:nvPr/>
            </p:nvSpPr>
            <p:spPr>
              <a:xfrm flipV="1">
                <a:off x="5084903" y="341273"/>
                <a:ext cx="1695229" cy="1695843"/>
              </a:xfrm>
              <a:prstGeom prst="arc">
                <a:avLst>
                  <a:gd name="adj1" fmla="val 17688587"/>
                  <a:gd name="adj2" fmla="val 14471894"/>
                </a:avLst>
              </a:prstGeom>
              <a:noFill/>
              <a:ln w="127000" cap="flat" cmpd="sng" algn="ctr">
                <a:solidFill>
                  <a:srgbClr val="C87E4C"/>
                </a:solidFill>
                <a:prstDash val="solid"/>
                <a:headEnd type="none" w="sm" len="sm"/>
                <a:tailEnd type="oval" w="sm" len="sm"/>
              </a:ln>
              <a:effectLst/>
            </p:spPr>
            <p:txBody>
              <a:bodyPr lIns="91422" tIns="45711" rIns="91422" bIns="45711"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50000"/>
                    </a:srgbClr>
                  </a:solidFill>
                  <a:effectLst/>
                  <a:uLnTx/>
                  <a:uFillTx/>
                  <a:latin typeface="Calibri"/>
                  <a:ea typeface="+mn-ea"/>
                  <a:cs typeface="+mn-cs"/>
                </a:endParaRPr>
              </a:p>
            </p:txBody>
          </p:sp>
          <p:sp>
            <p:nvSpPr>
              <p:cNvPr id="30" name="矩形 29">
                <a:extLst>
                  <a:ext uri="{FF2B5EF4-FFF2-40B4-BE49-F238E27FC236}">
                    <a16:creationId xmlns:a16="http://schemas.microsoft.com/office/drawing/2014/main" xmlns="" id="{E1FA832B-0E76-4675-B4BB-F0C055BA0643}"/>
                  </a:ext>
                </a:extLst>
              </p:cNvPr>
              <p:cNvSpPr/>
              <p:nvPr/>
            </p:nvSpPr>
            <p:spPr>
              <a:xfrm rot="10800000">
                <a:off x="4022096" y="2243678"/>
                <a:ext cx="3820840" cy="2435897"/>
              </a:xfrm>
              <a:prstGeom prst="rect">
                <a:avLst/>
              </a:prstGeom>
              <a:solidFill>
                <a:schemeClr val="bg1">
                  <a:lumMod val="95000"/>
                  <a:alpha val="80000"/>
                </a:schemeClr>
              </a:solidFill>
              <a:ln w="25400" cap="flat" cmpd="sng" algn="ctr">
                <a:solidFill>
                  <a:srgbClr val="C87E4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srgbClr val="FFFFFF">
                      <a:lumMod val="50000"/>
                    </a:srgbClr>
                  </a:solidFill>
                  <a:effectLst/>
                  <a:uLnTx/>
                  <a:uFillTx/>
                </a:endParaRPr>
              </a:p>
            </p:txBody>
          </p:sp>
        </p:grpSp>
        <p:sp>
          <p:nvSpPr>
            <p:cNvPr id="31" name="矩形 1">
              <a:extLst>
                <a:ext uri="{FF2B5EF4-FFF2-40B4-BE49-F238E27FC236}">
                  <a16:creationId xmlns:a16="http://schemas.microsoft.com/office/drawing/2014/main" xmlns="" id="{DED93F9E-6718-4927-92FF-1EDA0E4E1E0F}"/>
                </a:ext>
              </a:extLst>
            </p:cNvPr>
            <p:cNvSpPr>
              <a:spLocks noChangeArrowheads="1"/>
            </p:cNvSpPr>
            <p:nvPr/>
          </p:nvSpPr>
          <p:spPr bwMode="auto">
            <a:xfrm>
              <a:off x="1257576" y="2276719"/>
              <a:ext cx="186671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a:spcAft>
                  <a:spcPts val="1200"/>
                </a:spcAft>
                <a:defRPr/>
              </a:pPr>
              <a:r>
                <a:rPr lang="zh-CN" altLang="zh-CN" sz="2400" b="1" dirty="0">
                  <a:solidFill>
                    <a:srgbClr val="B26A37"/>
                  </a:solidFill>
                  <a:latin typeface="微软雅黑" panose="020B0503020204020204" pitchFamily="34" charset="-122"/>
                  <a:sym typeface="微软雅黑" panose="020B0503020204020204" pitchFamily="34" charset="-122"/>
                </a:rPr>
                <a:t>圈地</a:t>
              </a:r>
              <a:endParaRPr lang="en-US" altLang="zh-CN" sz="2400" b="1" dirty="0">
                <a:solidFill>
                  <a:srgbClr val="B26A37"/>
                </a:solidFill>
                <a:latin typeface="微软雅黑" panose="020B0503020204020204" pitchFamily="34" charset="-122"/>
                <a:sym typeface="微软雅黑" panose="020B0503020204020204" pitchFamily="34" charset="-122"/>
              </a:endParaRPr>
            </a:p>
            <a:p>
              <a:pPr lvl="0" indent="0" algn="ctr" eaLnBrk="1">
                <a:spcAft>
                  <a:spcPts val="1200"/>
                </a:spcAft>
                <a:defRPr/>
              </a:pPr>
              <a:r>
                <a:rPr lang="zh-CN" altLang="zh-CN" sz="2400" b="1" dirty="0">
                  <a:solidFill>
                    <a:srgbClr val="B26A37"/>
                  </a:solidFill>
                  <a:latin typeface="微软雅黑" panose="020B0503020204020204" pitchFamily="34" charset="-122"/>
                  <a:sym typeface="微软雅黑" panose="020B0503020204020204" pitchFamily="34" charset="-122"/>
                </a:rPr>
                <a:t>的结果</a:t>
              </a:r>
              <a:endPar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sym typeface="微软雅黑" panose="020B0503020204020204" pitchFamily="34" charset="-122"/>
              </a:endParaRPr>
            </a:p>
          </p:txBody>
        </p:sp>
        <p:sp>
          <p:nvSpPr>
            <p:cNvPr id="32" name="矩形 1">
              <a:extLst>
                <a:ext uri="{FF2B5EF4-FFF2-40B4-BE49-F238E27FC236}">
                  <a16:creationId xmlns:a16="http://schemas.microsoft.com/office/drawing/2014/main" xmlns="" id="{2E694E9E-72E3-4527-8F97-5F0224D7E4A7}"/>
                </a:ext>
              </a:extLst>
            </p:cNvPr>
            <p:cNvSpPr>
              <a:spLocks noChangeArrowheads="1"/>
            </p:cNvSpPr>
            <p:nvPr/>
          </p:nvSpPr>
          <p:spPr bwMode="auto">
            <a:xfrm>
              <a:off x="468769" y="3914455"/>
              <a:ext cx="344432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spcAft>
                  <a:spcPts val="1200"/>
                </a:spcAft>
                <a:defRPr/>
              </a:pPr>
              <a:r>
                <a:rPr lang="zh-CN" altLang="zh-CN" sz="2400" b="1" dirty="0">
                  <a:solidFill>
                    <a:prstClr val="black"/>
                  </a:solidFill>
                  <a:latin typeface="微软雅黑" panose="020B0503020204020204" pitchFamily="34" charset="-122"/>
                  <a:sym typeface="微软雅黑" panose="020B0503020204020204" pitchFamily="34" charset="-122"/>
                </a:rPr>
                <a:t>英国的农民数量越来越少，失去土地的农民只好进入城市，成为城市无产者。</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3483374234"/>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三、资本主义所有制</a:t>
            </a:r>
          </a:p>
        </p:txBody>
      </p:sp>
      <p:sp>
        <p:nvSpPr>
          <p:cNvPr id="63" name="矩形: 圆角 62">
            <a:extLst>
              <a:ext uri="{FF2B5EF4-FFF2-40B4-BE49-F238E27FC236}">
                <a16:creationId xmlns:a16="http://schemas.microsoft.com/office/drawing/2014/main" xmlns="" id="{1AA64CA3-2571-43D8-8236-7B0F0642438A}"/>
              </a:ext>
            </a:extLst>
          </p:cNvPr>
          <p:cNvSpPr/>
          <p:nvPr/>
        </p:nvSpPr>
        <p:spPr>
          <a:xfrm>
            <a:off x="3464859" y="1067806"/>
            <a:ext cx="52622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（一）资本主义所有制的含义</a:t>
            </a:r>
          </a:p>
        </p:txBody>
      </p:sp>
      <p:sp>
        <p:nvSpPr>
          <p:cNvPr id="20" name="矩形 1">
            <a:extLst>
              <a:ext uri="{FF2B5EF4-FFF2-40B4-BE49-F238E27FC236}">
                <a16:creationId xmlns:a16="http://schemas.microsoft.com/office/drawing/2014/main" xmlns="" id="{FED13396-B0E1-4188-8B47-296A35C7B5D8}"/>
              </a:ext>
            </a:extLst>
          </p:cNvPr>
          <p:cNvSpPr>
            <a:spLocks noChangeArrowheads="1"/>
          </p:cNvSpPr>
          <p:nvPr/>
        </p:nvSpPr>
        <p:spPr bwMode="auto">
          <a:xfrm>
            <a:off x="486833" y="2358346"/>
            <a:ext cx="112183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r>
              <a:rPr lang="zh-CN" altLang="en-US" sz="2400" b="1" dirty="0">
                <a:solidFill>
                  <a:srgbClr val="B26A37"/>
                </a:solidFill>
              </a:rPr>
              <a:t>生产资料所有制</a:t>
            </a:r>
            <a:r>
              <a:rPr lang="zh-CN" altLang="en-US" sz="2400" b="1" dirty="0"/>
              <a:t>是生产关系的</a:t>
            </a:r>
            <a:r>
              <a:rPr lang="zh-CN" altLang="en-US" sz="2400" b="1" dirty="0">
                <a:solidFill>
                  <a:srgbClr val="B26A37"/>
                </a:solidFill>
              </a:rPr>
              <a:t>核心</a:t>
            </a:r>
            <a:r>
              <a:rPr lang="zh-CN" altLang="en-US" sz="2400" b="1" dirty="0"/>
              <a:t>，生产资料所有制的性质决定生产关系的性质。</a:t>
            </a:r>
            <a:endParaRPr lang="zh-CN" altLang="en-US" sz="2400" b="1" dirty="0">
              <a:latin typeface="微软雅黑" panose="020B0503020204020204" pitchFamily="34" charset="-122"/>
              <a:sym typeface="微软雅黑" panose="020B0503020204020204" pitchFamily="34" charset="-122"/>
            </a:endParaRPr>
          </a:p>
        </p:txBody>
      </p:sp>
      <p:grpSp>
        <p:nvGrpSpPr>
          <p:cNvPr id="2" name="组合 1">
            <a:extLst>
              <a:ext uri="{FF2B5EF4-FFF2-40B4-BE49-F238E27FC236}">
                <a16:creationId xmlns:a16="http://schemas.microsoft.com/office/drawing/2014/main" xmlns="" id="{A16AFBEB-E5D0-422D-872B-44CE149706C9}"/>
              </a:ext>
            </a:extLst>
          </p:cNvPr>
          <p:cNvGrpSpPr/>
          <p:nvPr/>
        </p:nvGrpSpPr>
        <p:grpSpPr>
          <a:xfrm>
            <a:off x="2621051" y="3247344"/>
            <a:ext cx="9346832" cy="2805749"/>
            <a:chOff x="935817" y="3797204"/>
            <a:chExt cx="9346832" cy="2805749"/>
          </a:xfrm>
        </p:grpSpPr>
        <p:grpSp>
          <p:nvGrpSpPr>
            <p:cNvPr id="28" name="组合 14">
              <a:extLst>
                <a:ext uri="{FF2B5EF4-FFF2-40B4-BE49-F238E27FC236}">
                  <a16:creationId xmlns:a16="http://schemas.microsoft.com/office/drawing/2014/main" xmlns="" id="{31885BD2-F2BB-48D9-84DB-162CAAD934F9}"/>
                </a:ext>
              </a:extLst>
            </p:cNvPr>
            <p:cNvGrpSpPr>
              <a:grpSpLocks/>
            </p:cNvGrpSpPr>
            <p:nvPr/>
          </p:nvGrpSpPr>
          <p:grpSpPr bwMode="auto">
            <a:xfrm>
              <a:off x="935817" y="3797204"/>
              <a:ext cx="5957899" cy="2805749"/>
              <a:chOff x="687389" y="2659897"/>
              <a:chExt cx="1506220" cy="2267830"/>
            </a:xfrm>
          </p:grpSpPr>
          <p:sp>
            <p:nvSpPr>
              <p:cNvPr id="29" name="圆角矩形 12">
                <a:extLst>
                  <a:ext uri="{FF2B5EF4-FFF2-40B4-BE49-F238E27FC236}">
                    <a16:creationId xmlns:a16="http://schemas.microsoft.com/office/drawing/2014/main" xmlns="" id="{EE0EF5BF-6443-4066-BE55-9033903253D6}"/>
                  </a:ext>
                </a:extLst>
              </p:cNvPr>
              <p:cNvSpPr/>
              <p:nvPr/>
            </p:nvSpPr>
            <p:spPr>
              <a:xfrm>
                <a:off x="687389" y="2753567"/>
                <a:ext cx="1506220" cy="2174160"/>
              </a:xfrm>
              <a:custGeom>
                <a:avLst/>
                <a:gdLst/>
                <a:ahLst/>
                <a:cxnLst/>
                <a:rect l="l" t="t" r="r" b="b"/>
                <a:pathLst>
                  <a:path w="2520280" h="4203450">
                    <a:moveTo>
                      <a:pt x="877234" y="0"/>
                    </a:moveTo>
                    <a:lnTo>
                      <a:pt x="1643046" y="0"/>
                    </a:lnTo>
                    <a:cubicBezTo>
                      <a:pt x="2127529" y="0"/>
                      <a:pt x="2520280" y="392751"/>
                      <a:pt x="2520280" y="877234"/>
                    </a:cubicBezTo>
                    <a:lnTo>
                      <a:pt x="2520280" y="1899136"/>
                    </a:lnTo>
                    <a:lnTo>
                      <a:pt x="2520280" y="3155214"/>
                    </a:lnTo>
                    <a:lnTo>
                      <a:pt x="2520280" y="4059492"/>
                    </a:lnTo>
                    <a:cubicBezTo>
                      <a:pt x="2520280" y="4138998"/>
                      <a:pt x="2455828" y="4203450"/>
                      <a:pt x="2376322" y="4203450"/>
                    </a:cubicBezTo>
                    <a:lnTo>
                      <a:pt x="143958" y="4203450"/>
                    </a:lnTo>
                    <a:cubicBezTo>
                      <a:pt x="64452" y="4203450"/>
                      <a:pt x="0" y="4138998"/>
                      <a:pt x="0" y="4059492"/>
                    </a:cubicBezTo>
                    <a:lnTo>
                      <a:pt x="0" y="3155214"/>
                    </a:lnTo>
                    <a:lnTo>
                      <a:pt x="0" y="1899136"/>
                    </a:lnTo>
                    <a:lnTo>
                      <a:pt x="0" y="877234"/>
                    </a:lnTo>
                    <a:cubicBezTo>
                      <a:pt x="0" y="392751"/>
                      <a:pt x="392751" y="0"/>
                      <a:pt x="877234" y="0"/>
                    </a:cubicBezTo>
                    <a:close/>
                  </a:path>
                </a:pathLst>
              </a:custGeom>
              <a:solidFill>
                <a:srgbClr val="C87E4C"/>
              </a:solidFill>
              <a:ln w="12700" cap="flat" cmpd="sng" algn="ctr">
                <a:noFill/>
                <a:prstDash val="solid"/>
                <a:miter lim="800000"/>
              </a:ln>
              <a:effectLst/>
            </p:spPr>
            <p:txBody>
              <a:bodyPr lIns="68580" tIns="34290" rIns="68580" bIns="3429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300" b="0" i="0" u="none" strike="noStrike" kern="1200" cap="none" spc="0" normalizeH="0" baseline="0" noProof="0" dirty="0">
                  <a:ln>
                    <a:noFill/>
                  </a:ln>
                  <a:solidFill>
                    <a:srgbClr val="FFFFFF"/>
                  </a:solidFill>
                  <a:effectLst/>
                  <a:uLnTx/>
                  <a:uFillTx/>
                  <a:latin typeface="微软雅黑" panose="020B0503020204020204" pitchFamily="34" charset="-122"/>
                  <a:ea typeface="等线" panose="02010600030101010101" pitchFamily="2" charset="-122"/>
                  <a:cs typeface="+mn-cs"/>
                </a:endParaRPr>
              </a:p>
            </p:txBody>
          </p:sp>
          <p:sp>
            <p:nvSpPr>
              <p:cNvPr id="30" name="圆角矩形 12">
                <a:extLst>
                  <a:ext uri="{FF2B5EF4-FFF2-40B4-BE49-F238E27FC236}">
                    <a16:creationId xmlns:a16="http://schemas.microsoft.com/office/drawing/2014/main" xmlns="" id="{2785307D-8CC7-4EF9-B715-42D86FE1494A}"/>
                  </a:ext>
                </a:extLst>
              </p:cNvPr>
              <p:cNvSpPr>
                <a:spLocks/>
              </p:cNvSpPr>
              <p:nvPr/>
            </p:nvSpPr>
            <p:spPr bwMode="auto">
              <a:xfrm>
                <a:off x="687389" y="2659897"/>
                <a:ext cx="1506220" cy="2174160"/>
              </a:xfrm>
              <a:custGeom>
                <a:avLst/>
                <a:gdLst>
                  <a:gd name="T0" fmla="*/ 524270 w 2520280"/>
                  <a:gd name="T1" fmla="*/ 0 h 4203450"/>
                  <a:gd name="T2" fmla="*/ 981950 w 2520280"/>
                  <a:gd name="T3" fmla="*/ 0 h 4203450"/>
                  <a:gd name="T4" fmla="*/ 1506220 w 2520280"/>
                  <a:gd name="T5" fmla="*/ 523786 h 4203450"/>
                  <a:gd name="T6" fmla="*/ 1506220 w 2520280"/>
                  <a:gd name="T7" fmla="*/ 1133952 h 4203450"/>
                  <a:gd name="T8" fmla="*/ 1506220 w 2520280"/>
                  <a:gd name="T9" fmla="*/ 1883941 h 4203450"/>
                  <a:gd name="T10" fmla="*/ 1506220 w 2520280"/>
                  <a:gd name="T11" fmla="*/ 2423874 h 4203450"/>
                  <a:gd name="T12" fmla="*/ 1420185 w 2520280"/>
                  <a:gd name="T13" fmla="*/ 2509830 h 4203450"/>
                  <a:gd name="T14" fmla="*/ 86035 w 2520280"/>
                  <a:gd name="T15" fmla="*/ 2509830 h 4203450"/>
                  <a:gd name="T16" fmla="*/ 0 w 2520280"/>
                  <a:gd name="T17" fmla="*/ 2423874 h 4203450"/>
                  <a:gd name="T18" fmla="*/ 0 w 2520280"/>
                  <a:gd name="T19" fmla="*/ 1883941 h 4203450"/>
                  <a:gd name="T20" fmla="*/ 0 w 2520280"/>
                  <a:gd name="T21" fmla="*/ 1133952 h 4203450"/>
                  <a:gd name="T22" fmla="*/ 0 w 2520280"/>
                  <a:gd name="T23" fmla="*/ 523786 h 4203450"/>
                  <a:gd name="T24" fmla="*/ 524270 w 2520280"/>
                  <a:gd name="T25" fmla="*/ 0 h 42034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0280" h="4203450">
                    <a:moveTo>
                      <a:pt x="877234" y="0"/>
                    </a:moveTo>
                    <a:lnTo>
                      <a:pt x="1643046" y="0"/>
                    </a:lnTo>
                    <a:cubicBezTo>
                      <a:pt x="2127529" y="0"/>
                      <a:pt x="2520280" y="392751"/>
                      <a:pt x="2520280" y="877234"/>
                    </a:cubicBezTo>
                    <a:lnTo>
                      <a:pt x="2520280" y="1899136"/>
                    </a:lnTo>
                    <a:lnTo>
                      <a:pt x="2520280" y="3155214"/>
                    </a:lnTo>
                    <a:lnTo>
                      <a:pt x="2520280" y="4059492"/>
                    </a:lnTo>
                    <a:cubicBezTo>
                      <a:pt x="2520280" y="4138998"/>
                      <a:pt x="2455828" y="4203450"/>
                      <a:pt x="2376322" y="4203450"/>
                    </a:cubicBezTo>
                    <a:lnTo>
                      <a:pt x="143958" y="4203450"/>
                    </a:lnTo>
                    <a:cubicBezTo>
                      <a:pt x="64452" y="4203450"/>
                      <a:pt x="0" y="4138998"/>
                      <a:pt x="0" y="4059492"/>
                    </a:cubicBezTo>
                    <a:lnTo>
                      <a:pt x="0" y="3155214"/>
                    </a:lnTo>
                    <a:lnTo>
                      <a:pt x="0" y="1899136"/>
                    </a:lnTo>
                    <a:lnTo>
                      <a:pt x="0" y="877234"/>
                    </a:lnTo>
                    <a:cubicBezTo>
                      <a:pt x="0" y="392751"/>
                      <a:pt x="392751" y="0"/>
                      <a:pt x="877234" y="0"/>
                    </a:cubicBezTo>
                    <a:close/>
                  </a:path>
                </a:pathLst>
              </a:custGeom>
              <a:solidFill>
                <a:srgbClr val="FFFFFF"/>
              </a:solidFill>
              <a:ln w="12700" cap="flat" cmpd="sng" algn="ctr">
                <a:solidFill>
                  <a:srgbClr val="D9D9D9"/>
                </a:solidFill>
                <a:prstDash val="solid"/>
                <a:miter lim="800000"/>
                <a:headEnd/>
                <a:tailEnd/>
              </a:ln>
            </p:spPr>
            <p:txBody>
              <a:bodyPr lIns="68580" tIns="34290" rIns="68580" bIns="34290" anchor="b"/>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31" name="矩形 1">
              <a:extLst>
                <a:ext uri="{FF2B5EF4-FFF2-40B4-BE49-F238E27FC236}">
                  <a16:creationId xmlns:a16="http://schemas.microsoft.com/office/drawing/2014/main" xmlns="" id="{3A1BE8DE-197F-4481-AB26-2FEBE63F75A3}"/>
                </a:ext>
              </a:extLst>
            </p:cNvPr>
            <p:cNvSpPr>
              <a:spLocks noChangeArrowheads="1"/>
            </p:cNvSpPr>
            <p:nvPr/>
          </p:nvSpPr>
          <p:spPr bwMode="auto">
            <a:xfrm>
              <a:off x="1001795" y="4144116"/>
              <a:ext cx="5681394"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经济意义上的所有制</a:t>
              </a:r>
              <a:r>
                <a:rPr lang="en-US" altLang="zh-CN" sz="2400" dirty="0">
                  <a:solidFill>
                    <a:prstClr val="black"/>
                  </a:solidFill>
                  <a:latin typeface="微软雅黑" panose="020B0503020204020204" pitchFamily="34" charset="-122"/>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事实上生产资料归谁所有、归谁支配，并凭借这种所有和支配实现生产和获得剩余产品。</a:t>
              </a:r>
              <a:r>
                <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它表现了经济利益的实现形式。</a:t>
              </a:r>
              <a:endParaRPr kumimoji="0" lang="zh-CN" altLang="en-US" sz="1800" b="0"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endParaRPr>
            </a:p>
          </p:txBody>
        </p:sp>
        <p:grpSp>
          <p:nvGrpSpPr>
            <p:cNvPr id="35" name="组合 14">
              <a:extLst>
                <a:ext uri="{FF2B5EF4-FFF2-40B4-BE49-F238E27FC236}">
                  <a16:creationId xmlns:a16="http://schemas.microsoft.com/office/drawing/2014/main" xmlns="" id="{9350501C-7C62-45FD-9A70-11C9DE4580D3}"/>
                </a:ext>
              </a:extLst>
            </p:cNvPr>
            <p:cNvGrpSpPr>
              <a:grpSpLocks/>
            </p:cNvGrpSpPr>
            <p:nvPr/>
          </p:nvGrpSpPr>
          <p:grpSpPr bwMode="auto">
            <a:xfrm>
              <a:off x="7041634" y="3797204"/>
              <a:ext cx="3241015" cy="2747805"/>
              <a:chOff x="574828" y="2706732"/>
              <a:chExt cx="1179546" cy="2220995"/>
            </a:xfrm>
          </p:grpSpPr>
          <p:sp>
            <p:nvSpPr>
              <p:cNvPr id="36" name="圆角矩形 12">
                <a:extLst>
                  <a:ext uri="{FF2B5EF4-FFF2-40B4-BE49-F238E27FC236}">
                    <a16:creationId xmlns:a16="http://schemas.microsoft.com/office/drawing/2014/main" xmlns="" id="{6C81209B-8722-4940-8026-3AF47AC9D0EB}"/>
                  </a:ext>
                </a:extLst>
              </p:cNvPr>
              <p:cNvSpPr/>
              <p:nvPr/>
            </p:nvSpPr>
            <p:spPr>
              <a:xfrm>
                <a:off x="574828" y="2800402"/>
                <a:ext cx="1179546" cy="2127325"/>
              </a:xfrm>
              <a:custGeom>
                <a:avLst/>
                <a:gdLst/>
                <a:ahLst/>
                <a:cxnLst/>
                <a:rect l="l" t="t" r="r" b="b"/>
                <a:pathLst>
                  <a:path w="2520280" h="4203450">
                    <a:moveTo>
                      <a:pt x="877234" y="0"/>
                    </a:moveTo>
                    <a:lnTo>
                      <a:pt x="1643046" y="0"/>
                    </a:lnTo>
                    <a:cubicBezTo>
                      <a:pt x="2127529" y="0"/>
                      <a:pt x="2520280" y="392751"/>
                      <a:pt x="2520280" y="877234"/>
                    </a:cubicBezTo>
                    <a:lnTo>
                      <a:pt x="2520280" y="1899136"/>
                    </a:lnTo>
                    <a:lnTo>
                      <a:pt x="2520280" y="3155214"/>
                    </a:lnTo>
                    <a:lnTo>
                      <a:pt x="2520280" y="4059492"/>
                    </a:lnTo>
                    <a:cubicBezTo>
                      <a:pt x="2520280" y="4138998"/>
                      <a:pt x="2455828" y="4203450"/>
                      <a:pt x="2376322" y="4203450"/>
                    </a:cubicBezTo>
                    <a:lnTo>
                      <a:pt x="143958" y="4203450"/>
                    </a:lnTo>
                    <a:cubicBezTo>
                      <a:pt x="64452" y="4203450"/>
                      <a:pt x="0" y="4138998"/>
                      <a:pt x="0" y="4059492"/>
                    </a:cubicBezTo>
                    <a:lnTo>
                      <a:pt x="0" y="3155214"/>
                    </a:lnTo>
                    <a:lnTo>
                      <a:pt x="0" y="1899136"/>
                    </a:lnTo>
                    <a:lnTo>
                      <a:pt x="0" y="877234"/>
                    </a:lnTo>
                    <a:cubicBezTo>
                      <a:pt x="0" y="392751"/>
                      <a:pt x="392751" y="0"/>
                      <a:pt x="877234" y="0"/>
                    </a:cubicBezTo>
                    <a:close/>
                  </a:path>
                </a:pathLst>
              </a:custGeom>
              <a:solidFill>
                <a:srgbClr val="C87E4C"/>
              </a:solidFill>
              <a:ln w="12700" cap="flat" cmpd="sng" algn="ctr">
                <a:noFill/>
                <a:prstDash val="solid"/>
                <a:miter lim="800000"/>
              </a:ln>
              <a:effectLst/>
            </p:spPr>
            <p:txBody>
              <a:bodyPr lIns="68580" tIns="34290" rIns="68580" bIns="3429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300" b="0" i="0" u="none" strike="noStrike" kern="1200" cap="none" spc="0" normalizeH="0" baseline="0" noProof="0">
                  <a:ln>
                    <a:noFill/>
                  </a:ln>
                  <a:solidFill>
                    <a:srgbClr val="FFFFFF"/>
                  </a:solidFill>
                  <a:effectLst/>
                  <a:uLnTx/>
                  <a:uFillTx/>
                  <a:latin typeface="微软雅黑" panose="020B0503020204020204" pitchFamily="34" charset="-122"/>
                  <a:ea typeface="等线" panose="02010600030101010101" pitchFamily="2" charset="-122"/>
                  <a:cs typeface="+mn-cs"/>
                </a:endParaRPr>
              </a:p>
            </p:txBody>
          </p:sp>
          <p:sp>
            <p:nvSpPr>
              <p:cNvPr id="37" name="圆角矩形 12">
                <a:extLst>
                  <a:ext uri="{FF2B5EF4-FFF2-40B4-BE49-F238E27FC236}">
                    <a16:creationId xmlns:a16="http://schemas.microsoft.com/office/drawing/2014/main" xmlns="" id="{9798A71B-C88B-4FC4-BEDB-9287784B0CEB}"/>
                  </a:ext>
                </a:extLst>
              </p:cNvPr>
              <p:cNvSpPr>
                <a:spLocks/>
              </p:cNvSpPr>
              <p:nvPr/>
            </p:nvSpPr>
            <p:spPr bwMode="auto">
              <a:xfrm>
                <a:off x="574828" y="2706732"/>
                <a:ext cx="1179546" cy="2127325"/>
              </a:xfrm>
              <a:custGeom>
                <a:avLst/>
                <a:gdLst>
                  <a:gd name="T0" fmla="*/ 524270 w 2520280"/>
                  <a:gd name="T1" fmla="*/ 0 h 4203450"/>
                  <a:gd name="T2" fmla="*/ 981950 w 2520280"/>
                  <a:gd name="T3" fmla="*/ 0 h 4203450"/>
                  <a:gd name="T4" fmla="*/ 1506220 w 2520280"/>
                  <a:gd name="T5" fmla="*/ 523786 h 4203450"/>
                  <a:gd name="T6" fmla="*/ 1506220 w 2520280"/>
                  <a:gd name="T7" fmla="*/ 1133952 h 4203450"/>
                  <a:gd name="T8" fmla="*/ 1506220 w 2520280"/>
                  <a:gd name="T9" fmla="*/ 1883941 h 4203450"/>
                  <a:gd name="T10" fmla="*/ 1506220 w 2520280"/>
                  <a:gd name="T11" fmla="*/ 2423874 h 4203450"/>
                  <a:gd name="T12" fmla="*/ 1420185 w 2520280"/>
                  <a:gd name="T13" fmla="*/ 2509830 h 4203450"/>
                  <a:gd name="T14" fmla="*/ 86035 w 2520280"/>
                  <a:gd name="T15" fmla="*/ 2509830 h 4203450"/>
                  <a:gd name="T16" fmla="*/ 0 w 2520280"/>
                  <a:gd name="T17" fmla="*/ 2423874 h 4203450"/>
                  <a:gd name="T18" fmla="*/ 0 w 2520280"/>
                  <a:gd name="T19" fmla="*/ 1883941 h 4203450"/>
                  <a:gd name="T20" fmla="*/ 0 w 2520280"/>
                  <a:gd name="T21" fmla="*/ 1133952 h 4203450"/>
                  <a:gd name="T22" fmla="*/ 0 w 2520280"/>
                  <a:gd name="T23" fmla="*/ 523786 h 4203450"/>
                  <a:gd name="T24" fmla="*/ 524270 w 2520280"/>
                  <a:gd name="T25" fmla="*/ 0 h 42034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0280" h="4203450">
                    <a:moveTo>
                      <a:pt x="877234" y="0"/>
                    </a:moveTo>
                    <a:lnTo>
                      <a:pt x="1643046" y="0"/>
                    </a:lnTo>
                    <a:cubicBezTo>
                      <a:pt x="2127529" y="0"/>
                      <a:pt x="2520280" y="392751"/>
                      <a:pt x="2520280" y="877234"/>
                    </a:cubicBezTo>
                    <a:lnTo>
                      <a:pt x="2520280" y="1899136"/>
                    </a:lnTo>
                    <a:lnTo>
                      <a:pt x="2520280" y="3155214"/>
                    </a:lnTo>
                    <a:lnTo>
                      <a:pt x="2520280" y="4059492"/>
                    </a:lnTo>
                    <a:cubicBezTo>
                      <a:pt x="2520280" y="4138998"/>
                      <a:pt x="2455828" y="4203450"/>
                      <a:pt x="2376322" y="4203450"/>
                    </a:cubicBezTo>
                    <a:lnTo>
                      <a:pt x="143958" y="4203450"/>
                    </a:lnTo>
                    <a:cubicBezTo>
                      <a:pt x="64452" y="4203450"/>
                      <a:pt x="0" y="4138998"/>
                      <a:pt x="0" y="4059492"/>
                    </a:cubicBezTo>
                    <a:lnTo>
                      <a:pt x="0" y="3155214"/>
                    </a:lnTo>
                    <a:lnTo>
                      <a:pt x="0" y="1899136"/>
                    </a:lnTo>
                    <a:lnTo>
                      <a:pt x="0" y="877234"/>
                    </a:lnTo>
                    <a:cubicBezTo>
                      <a:pt x="0" y="392751"/>
                      <a:pt x="392751" y="0"/>
                      <a:pt x="877234" y="0"/>
                    </a:cubicBezTo>
                    <a:close/>
                  </a:path>
                </a:pathLst>
              </a:custGeom>
              <a:solidFill>
                <a:srgbClr val="FFFFFF"/>
              </a:solidFill>
              <a:ln w="12700" cap="flat" cmpd="sng" algn="ctr">
                <a:solidFill>
                  <a:srgbClr val="D9D9D9"/>
                </a:solidFill>
                <a:prstDash val="solid"/>
                <a:miter lim="800000"/>
                <a:headEnd/>
                <a:tailEnd/>
              </a:ln>
            </p:spPr>
            <p:txBody>
              <a:bodyPr lIns="68580" tIns="34290" rIns="68580" bIns="34290" anchor="b"/>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38" name="矩形 1">
              <a:extLst>
                <a:ext uri="{FF2B5EF4-FFF2-40B4-BE49-F238E27FC236}">
                  <a16:creationId xmlns:a16="http://schemas.microsoft.com/office/drawing/2014/main" xmlns="" id="{A4091036-6C06-43A3-9D6B-A9ADC55B4DF4}"/>
                </a:ext>
              </a:extLst>
            </p:cNvPr>
            <p:cNvSpPr>
              <a:spLocks noChangeArrowheads="1"/>
            </p:cNvSpPr>
            <p:nvPr/>
          </p:nvSpPr>
          <p:spPr bwMode="auto">
            <a:xfrm>
              <a:off x="7319670" y="4144116"/>
              <a:ext cx="2684943"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法律意义上的所有制</a:t>
              </a:r>
              <a:r>
                <a:rPr lang="en-US" altLang="zh-CN" sz="2400" dirty="0">
                  <a:solidFill>
                    <a:prstClr val="black"/>
                  </a:solidFill>
                  <a:latin typeface="微软雅黑" panose="020B0503020204020204" pitchFamily="34" charset="-122"/>
                  <a:sym typeface="微软雅黑" panose="020B0503020204020204" pitchFamily="34" charset="-122"/>
                </a:rPr>
                <a:t>——</a:t>
              </a:r>
              <a:r>
                <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生产资料占有关系的法律形态。</a:t>
              </a:r>
              <a:endParaRPr kumimoji="0" lang="zh-CN" altLang="en-US" sz="180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15" name="矩形 1">
            <a:extLst>
              <a:ext uri="{FF2B5EF4-FFF2-40B4-BE49-F238E27FC236}">
                <a16:creationId xmlns:a16="http://schemas.microsoft.com/office/drawing/2014/main" xmlns="" id="{40B7DD77-50AF-4B83-881D-4DC884931ACB}"/>
              </a:ext>
            </a:extLst>
          </p:cNvPr>
          <p:cNvSpPr>
            <a:spLocks noChangeArrowheads="1"/>
          </p:cNvSpPr>
          <p:nvPr/>
        </p:nvSpPr>
        <p:spPr bwMode="auto">
          <a:xfrm>
            <a:off x="328696" y="3251694"/>
            <a:ext cx="2121896"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pPr>
            <a:r>
              <a:rPr lang="zh-CN" altLang="en-US" sz="2400" dirty="0"/>
              <a:t>对于生产资料所有制，可以从</a:t>
            </a:r>
            <a:r>
              <a:rPr lang="zh-CN" altLang="en-US" sz="2400" b="1" dirty="0">
                <a:solidFill>
                  <a:srgbClr val="B26A37"/>
                </a:solidFill>
              </a:rPr>
              <a:t>经济意义</a:t>
            </a:r>
            <a:r>
              <a:rPr lang="zh-CN" altLang="en-US" sz="2400" dirty="0"/>
              <a:t>和</a:t>
            </a:r>
            <a:r>
              <a:rPr lang="zh-CN" altLang="en-US" sz="2400" b="1" dirty="0">
                <a:solidFill>
                  <a:srgbClr val="B26A37"/>
                </a:solidFill>
              </a:rPr>
              <a:t>法律意义</a:t>
            </a:r>
            <a:r>
              <a:rPr lang="zh-CN" altLang="en-US" sz="2400" dirty="0"/>
              <a:t>上作区分</a:t>
            </a:r>
            <a:endParaRPr lang="zh-CN" altLang="en-US" sz="2400" b="1" dirty="0">
              <a:latin typeface="微软雅黑" panose="020B0503020204020204" pitchFamily="34" charset="-122"/>
              <a:sym typeface="微软雅黑" panose="020B0503020204020204" pitchFamily="34" charset="-122"/>
            </a:endParaRPr>
          </a:p>
        </p:txBody>
      </p:sp>
      <p:pic>
        <p:nvPicPr>
          <p:cNvPr id="16" name="图片 8">
            <a:hlinkClick r:id="rId2" action="ppaction://hlinksldjump"/>
            <a:extLst>
              <a:ext uri="{FF2B5EF4-FFF2-40B4-BE49-F238E27FC236}">
                <a16:creationId xmlns:a16="http://schemas.microsoft.com/office/drawing/2014/main" xmlns="" id="{325FD432-CBF2-4D0A-9FF1-AFD660BF04FD}"/>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p:spPr>
      </p:pic>
    </p:spTree>
    <p:extLst>
      <p:ext uri="{BB962C8B-B14F-4D97-AF65-F5344CB8AC3E}">
        <p14:creationId xmlns:p14="http://schemas.microsoft.com/office/powerpoint/2010/main" val="2800041418"/>
      </p:ext>
    </p:extLst>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三、资本主义所有制</a:t>
            </a:r>
          </a:p>
        </p:txBody>
      </p:sp>
      <p:sp>
        <p:nvSpPr>
          <p:cNvPr id="14" name="矩形 2">
            <a:extLst>
              <a:ext uri="{FF2B5EF4-FFF2-40B4-BE49-F238E27FC236}">
                <a16:creationId xmlns:a16="http://schemas.microsoft.com/office/drawing/2014/main" xmlns="" id="{2BC40C21-20A2-4F75-A65A-A90A3E1E6A1F}"/>
              </a:ext>
            </a:extLst>
          </p:cNvPr>
          <p:cNvSpPr>
            <a:spLocks noChangeArrowheads="1"/>
          </p:cNvSpPr>
          <p:nvPr/>
        </p:nvSpPr>
        <p:spPr bwMode="auto">
          <a:xfrm>
            <a:off x="888817" y="3059405"/>
            <a:ext cx="1705720" cy="195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800" b="1" dirty="0">
                <a:solidFill>
                  <a:srgbClr val="B26A37"/>
                </a:solidFill>
                <a:latin typeface="微软雅黑" panose="020B0503020204020204" pitchFamily="34" charset="-122"/>
              </a:rPr>
              <a:t>所有制和</a:t>
            </a:r>
            <a:endParaRPr lang="en-US" altLang="zh-CN" sz="2800" b="1" dirty="0">
              <a:solidFill>
                <a:srgbClr val="B26A37"/>
              </a:solidFill>
              <a:latin typeface="微软雅黑" panose="020B0503020204020204" pitchFamily="34" charset="-122"/>
            </a:endParaRPr>
          </a:p>
          <a:p>
            <a:pPr algn="ctr" eaLnBrk="1" hangingPunct="1">
              <a:lnSpc>
                <a:spcPct val="150000"/>
              </a:lnSpc>
            </a:pPr>
            <a:r>
              <a:rPr lang="zh-CN" altLang="en-US" sz="2800" b="1" dirty="0">
                <a:solidFill>
                  <a:srgbClr val="B26A37"/>
                </a:solidFill>
                <a:latin typeface="微软雅黑" panose="020B0503020204020204" pitchFamily="34" charset="-122"/>
              </a:rPr>
              <a:t>所有权的关系</a:t>
            </a:r>
            <a:endParaRPr lang="zh-CN" altLang="en-US" sz="2800" b="1" dirty="0">
              <a:solidFill>
                <a:srgbClr val="B26A37"/>
              </a:solidFill>
              <a:latin typeface="微软雅黑" panose="020B0503020204020204" pitchFamily="34" charset="-122"/>
              <a:cs typeface="Arial" panose="020B0604020202020204" pitchFamily="34" charset="0"/>
            </a:endParaRPr>
          </a:p>
        </p:txBody>
      </p:sp>
      <p:grpSp>
        <p:nvGrpSpPr>
          <p:cNvPr id="3" name="组合 2">
            <a:extLst>
              <a:ext uri="{FF2B5EF4-FFF2-40B4-BE49-F238E27FC236}">
                <a16:creationId xmlns:a16="http://schemas.microsoft.com/office/drawing/2014/main" xmlns="" id="{A76E70B2-F7B8-4AA1-8919-0F30897C2546}"/>
              </a:ext>
            </a:extLst>
          </p:cNvPr>
          <p:cNvGrpSpPr/>
          <p:nvPr/>
        </p:nvGrpSpPr>
        <p:grpSpPr>
          <a:xfrm>
            <a:off x="3464859" y="2171466"/>
            <a:ext cx="4403725" cy="3971087"/>
            <a:chOff x="727075" y="2416175"/>
            <a:chExt cx="4403725" cy="3971087"/>
          </a:xfrm>
        </p:grpSpPr>
        <p:sp>
          <p:nvSpPr>
            <p:cNvPr id="15" name="矩形 2">
              <a:extLst>
                <a:ext uri="{FF2B5EF4-FFF2-40B4-BE49-F238E27FC236}">
                  <a16:creationId xmlns:a16="http://schemas.microsoft.com/office/drawing/2014/main" xmlns="" id="{3D261076-40D7-4086-8DFD-90BFFE24E813}"/>
                </a:ext>
              </a:extLst>
            </p:cNvPr>
            <p:cNvSpPr>
              <a:spLocks noChangeArrowheads="1"/>
            </p:cNvSpPr>
            <p:nvPr/>
          </p:nvSpPr>
          <p:spPr bwMode="auto">
            <a:xfrm>
              <a:off x="2349126" y="2527090"/>
              <a:ext cx="278167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Aft>
                  <a:spcPts val="1200"/>
                </a:spcAft>
              </a:pPr>
              <a:r>
                <a:rPr lang="zh-CN" altLang="en-US" sz="2400" dirty="0">
                  <a:solidFill>
                    <a:srgbClr val="000000"/>
                  </a:solidFill>
                  <a:latin typeface="+mn-ea"/>
                  <a:ea typeface="+mn-ea"/>
                  <a:sym typeface="微软雅黑" panose="020B0503020204020204" pitchFamily="34" charset="-122"/>
                </a:rPr>
                <a:t>是所有权的基础，决定所有权</a:t>
              </a:r>
            </a:p>
          </p:txBody>
        </p:sp>
        <p:grpSp>
          <p:nvGrpSpPr>
            <p:cNvPr id="2" name="组合 1">
              <a:extLst>
                <a:ext uri="{FF2B5EF4-FFF2-40B4-BE49-F238E27FC236}">
                  <a16:creationId xmlns:a16="http://schemas.microsoft.com/office/drawing/2014/main" xmlns="" id="{CB54ACD3-5B8F-4081-9664-C85CAB4101BA}"/>
                </a:ext>
              </a:extLst>
            </p:cNvPr>
            <p:cNvGrpSpPr/>
            <p:nvPr/>
          </p:nvGrpSpPr>
          <p:grpSpPr>
            <a:xfrm>
              <a:off x="727075" y="2416175"/>
              <a:ext cx="1433513" cy="3565525"/>
              <a:chOff x="727075" y="2416175"/>
              <a:chExt cx="1433513" cy="3565525"/>
            </a:xfrm>
          </p:grpSpPr>
          <p:sp>
            <p:nvSpPr>
              <p:cNvPr id="17" name="椭圆 16">
                <a:extLst>
                  <a:ext uri="{FF2B5EF4-FFF2-40B4-BE49-F238E27FC236}">
                    <a16:creationId xmlns:a16="http://schemas.microsoft.com/office/drawing/2014/main" xmlns="" id="{0305B021-42F3-4499-8727-8C5FDA6534D4}"/>
                  </a:ext>
                </a:extLst>
              </p:cNvPr>
              <p:cNvSpPr/>
              <p:nvPr/>
            </p:nvSpPr>
            <p:spPr bwMode="auto">
              <a:xfrm>
                <a:off x="727075" y="2416175"/>
                <a:ext cx="1433513" cy="1431925"/>
              </a:xfrm>
              <a:prstGeom prst="ellipse">
                <a:avLst/>
              </a:prstGeom>
              <a:noFill/>
              <a:ln w="127000" cap="flat" cmpd="thinThick" algn="ctr">
                <a:solidFill>
                  <a:srgbClr val="C87E4C"/>
                </a:solidFill>
                <a:prstDash val="solid"/>
                <a:miter lim="800000"/>
              </a:ln>
              <a:effectLst/>
            </p:spPr>
            <p:txBody>
              <a:bodyPr lIns="0" tIns="0" rIns="0" bIns="0" anchor="ctr"/>
              <a:lstStyle/>
              <a:p>
                <a:pPr algn="ctr" eaLnBrk="1" hangingPunct="1">
                  <a:defRPr/>
                </a:pPr>
                <a:endParaRPr lang="zh-CN" altLang="en-US" sz="1600" b="1">
                  <a:solidFill>
                    <a:srgbClr val="808080"/>
                  </a:solidFill>
                  <a:latin typeface="+mn-ea"/>
                  <a:ea typeface="+mn-ea"/>
                </a:endParaRPr>
              </a:p>
            </p:txBody>
          </p:sp>
          <p:sp>
            <p:nvSpPr>
              <p:cNvPr id="18" name="矩形 2">
                <a:extLst>
                  <a:ext uri="{FF2B5EF4-FFF2-40B4-BE49-F238E27FC236}">
                    <a16:creationId xmlns:a16="http://schemas.microsoft.com/office/drawing/2014/main" xmlns="" id="{6E5154B1-D70C-40CF-A29A-31E23F73D88C}"/>
                  </a:ext>
                </a:extLst>
              </p:cNvPr>
              <p:cNvSpPr>
                <a:spLocks noChangeArrowheads="1"/>
              </p:cNvSpPr>
              <p:nvPr/>
            </p:nvSpPr>
            <p:spPr bwMode="auto">
              <a:xfrm>
                <a:off x="827088" y="2901305"/>
                <a:ext cx="1233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Aft>
                    <a:spcPts val="1200"/>
                  </a:spcAft>
                </a:pPr>
                <a:r>
                  <a:rPr lang="zh-CN" altLang="en-US" sz="2400" b="1" dirty="0">
                    <a:solidFill>
                      <a:srgbClr val="000000"/>
                    </a:solidFill>
                    <a:latin typeface="+mn-ea"/>
                    <a:ea typeface="+mn-ea"/>
                    <a:sym typeface="微软雅黑" panose="020B0503020204020204" pitchFamily="34" charset="-122"/>
                  </a:rPr>
                  <a:t>所有制</a:t>
                </a:r>
                <a:endParaRPr lang="zh-CN" altLang="en-US" sz="2400" b="1" dirty="0">
                  <a:latin typeface="+mn-ea"/>
                  <a:ea typeface="+mn-ea"/>
                  <a:sym typeface="微软雅黑" panose="020B0503020204020204" pitchFamily="34" charset="-122"/>
                </a:endParaRPr>
              </a:p>
            </p:txBody>
          </p:sp>
          <p:sp>
            <p:nvSpPr>
              <p:cNvPr id="21" name="椭圆 20">
                <a:extLst>
                  <a:ext uri="{FF2B5EF4-FFF2-40B4-BE49-F238E27FC236}">
                    <a16:creationId xmlns:a16="http://schemas.microsoft.com/office/drawing/2014/main" xmlns="" id="{21E3EBCA-2454-4240-B96C-CBB49E5B8B6D}"/>
                  </a:ext>
                </a:extLst>
              </p:cNvPr>
              <p:cNvSpPr/>
              <p:nvPr/>
            </p:nvSpPr>
            <p:spPr bwMode="auto">
              <a:xfrm>
                <a:off x="727075" y="4549775"/>
                <a:ext cx="1433513" cy="1431925"/>
              </a:xfrm>
              <a:prstGeom prst="ellipse">
                <a:avLst/>
              </a:prstGeom>
              <a:noFill/>
              <a:ln w="127000" cap="flat" cmpd="thinThick" algn="ctr">
                <a:solidFill>
                  <a:srgbClr val="C87E4C"/>
                </a:solidFill>
                <a:prstDash val="solid"/>
                <a:miter lim="800000"/>
              </a:ln>
              <a:effectLst/>
            </p:spPr>
            <p:txBody>
              <a:bodyPr lIns="0" tIns="0" rIns="0" bIns="0" anchor="ctr"/>
              <a:lstStyle/>
              <a:p>
                <a:pPr algn="ctr" eaLnBrk="1" hangingPunct="1">
                  <a:defRPr/>
                </a:pPr>
                <a:endParaRPr lang="zh-CN" altLang="en-US" sz="1600" b="1">
                  <a:solidFill>
                    <a:srgbClr val="808080"/>
                  </a:solidFill>
                  <a:latin typeface="+mn-ea"/>
                  <a:ea typeface="+mn-ea"/>
                </a:endParaRPr>
              </a:p>
            </p:txBody>
          </p:sp>
          <p:sp>
            <p:nvSpPr>
              <p:cNvPr id="23" name="矩形 2">
                <a:extLst>
                  <a:ext uri="{FF2B5EF4-FFF2-40B4-BE49-F238E27FC236}">
                    <a16:creationId xmlns:a16="http://schemas.microsoft.com/office/drawing/2014/main" xmlns="" id="{77FD7A06-4AC0-496C-BB24-E9842DA13935}"/>
                  </a:ext>
                </a:extLst>
              </p:cNvPr>
              <p:cNvSpPr>
                <a:spLocks noChangeArrowheads="1"/>
              </p:cNvSpPr>
              <p:nvPr/>
            </p:nvSpPr>
            <p:spPr bwMode="auto">
              <a:xfrm>
                <a:off x="827088" y="5034905"/>
                <a:ext cx="1233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Aft>
                    <a:spcPts val="1200"/>
                  </a:spcAft>
                </a:pPr>
                <a:r>
                  <a:rPr lang="zh-CN" altLang="en-US" sz="2400" b="1" dirty="0">
                    <a:solidFill>
                      <a:srgbClr val="000000"/>
                    </a:solidFill>
                    <a:latin typeface="+mn-ea"/>
                    <a:ea typeface="+mn-ea"/>
                    <a:sym typeface="微软雅黑" panose="020B0503020204020204" pitchFamily="34" charset="-122"/>
                  </a:rPr>
                  <a:t>所有权</a:t>
                </a:r>
                <a:endParaRPr lang="zh-CN" altLang="en-US" sz="2400" b="1" dirty="0">
                  <a:latin typeface="+mn-ea"/>
                  <a:ea typeface="+mn-ea"/>
                  <a:sym typeface="微软雅黑" panose="020B0503020204020204" pitchFamily="34" charset="-122"/>
                </a:endParaRPr>
              </a:p>
            </p:txBody>
          </p:sp>
        </p:grpSp>
        <p:sp>
          <p:nvSpPr>
            <p:cNvPr id="25" name="矩形 2">
              <a:extLst>
                <a:ext uri="{FF2B5EF4-FFF2-40B4-BE49-F238E27FC236}">
                  <a16:creationId xmlns:a16="http://schemas.microsoft.com/office/drawing/2014/main" xmlns="" id="{20BC431E-F82B-450C-8635-7D31593DD118}"/>
                </a:ext>
              </a:extLst>
            </p:cNvPr>
            <p:cNvSpPr>
              <a:spLocks noChangeArrowheads="1"/>
            </p:cNvSpPr>
            <p:nvPr/>
          </p:nvSpPr>
          <p:spPr bwMode="auto">
            <a:xfrm>
              <a:off x="2349126" y="4144212"/>
              <a:ext cx="278167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Aft>
                  <a:spcPts val="1200"/>
                </a:spcAft>
              </a:pPr>
              <a:r>
                <a:rPr lang="zh-CN" altLang="en-US" sz="2400" dirty="0">
                  <a:solidFill>
                    <a:srgbClr val="000000"/>
                  </a:solidFill>
                  <a:latin typeface="+mn-ea"/>
                  <a:ea typeface="+mn-ea"/>
                  <a:sym typeface="微软雅黑" panose="020B0503020204020204" pitchFamily="34" charset="-122"/>
                </a:rPr>
                <a:t>法律意义上的所有制就是所有权，它反映着经济关系的意志关系</a:t>
              </a:r>
            </a:p>
          </p:txBody>
        </p:sp>
      </p:grpSp>
      <p:grpSp>
        <p:nvGrpSpPr>
          <p:cNvPr id="26" name="组合 18">
            <a:extLst>
              <a:ext uri="{FF2B5EF4-FFF2-40B4-BE49-F238E27FC236}">
                <a16:creationId xmlns:a16="http://schemas.microsoft.com/office/drawing/2014/main" xmlns="" id="{FB39DB88-071F-44D8-93E5-AC5353AF6731}"/>
              </a:ext>
            </a:extLst>
          </p:cNvPr>
          <p:cNvGrpSpPr>
            <a:grpSpLocks/>
          </p:cNvGrpSpPr>
          <p:nvPr/>
        </p:nvGrpSpPr>
        <p:grpSpPr bwMode="auto">
          <a:xfrm>
            <a:off x="8727141" y="2656596"/>
            <a:ext cx="2344737" cy="2825750"/>
            <a:chOff x="7994896" y="2757479"/>
            <a:chExt cx="2344856" cy="2826097"/>
          </a:xfrm>
        </p:grpSpPr>
        <p:sp>
          <p:nvSpPr>
            <p:cNvPr id="32" name="箭头: 下 31">
              <a:extLst>
                <a:ext uri="{FF2B5EF4-FFF2-40B4-BE49-F238E27FC236}">
                  <a16:creationId xmlns:a16="http://schemas.microsoft.com/office/drawing/2014/main" xmlns="" id="{D65A071E-209D-4219-AAE4-14A6A78597C8}"/>
                </a:ext>
              </a:extLst>
            </p:cNvPr>
            <p:cNvSpPr/>
            <p:nvPr/>
          </p:nvSpPr>
          <p:spPr>
            <a:xfrm>
              <a:off x="9468171" y="3544976"/>
              <a:ext cx="800141" cy="1347954"/>
            </a:xfrm>
            <a:prstGeom prst="downArrow">
              <a:avLst/>
            </a:prstGeom>
            <a:noFill/>
            <a:ln>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solidFill>
                    <a:schemeClr val="tx1"/>
                  </a:solidFill>
                  <a:latin typeface="+mn-ea"/>
                </a:rPr>
                <a:t>反映</a:t>
              </a:r>
            </a:p>
          </p:txBody>
        </p:sp>
        <p:sp>
          <p:nvSpPr>
            <p:cNvPr id="33" name="箭头: 上 32">
              <a:extLst>
                <a:ext uri="{FF2B5EF4-FFF2-40B4-BE49-F238E27FC236}">
                  <a16:creationId xmlns:a16="http://schemas.microsoft.com/office/drawing/2014/main" xmlns="" id="{F20BA1F8-2608-4473-890D-7F7D7F3384AE}"/>
                </a:ext>
              </a:extLst>
            </p:cNvPr>
            <p:cNvSpPr/>
            <p:nvPr/>
          </p:nvSpPr>
          <p:spPr>
            <a:xfrm>
              <a:off x="7994896" y="3495758"/>
              <a:ext cx="785852" cy="1347953"/>
            </a:xfrm>
            <a:prstGeom prst="upArrow">
              <a:avLst/>
            </a:prstGeom>
            <a:noFill/>
            <a:ln>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mn-ea"/>
                </a:rPr>
                <a:t>决定</a:t>
              </a:r>
            </a:p>
          </p:txBody>
        </p:sp>
        <p:sp>
          <p:nvSpPr>
            <p:cNvPr id="34" name="矩形 33">
              <a:extLst>
                <a:ext uri="{FF2B5EF4-FFF2-40B4-BE49-F238E27FC236}">
                  <a16:creationId xmlns:a16="http://schemas.microsoft.com/office/drawing/2014/main" xmlns="" id="{72C0922C-5BE0-4DB7-98EE-A7ED2338A61F}"/>
                </a:ext>
              </a:extLst>
            </p:cNvPr>
            <p:cNvSpPr/>
            <p:nvPr/>
          </p:nvSpPr>
          <p:spPr>
            <a:xfrm>
              <a:off x="7994896" y="2757479"/>
              <a:ext cx="2344856" cy="462020"/>
            </a:xfrm>
            <a:prstGeom prst="rect">
              <a:avLst/>
            </a:prstGeom>
            <a:solidFill>
              <a:srgbClr val="C87E4C"/>
            </a:solidFill>
          </p:spPr>
          <p:txBody>
            <a:bodyPr>
              <a:spAutoFit/>
            </a:bodyPr>
            <a:lstStyle/>
            <a:p>
              <a:pPr algn="ctr">
                <a:defRPr/>
              </a:pPr>
              <a:r>
                <a:rPr lang="zh-CN" altLang="en-US" sz="2400" dirty="0">
                  <a:solidFill>
                    <a:schemeClr val="bg1"/>
                  </a:solidFill>
                  <a:latin typeface="+mn-ea"/>
                  <a:ea typeface="+mn-ea"/>
                </a:rPr>
                <a:t>所有权</a:t>
              </a:r>
            </a:p>
          </p:txBody>
        </p:sp>
        <p:sp>
          <p:nvSpPr>
            <p:cNvPr id="39" name="矩形 38">
              <a:extLst>
                <a:ext uri="{FF2B5EF4-FFF2-40B4-BE49-F238E27FC236}">
                  <a16:creationId xmlns:a16="http://schemas.microsoft.com/office/drawing/2014/main" xmlns="" id="{0D2D280F-FC02-454E-BBAB-133B6EFA071A}"/>
                </a:ext>
              </a:extLst>
            </p:cNvPr>
            <p:cNvSpPr/>
            <p:nvPr/>
          </p:nvSpPr>
          <p:spPr>
            <a:xfrm>
              <a:off x="7994896" y="5121557"/>
              <a:ext cx="2344856" cy="462019"/>
            </a:xfrm>
            <a:prstGeom prst="rect">
              <a:avLst/>
            </a:prstGeom>
            <a:solidFill>
              <a:srgbClr val="C87E4C"/>
            </a:solidFill>
          </p:spPr>
          <p:txBody>
            <a:bodyPr>
              <a:spAutoFit/>
            </a:bodyPr>
            <a:lstStyle/>
            <a:p>
              <a:pPr algn="ctr">
                <a:defRPr/>
              </a:pPr>
              <a:r>
                <a:rPr lang="zh-CN" altLang="en-US" sz="2400">
                  <a:solidFill>
                    <a:schemeClr val="bg1"/>
                  </a:solidFill>
                  <a:latin typeface="+mn-ea"/>
                  <a:ea typeface="+mn-ea"/>
                </a:rPr>
                <a:t>所有制</a:t>
              </a:r>
            </a:p>
          </p:txBody>
        </p:sp>
      </p:grpSp>
      <p:sp>
        <p:nvSpPr>
          <p:cNvPr id="24" name="矩形: 圆角 23">
            <a:extLst>
              <a:ext uri="{FF2B5EF4-FFF2-40B4-BE49-F238E27FC236}">
                <a16:creationId xmlns:a16="http://schemas.microsoft.com/office/drawing/2014/main" xmlns="" id="{E391EF56-7F6F-41A6-8B15-3FA062413BD3}"/>
              </a:ext>
            </a:extLst>
          </p:cNvPr>
          <p:cNvSpPr/>
          <p:nvPr/>
        </p:nvSpPr>
        <p:spPr>
          <a:xfrm>
            <a:off x="3464859" y="1067806"/>
            <a:ext cx="52622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（一）资本主义所有制的含义</a:t>
            </a:r>
          </a:p>
        </p:txBody>
      </p:sp>
      <p:sp>
        <p:nvSpPr>
          <p:cNvPr id="28" name="左大括号 27">
            <a:extLst>
              <a:ext uri="{FF2B5EF4-FFF2-40B4-BE49-F238E27FC236}">
                <a16:creationId xmlns:a16="http://schemas.microsoft.com/office/drawing/2014/main" xmlns="" id="{554EF890-8E42-49BB-9B5F-2312B2E4E4D7}"/>
              </a:ext>
            </a:extLst>
          </p:cNvPr>
          <p:cNvSpPr/>
          <p:nvPr/>
        </p:nvSpPr>
        <p:spPr>
          <a:xfrm>
            <a:off x="2826871" y="2406650"/>
            <a:ext cx="442912" cy="3260725"/>
          </a:xfrm>
          <a:prstGeom prst="leftBrace">
            <a:avLst/>
          </a:prstGeom>
          <a:ln w="3175">
            <a:solidFill>
              <a:srgbClr val="C87E4C"/>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356032096"/>
      </p:ext>
    </p:extLst>
  </p:cSld>
  <p:clrMapOvr>
    <a:masterClrMapping/>
  </p:clrMapOvr>
  <p:transition spd="med">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三、资本主义所有制</a:t>
            </a:r>
          </a:p>
        </p:txBody>
      </p:sp>
      <p:sp>
        <p:nvSpPr>
          <p:cNvPr id="6" name="矩形 5">
            <a:extLst>
              <a:ext uri="{FF2B5EF4-FFF2-40B4-BE49-F238E27FC236}">
                <a16:creationId xmlns:a16="http://schemas.microsoft.com/office/drawing/2014/main" xmlns="" id="{31AE05FF-9B52-483C-8991-7B779091237E}"/>
              </a:ext>
            </a:extLst>
          </p:cNvPr>
          <p:cNvSpPr/>
          <p:nvPr/>
        </p:nvSpPr>
        <p:spPr>
          <a:xfrm>
            <a:off x="1355915" y="4825301"/>
            <a:ext cx="9480171" cy="1135054"/>
          </a:xfrm>
          <a:prstGeom prst="rect">
            <a:avLst/>
          </a:prstGeom>
        </p:spPr>
        <p:txBody>
          <a:bodyPr wrap="square">
            <a:spAutoFit/>
          </a:bodyPr>
          <a:lstStyle/>
          <a:p>
            <a:pPr indent="631825" algn="just">
              <a:lnSpc>
                <a:spcPct val="150000"/>
              </a:lnSpc>
            </a:pPr>
            <a:r>
              <a:rPr lang="zh-CN" altLang="en-US" sz="2400" b="1" dirty="0">
                <a:solidFill>
                  <a:srgbClr val="000000"/>
                </a:solidFill>
                <a:latin typeface="+mn-ea"/>
                <a:ea typeface="+mn-ea"/>
                <a:sym typeface="微软雅黑" panose="020B0503020204020204" pitchFamily="34" charset="-122"/>
              </a:rPr>
              <a:t>资本家拥有对雇佣劳动者的支配权，并凭借这种所有权和支配权实现对全部劳动产品的占有和支配。</a:t>
            </a:r>
            <a:endParaRPr lang="zh-CN" altLang="en-US" b="1" dirty="0">
              <a:latin typeface="+mn-ea"/>
              <a:ea typeface="+mn-ea"/>
            </a:endParaRPr>
          </a:p>
        </p:txBody>
      </p:sp>
      <p:sp>
        <p:nvSpPr>
          <p:cNvPr id="10" name="矩形: 圆角 9">
            <a:extLst>
              <a:ext uri="{FF2B5EF4-FFF2-40B4-BE49-F238E27FC236}">
                <a16:creationId xmlns:a16="http://schemas.microsoft.com/office/drawing/2014/main" xmlns="" id="{3238DEA5-E53E-4AFE-8517-1A6D5F0A69BB}"/>
              </a:ext>
            </a:extLst>
          </p:cNvPr>
          <p:cNvSpPr/>
          <p:nvPr/>
        </p:nvSpPr>
        <p:spPr>
          <a:xfrm>
            <a:off x="3464859" y="1067806"/>
            <a:ext cx="52622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（一）资本主义所有制的含义</a:t>
            </a:r>
          </a:p>
        </p:txBody>
      </p:sp>
      <p:grpSp>
        <p:nvGrpSpPr>
          <p:cNvPr id="9" name="组合 8">
            <a:extLst>
              <a:ext uri="{FF2B5EF4-FFF2-40B4-BE49-F238E27FC236}">
                <a16:creationId xmlns:a16="http://schemas.microsoft.com/office/drawing/2014/main" xmlns="" id="{FAE07301-9533-43F1-ACD1-3C4705843096}"/>
              </a:ext>
            </a:extLst>
          </p:cNvPr>
          <p:cNvGrpSpPr/>
          <p:nvPr/>
        </p:nvGrpSpPr>
        <p:grpSpPr>
          <a:xfrm>
            <a:off x="6569982" y="2327378"/>
            <a:ext cx="4131786" cy="2247728"/>
            <a:chOff x="6435512" y="2477933"/>
            <a:chExt cx="4131786" cy="2247728"/>
          </a:xfrm>
        </p:grpSpPr>
        <p:grpSp>
          <p:nvGrpSpPr>
            <p:cNvPr id="8" name="组合 7">
              <a:extLst>
                <a:ext uri="{FF2B5EF4-FFF2-40B4-BE49-F238E27FC236}">
                  <a16:creationId xmlns:a16="http://schemas.microsoft.com/office/drawing/2014/main" xmlns="" id="{6E04D898-7F83-411C-AF51-5E4CFDD7C6E6}"/>
                </a:ext>
              </a:extLst>
            </p:cNvPr>
            <p:cNvGrpSpPr/>
            <p:nvPr/>
          </p:nvGrpSpPr>
          <p:grpSpPr>
            <a:xfrm>
              <a:off x="7234047" y="3751308"/>
              <a:ext cx="2285852" cy="974353"/>
              <a:chOff x="7451716" y="6732968"/>
              <a:chExt cx="2285852" cy="974353"/>
            </a:xfrm>
          </p:grpSpPr>
          <p:sp>
            <p:nvSpPr>
              <p:cNvPr id="4" name="箭头: 右 3">
                <a:extLst>
                  <a:ext uri="{FF2B5EF4-FFF2-40B4-BE49-F238E27FC236}">
                    <a16:creationId xmlns:a16="http://schemas.microsoft.com/office/drawing/2014/main" xmlns="" id="{3BAD4C9E-FBC0-4996-BA50-26D27597C1AA}"/>
                  </a:ext>
                </a:extLst>
              </p:cNvPr>
              <p:cNvSpPr/>
              <p:nvPr/>
            </p:nvSpPr>
            <p:spPr>
              <a:xfrm rot="2524641">
                <a:off x="7451716" y="6732968"/>
                <a:ext cx="1233714" cy="184666"/>
              </a:xfrm>
              <a:prstGeom prst="rightArrow">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28" name="矩形 27">
                <a:extLst>
                  <a:ext uri="{FF2B5EF4-FFF2-40B4-BE49-F238E27FC236}">
                    <a16:creationId xmlns:a16="http://schemas.microsoft.com/office/drawing/2014/main" xmlns="" id="{4A309E6A-7C9B-42E9-A387-65B75F712997}"/>
                  </a:ext>
                </a:extLst>
              </p:cNvPr>
              <p:cNvSpPr/>
              <p:nvPr/>
            </p:nvSpPr>
            <p:spPr>
              <a:xfrm>
                <a:off x="8014019" y="7307211"/>
                <a:ext cx="1723549" cy="400110"/>
              </a:xfrm>
              <a:prstGeom prst="rect">
                <a:avLst/>
              </a:prstGeom>
            </p:spPr>
            <p:txBody>
              <a:bodyPr wrap="square">
                <a:spAutoFit/>
              </a:bodyPr>
              <a:lstStyle/>
              <a:p>
                <a:r>
                  <a:rPr lang="zh-CN" altLang="en-US" sz="2000" b="1" dirty="0">
                    <a:latin typeface="+mn-ea"/>
                    <a:ea typeface="+mn-ea"/>
                  </a:rPr>
                  <a:t>雇佣劳动关系</a:t>
                </a:r>
              </a:p>
            </p:txBody>
          </p:sp>
        </p:grpSp>
        <p:grpSp>
          <p:nvGrpSpPr>
            <p:cNvPr id="7" name="组合 6">
              <a:extLst>
                <a:ext uri="{FF2B5EF4-FFF2-40B4-BE49-F238E27FC236}">
                  <a16:creationId xmlns:a16="http://schemas.microsoft.com/office/drawing/2014/main" xmlns="" id="{37324244-BC82-45B0-AC80-465E9C3C8916}"/>
                </a:ext>
              </a:extLst>
            </p:cNvPr>
            <p:cNvGrpSpPr/>
            <p:nvPr/>
          </p:nvGrpSpPr>
          <p:grpSpPr>
            <a:xfrm>
              <a:off x="6435512" y="2477933"/>
              <a:ext cx="1530718" cy="630237"/>
              <a:chOff x="6435512" y="2477933"/>
              <a:chExt cx="1530718" cy="630237"/>
            </a:xfrm>
          </p:grpSpPr>
          <p:sp>
            <p:nvSpPr>
              <p:cNvPr id="2" name="矩形 1">
                <a:extLst>
                  <a:ext uri="{FF2B5EF4-FFF2-40B4-BE49-F238E27FC236}">
                    <a16:creationId xmlns:a16="http://schemas.microsoft.com/office/drawing/2014/main" xmlns="" id="{BDA1F61F-186D-4EBF-B6D0-0ED84AE4B2BA}"/>
                  </a:ext>
                </a:extLst>
              </p:cNvPr>
              <p:cNvSpPr/>
              <p:nvPr/>
            </p:nvSpPr>
            <p:spPr>
              <a:xfrm>
                <a:off x="6646873" y="2570565"/>
                <a:ext cx="1107996" cy="461665"/>
              </a:xfrm>
              <a:prstGeom prst="rect">
                <a:avLst/>
              </a:prstGeom>
            </p:spPr>
            <p:txBody>
              <a:bodyPr wrap="none">
                <a:spAutoFit/>
              </a:bodyPr>
              <a:lstStyle/>
              <a:p>
                <a:r>
                  <a:rPr lang="zh-CN" altLang="en-US" sz="2400" dirty="0">
                    <a:solidFill>
                      <a:srgbClr val="B26A37"/>
                    </a:solidFill>
                    <a:latin typeface="+mn-ea"/>
                    <a:ea typeface="+mn-ea"/>
                    <a:sym typeface="微软雅黑" panose="020B0503020204020204" pitchFamily="34" charset="-122"/>
                  </a:rPr>
                  <a:t>资本家</a:t>
                </a:r>
                <a:endParaRPr lang="zh-CN" altLang="en-US" sz="2400" dirty="0">
                  <a:solidFill>
                    <a:srgbClr val="B26A37"/>
                  </a:solidFill>
                  <a:latin typeface="+mn-ea"/>
                  <a:ea typeface="+mn-ea"/>
                </a:endParaRPr>
              </a:p>
            </p:txBody>
          </p:sp>
          <p:sp>
            <p:nvSpPr>
              <p:cNvPr id="12" name="矩形 11">
                <a:extLst>
                  <a:ext uri="{FF2B5EF4-FFF2-40B4-BE49-F238E27FC236}">
                    <a16:creationId xmlns:a16="http://schemas.microsoft.com/office/drawing/2014/main" xmlns="" id="{D09E5706-B47F-4B53-B822-9DC7CE4218E2}"/>
                  </a:ext>
                </a:extLst>
              </p:cNvPr>
              <p:cNvSpPr/>
              <p:nvPr/>
            </p:nvSpPr>
            <p:spPr>
              <a:xfrm>
                <a:off x="6435512" y="2477933"/>
                <a:ext cx="1530718" cy="630237"/>
              </a:xfrm>
              <a:prstGeom prst="rect">
                <a:avLst/>
              </a:prstGeom>
              <a:noFill/>
              <a:ln w="12700" cap="flat" cmpd="sng" algn="ctr">
                <a:solidFill>
                  <a:srgbClr val="C87E4C"/>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ea"/>
                </a:endParaRPr>
              </a:p>
            </p:txBody>
          </p:sp>
        </p:grpSp>
        <p:grpSp>
          <p:nvGrpSpPr>
            <p:cNvPr id="5" name="组合 4">
              <a:extLst>
                <a:ext uri="{FF2B5EF4-FFF2-40B4-BE49-F238E27FC236}">
                  <a16:creationId xmlns:a16="http://schemas.microsoft.com/office/drawing/2014/main" xmlns="" id="{4A2E37D2-B2DE-47CB-B0C8-21A153CC7C9B}"/>
                </a:ext>
              </a:extLst>
            </p:cNvPr>
            <p:cNvGrpSpPr/>
            <p:nvPr/>
          </p:nvGrpSpPr>
          <p:grpSpPr>
            <a:xfrm>
              <a:off x="9359310" y="2486280"/>
              <a:ext cx="1207988" cy="630237"/>
              <a:chOff x="8831465" y="2486280"/>
              <a:chExt cx="1207988" cy="630237"/>
            </a:xfrm>
          </p:grpSpPr>
          <p:sp>
            <p:nvSpPr>
              <p:cNvPr id="3" name="矩形 2">
                <a:extLst>
                  <a:ext uri="{FF2B5EF4-FFF2-40B4-BE49-F238E27FC236}">
                    <a16:creationId xmlns:a16="http://schemas.microsoft.com/office/drawing/2014/main" xmlns="" id="{8BD04A46-14C7-43B8-9D9E-917E11B3427D}"/>
                  </a:ext>
                </a:extLst>
              </p:cNvPr>
              <p:cNvSpPr/>
              <p:nvPr/>
            </p:nvSpPr>
            <p:spPr>
              <a:xfrm>
                <a:off x="9035349" y="2562218"/>
                <a:ext cx="800219" cy="461665"/>
              </a:xfrm>
              <a:prstGeom prst="rect">
                <a:avLst/>
              </a:prstGeom>
            </p:spPr>
            <p:txBody>
              <a:bodyPr wrap="none">
                <a:spAutoFit/>
              </a:bodyPr>
              <a:lstStyle/>
              <a:p>
                <a:r>
                  <a:rPr lang="zh-CN" altLang="en-US" sz="2400" dirty="0">
                    <a:solidFill>
                      <a:srgbClr val="B26A37"/>
                    </a:solidFill>
                    <a:latin typeface="+mn-ea"/>
                    <a:ea typeface="+mn-ea"/>
                    <a:sym typeface="微软雅黑" panose="020B0503020204020204" pitchFamily="34" charset="-122"/>
                  </a:rPr>
                  <a:t>工人</a:t>
                </a:r>
                <a:endParaRPr lang="zh-CN" altLang="en-US" sz="2400" dirty="0">
                  <a:solidFill>
                    <a:srgbClr val="B26A37"/>
                  </a:solidFill>
                  <a:latin typeface="+mn-ea"/>
                  <a:ea typeface="+mn-ea"/>
                </a:endParaRPr>
              </a:p>
            </p:txBody>
          </p:sp>
          <p:sp>
            <p:nvSpPr>
              <p:cNvPr id="15" name="矩形 14">
                <a:extLst>
                  <a:ext uri="{FF2B5EF4-FFF2-40B4-BE49-F238E27FC236}">
                    <a16:creationId xmlns:a16="http://schemas.microsoft.com/office/drawing/2014/main" xmlns="" id="{4CCFC441-84BE-4257-8A6E-E2E00A5DB3F8}"/>
                  </a:ext>
                </a:extLst>
              </p:cNvPr>
              <p:cNvSpPr/>
              <p:nvPr/>
            </p:nvSpPr>
            <p:spPr>
              <a:xfrm>
                <a:off x="8831465" y="2486280"/>
                <a:ext cx="1207988" cy="630237"/>
              </a:xfrm>
              <a:prstGeom prst="rect">
                <a:avLst/>
              </a:prstGeom>
              <a:noFill/>
              <a:ln w="12700" cap="flat" cmpd="sng" algn="ctr">
                <a:solidFill>
                  <a:srgbClr val="C87E4C"/>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ea"/>
                </a:endParaRPr>
              </a:p>
            </p:txBody>
          </p:sp>
        </p:grpSp>
      </p:grpSp>
      <p:grpSp>
        <p:nvGrpSpPr>
          <p:cNvPr id="17" name="组合 16">
            <a:extLst>
              <a:ext uri="{FF2B5EF4-FFF2-40B4-BE49-F238E27FC236}">
                <a16:creationId xmlns:a16="http://schemas.microsoft.com/office/drawing/2014/main" xmlns="" id="{787D2230-0F71-4A53-9E25-A902CB0AC950}"/>
              </a:ext>
            </a:extLst>
          </p:cNvPr>
          <p:cNvGrpSpPr/>
          <p:nvPr/>
        </p:nvGrpSpPr>
        <p:grpSpPr>
          <a:xfrm>
            <a:off x="1097520" y="2032699"/>
            <a:ext cx="4963581" cy="2360220"/>
            <a:chOff x="809423" y="2117651"/>
            <a:chExt cx="4963581" cy="2360220"/>
          </a:xfrm>
        </p:grpSpPr>
        <p:grpSp>
          <p:nvGrpSpPr>
            <p:cNvPr id="16" name="组合 15">
              <a:extLst>
                <a:ext uri="{FF2B5EF4-FFF2-40B4-BE49-F238E27FC236}">
                  <a16:creationId xmlns:a16="http://schemas.microsoft.com/office/drawing/2014/main" xmlns="" id="{EF58DF07-1338-4688-8FA9-D3A9AF16B9D9}"/>
                </a:ext>
              </a:extLst>
            </p:cNvPr>
            <p:cNvGrpSpPr/>
            <p:nvPr/>
          </p:nvGrpSpPr>
          <p:grpSpPr>
            <a:xfrm>
              <a:off x="809423" y="2117651"/>
              <a:ext cx="4963581" cy="2360220"/>
              <a:chOff x="809422" y="2117651"/>
              <a:chExt cx="3413521" cy="1518072"/>
            </a:xfrm>
          </p:grpSpPr>
          <p:sp>
            <p:nvSpPr>
              <p:cNvPr id="21" name="矩形 8">
                <a:extLst>
                  <a:ext uri="{FF2B5EF4-FFF2-40B4-BE49-F238E27FC236}">
                    <a16:creationId xmlns:a16="http://schemas.microsoft.com/office/drawing/2014/main" xmlns="" id="{1FC49D3E-AEA5-4BD5-8AC0-7145177342C0}"/>
                  </a:ext>
                </a:extLst>
              </p:cNvPr>
              <p:cNvSpPr>
                <a:spLocks noChangeArrowheads="1"/>
              </p:cNvSpPr>
              <p:nvPr/>
            </p:nvSpPr>
            <p:spPr bwMode="auto">
              <a:xfrm>
                <a:off x="809422" y="2117651"/>
                <a:ext cx="3413521" cy="151807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2800"/>
                <a:endParaRPr lang="zh-CN" altLang="zh-CN" dirty="0">
                  <a:solidFill>
                    <a:srgbClr val="FFFFFF"/>
                  </a:solidFill>
                  <a:latin typeface="宋体" pitchFamily="2" charset="-122"/>
                  <a:sym typeface="宋体" pitchFamily="2" charset="-122"/>
                </a:endParaRPr>
              </a:p>
            </p:txBody>
          </p:sp>
          <p:sp>
            <p:nvSpPr>
              <p:cNvPr id="23" name="矩形 9">
                <a:extLst>
                  <a:ext uri="{FF2B5EF4-FFF2-40B4-BE49-F238E27FC236}">
                    <a16:creationId xmlns:a16="http://schemas.microsoft.com/office/drawing/2014/main" xmlns="" id="{4BD27305-E1F1-47B8-8A00-050DD36AC204}"/>
                  </a:ext>
                </a:extLst>
              </p:cNvPr>
              <p:cNvSpPr>
                <a:spLocks noChangeArrowheads="1"/>
              </p:cNvSpPr>
              <p:nvPr/>
            </p:nvSpPr>
            <p:spPr bwMode="auto">
              <a:xfrm>
                <a:off x="809422" y="2254555"/>
                <a:ext cx="136929" cy="454002"/>
              </a:xfrm>
              <a:prstGeom prst="rect">
                <a:avLst/>
              </a:prstGeom>
              <a:solidFill>
                <a:srgbClr val="C87E4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12800"/>
                <a:endParaRPr lang="zh-CN" altLang="zh-CN">
                  <a:solidFill>
                    <a:srgbClr val="FFFFFF"/>
                  </a:solidFill>
                  <a:latin typeface="宋体" pitchFamily="2" charset="-122"/>
                  <a:sym typeface="宋体" pitchFamily="2" charset="-122"/>
                </a:endParaRPr>
              </a:p>
            </p:txBody>
          </p:sp>
        </p:grpSp>
        <p:sp>
          <p:nvSpPr>
            <p:cNvPr id="24" name="矩形 2">
              <a:extLst>
                <a:ext uri="{FF2B5EF4-FFF2-40B4-BE49-F238E27FC236}">
                  <a16:creationId xmlns:a16="http://schemas.microsoft.com/office/drawing/2014/main" xmlns="" id="{C56863CC-5EC0-468A-8803-85A7A65C1872}"/>
                </a:ext>
              </a:extLst>
            </p:cNvPr>
            <p:cNvSpPr>
              <a:spLocks noChangeArrowheads="1"/>
            </p:cNvSpPr>
            <p:nvPr/>
          </p:nvSpPr>
          <p:spPr bwMode="auto">
            <a:xfrm>
              <a:off x="1202135" y="3086545"/>
              <a:ext cx="404767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Aft>
                  <a:spcPts val="1200"/>
                </a:spcAft>
              </a:pPr>
              <a:r>
                <a:rPr lang="zh-CN" altLang="en-US" sz="2400" dirty="0">
                  <a:solidFill>
                    <a:srgbClr val="000000"/>
                  </a:solidFill>
                  <a:latin typeface="+mn-ea"/>
                  <a:ea typeface="+mn-ea"/>
                  <a:sym typeface="微软雅黑" panose="020B0503020204020204" pitchFamily="34" charset="-122"/>
                </a:rPr>
                <a:t>是生产资料归资本家所有的一种私有制形式</a:t>
              </a:r>
            </a:p>
          </p:txBody>
        </p:sp>
        <p:sp>
          <p:nvSpPr>
            <p:cNvPr id="29" name="矩形 2">
              <a:extLst>
                <a:ext uri="{FF2B5EF4-FFF2-40B4-BE49-F238E27FC236}">
                  <a16:creationId xmlns:a16="http://schemas.microsoft.com/office/drawing/2014/main" xmlns="" id="{7242FA4D-E4F9-42F1-B9E2-79CFE768214F}"/>
                </a:ext>
              </a:extLst>
            </p:cNvPr>
            <p:cNvSpPr>
              <a:spLocks noChangeArrowheads="1"/>
            </p:cNvSpPr>
            <p:nvPr/>
          </p:nvSpPr>
          <p:spPr bwMode="auto">
            <a:xfrm>
              <a:off x="1202135" y="2415076"/>
              <a:ext cx="40476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spcAft>
                  <a:spcPts val="1200"/>
                </a:spcAft>
              </a:pPr>
              <a:r>
                <a:rPr lang="zh-CN" altLang="en-US" sz="2400" b="1">
                  <a:solidFill>
                    <a:srgbClr val="B26A37"/>
                  </a:solidFill>
                  <a:latin typeface="+mn-ea"/>
                  <a:sym typeface="微软雅黑" panose="020B0503020204020204" pitchFamily="34" charset="-122"/>
                </a:rPr>
                <a:t>资本主义所有制</a:t>
              </a:r>
              <a:endParaRPr lang="zh-CN" altLang="en-US" sz="2400" dirty="0">
                <a:solidFill>
                  <a:srgbClr val="000000"/>
                </a:solidFill>
                <a:latin typeface="+mn-ea"/>
                <a:ea typeface="+mn-ea"/>
                <a:sym typeface="微软雅黑" panose="020B0503020204020204" pitchFamily="34" charset="-122"/>
              </a:endParaRPr>
            </a:p>
          </p:txBody>
        </p:sp>
      </p:grpSp>
      <p:sp>
        <p:nvSpPr>
          <p:cNvPr id="30" name="矩形 25">
            <a:extLst>
              <a:ext uri="{FF2B5EF4-FFF2-40B4-BE49-F238E27FC236}">
                <a16:creationId xmlns:a16="http://schemas.microsoft.com/office/drawing/2014/main" xmlns="" id="{D0F20D08-C759-4AA6-B845-E52B1CB6FBFC}"/>
              </a:ext>
            </a:extLst>
          </p:cNvPr>
          <p:cNvSpPr>
            <a:spLocks noChangeArrowheads="1"/>
          </p:cNvSpPr>
          <p:nvPr/>
        </p:nvSpPr>
        <p:spPr bwMode="auto">
          <a:xfrm>
            <a:off x="1355915" y="6250878"/>
            <a:ext cx="9480170" cy="45719"/>
          </a:xfrm>
          <a:prstGeom prst="rect">
            <a:avLst/>
          </a:prstGeom>
          <a:solidFill>
            <a:srgbClr val="F0A22E">
              <a:lumMod val="75000"/>
            </a:srgbClr>
          </a:solidFill>
          <a:ln w="12700">
            <a:solidFill>
              <a:srgbClr val="F2F2F2"/>
            </a:solidFill>
            <a:bevel/>
            <a:headEnd/>
            <a:tailEnd/>
          </a:ln>
        </p:spPr>
        <p:txBody>
          <a:bodyPr anchor="ctr"/>
          <a:lstStyle>
            <a:lvl1pPr eaLnBrk="0" hangingPunct="0">
              <a:lnSpc>
                <a:spcPct val="90000"/>
              </a:lnSpc>
              <a:spcBef>
                <a:spcPts val="1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280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sym typeface="宋体" panose="02010600030101010101" pitchFamily="2" charset="-122"/>
            </a:endParaRPr>
          </a:p>
        </p:txBody>
      </p:sp>
      <p:sp>
        <p:nvSpPr>
          <p:cNvPr id="25" name="箭头: 右 24">
            <a:extLst>
              <a:ext uri="{FF2B5EF4-FFF2-40B4-BE49-F238E27FC236}">
                <a16:creationId xmlns:a16="http://schemas.microsoft.com/office/drawing/2014/main" xmlns="" id="{20511650-C70A-41A6-87BB-79B9F57212C2}"/>
              </a:ext>
            </a:extLst>
          </p:cNvPr>
          <p:cNvSpPr/>
          <p:nvPr/>
        </p:nvSpPr>
        <p:spPr>
          <a:xfrm rot="7861472">
            <a:off x="8876922" y="3579039"/>
            <a:ext cx="1233714" cy="184666"/>
          </a:xfrm>
          <a:prstGeom prst="rightArrow">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Tree>
    <p:extLst>
      <p:ext uri="{BB962C8B-B14F-4D97-AF65-F5344CB8AC3E}">
        <p14:creationId xmlns:p14="http://schemas.microsoft.com/office/powerpoint/2010/main" val="2067928924"/>
      </p:ext>
    </p:extLst>
  </p:cSld>
  <p:clrMapOvr>
    <a:masterClrMapping/>
  </p:clrMapOvr>
  <p:transition spd="med">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三、资本主义所有制</a:t>
            </a:r>
          </a:p>
        </p:txBody>
      </p:sp>
      <p:sp>
        <p:nvSpPr>
          <p:cNvPr id="20" name="矩形: 圆角 19">
            <a:extLst>
              <a:ext uri="{FF2B5EF4-FFF2-40B4-BE49-F238E27FC236}">
                <a16:creationId xmlns:a16="http://schemas.microsoft.com/office/drawing/2014/main" xmlns="" id="{DED0C456-073F-4471-8EC3-F3AC3D0B1E39}"/>
              </a:ext>
            </a:extLst>
          </p:cNvPr>
          <p:cNvSpPr/>
          <p:nvPr/>
        </p:nvSpPr>
        <p:spPr>
          <a:xfrm>
            <a:off x="3491753" y="1067806"/>
            <a:ext cx="52084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（二）资本主义所有制的本质</a:t>
            </a:r>
          </a:p>
        </p:txBody>
      </p:sp>
      <p:graphicFrame>
        <p:nvGraphicFramePr>
          <p:cNvPr id="28" name="表格 27">
            <a:extLst>
              <a:ext uri="{FF2B5EF4-FFF2-40B4-BE49-F238E27FC236}">
                <a16:creationId xmlns:a16="http://schemas.microsoft.com/office/drawing/2014/main" xmlns="" id="{90660641-B517-4BCA-AA5F-628C4352E712}"/>
              </a:ext>
            </a:extLst>
          </p:cNvPr>
          <p:cNvGraphicFramePr>
            <a:graphicFrameLocks noGrp="1"/>
          </p:cNvGraphicFramePr>
          <p:nvPr>
            <p:extLst>
              <p:ext uri="{D42A27DB-BD31-4B8C-83A1-F6EECF244321}">
                <p14:modId xmlns:p14="http://schemas.microsoft.com/office/powerpoint/2010/main" val="3782831886"/>
              </p:ext>
            </p:extLst>
          </p:nvPr>
        </p:nvGraphicFramePr>
        <p:xfrm>
          <a:off x="492125" y="2792413"/>
          <a:ext cx="11207750" cy="3255964"/>
        </p:xfrm>
        <a:graphic>
          <a:graphicData uri="http://schemas.openxmlformats.org/drawingml/2006/table">
            <a:tbl>
              <a:tblPr firstRow="1" bandRow="1">
                <a:tableStyleId>{5DA37D80-6434-44D0-A028-1B22A696006F}</a:tableStyleId>
              </a:tblPr>
              <a:tblGrid>
                <a:gridCol w="2801937">
                  <a:extLst>
                    <a:ext uri="{9D8B030D-6E8A-4147-A177-3AD203B41FA5}">
                      <a16:colId xmlns:a16="http://schemas.microsoft.com/office/drawing/2014/main" xmlns="" val="20000"/>
                    </a:ext>
                  </a:extLst>
                </a:gridCol>
                <a:gridCol w="3376393">
                  <a:extLst>
                    <a:ext uri="{9D8B030D-6E8A-4147-A177-3AD203B41FA5}">
                      <a16:colId xmlns:a16="http://schemas.microsoft.com/office/drawing/2014/main" xmlns="" val="20001"/>
                    </a:ext>
                  </a:extLst>
                </a:gridCol>
                <a:gridCol w="5029420">
                  <a:extLst>
                    <a:ext uri="{9D8B030D-6E8A-4147-A177-3AD203B41FA5}">
                      <a16:colId xmlns:a16="http://schemas.microsoft.com/office/drawing/2014/main" xmlns="" val="20002"/>
                    </a:ext>
                  </a:extLst>
                </a:gridCol>
              </a:tblGrid>
              <a:tr h="813991">
                <a:tc>
                  <a:txBody>
                    <a:bodyPr/>
                    <a:lstStyle/>
                    <a:p>
                      <a:pPr algn="ctr"/>
                      <a:r>
                        <a:rPr lang="zh-CN" altLang="en-US" sz="2400" dirty="0"/>
                        <a:t>社会形态</a:t>
                      </a:r>
                    </a:p>
                  </a:txBody>
                  <a:tcPr marL="91444" marR="91444" marT="45701" marB="45701" anchor="ctr"/>
                </a:tc>
                <a:tc>
                  <a:txBody>
                    <a:bodyPr/>
                    <a:lstStyle/>
                    <a:p>
                      <a:pPr algn="ctr"/>
                      <a:r>
                        <a:rPr lang="zh-CN" altLang="en-US" sz="2400" dirty="0"/>
                        <a:t>生产资料所有者</a:t>
                      </a:r>
                    </a:p>
                  </a:txBody>
                  <a:tcPr marL="91444" marR="91444" marT="45701" marB="45701" anchor="ctr"/>
                </a:tc>
                <a:tc>
                  <a:txBody>
                    <a:bodyPr/>
                    <a:lstStyle/>
                    <a:p>
                      <a:pPr algn="ctr"/>
                      <a:r>
                        <a:rPr lang="zh-CN" altLang="en-US" sz="2400" dirty="0"/>
                        <a:t>阶级关系</a:t>
                      </a:r>
                    </a:p>
                  </a:txBody>
                  <a:tcPr marL="91444" marR="91444" marT="45701" marB="45701" anchor="ctr"/>
                </a:tc>
                <a:extLst>
                  <a:ext uri="{0D108BD9-81ED-4DB2-BD59-A6C34878D82A}">
                    <a16:rowId xmlns:a16="http://schemas.microsoft.com/office/drawing/2014/main" xmlns="" val="10000"/>
                  </a:ext>
                </a:extLst>
              </a:tr>
              <a:tr h="813991">
                <a:tc>
                  <a:txBody>
                    <a:bodyPr/>
                    <a:lstStyle/>
                    <a:p>
                      <a:pPr algn="ctr"/>
                      <a:r>
                        <a:rPr lang="zh-CN" altLang="en-US" sz="2400" dirty="0"/>
                        <a:t>奴隶社会</a:t>
                      </a:r>
                    </a:p>
                  </a:txBody>
                  <a:tcPr marL="91444" marR="91444" marT="45701" marB="45701" anchor="ctr"/>
                </a:tc>
                <a:tc>
                  <a:txBody>
                    <a:bodyPr/>
                    <a:lstStyle/>
                    <a:p>
                      <a:pPr algn="ctr"/>
                      <a:r>
                        <a:rPr lang="zh-CN" altLang="en-US" sz="2400" dirty="0"/>
                        <a:t>奴隶主</a:t>
                      </a:r>
                    </a:p>
                  </a:txBody>
                  <a:tcPr marL="91444" marR="91444" marT="45701" marB="45701" anchor="ctr"/>
                </a:tc>
                <a:tc>
                  <a:txBody>
                    <a:bodyPr/>
                    <a:lstStyle/>
                    <a:p>
                      <a:pPr algn="ctr">
                        <a:lnSpc>
                          <a:spcPct val="150000"/>
                        </a:lnSpc>
                      </a:pPr>
                      <a:r>
                        <a:rPr lang="zh-CN" altLang="en-US" sz="2400" dirty="0"/>
                        <a:t>奴隶主对奴隶的人身完全占有</a:t>
                      </a:r>
                    </a:p>
                  </a:txBody>
                  <a:tcPr marL="91444" marR="91444" marT="45701" marB="144000" anchor="ctr"/>
                </a:tc>
                <a:extLst>
                  <a:ext uri="{0D108BD9-81ED-4DB2-BD59-A6C34878D82A}">
                    <a16:rowId xmlns:a16="http://schemas.microsoft.com/office/drawing/2014/main" xmlns="" val="10001"/>
                  </a:ext>
                </a:extLst>
              </a:tr>
              <a:tr h="813991">
                <a:tc>
                  <a:txBody>
                    <a:bodyPr/>
                    <a:lstStyle/>
                    <a:p>
                      <a:pPr algn="ctr"/>
                      <a:r>
                        <a:rPr lang="zh-CN" altLang="en-US" sz="2400" dirty="0"/>
                        <a:t>封建社会</a:t>
                      </a:r>
                    </a:p>
                  </a:txBody>
                  <a:tcPr marL="91444" marR="91444" marT="45701" marB="45701" anchor="ctr"/>
                </a:tc>
                <a:tc>
                  <a:txBody>
                    <a:bodyPr/>
                    <a:lstStyle/>
                    <a:p>
                      <a:pPr algn="ctr"/>
                      <a:r>
                        <a:rPr lang="zh-CN" altLang="en-US" sz="2400" dirty="0"/>
                        <a:t>地主阶级</a:t>
                      </a:r>
                    </a:p>
                  </a:txBody>
                  <a:tcPr marL="91444" marR="91444" marT="45701" marB="45701" anchor="ctr"/>
                </a:tc>
                <a:tc>
                  <a:txBody>
                    <a:bodyPr/>
                    <a:lstStyle/>
                    <a:p>
                      <a:pPr algn="ctr">
                        <a:lnSpc>
                          <a:spcPct val="150000"/>
                        </a:lnSpc>
                      </a:pPr>
                      <a:r>
                        <a:rPr lang="zh-CN" altLang="en-US" sz="2400" dirty="0"/>
                        <a:t>农民依附于封建主</a:t>
                      </a:r>
                    </a:p>
                  </a:txBody>
                  <a:tcPr marL="91444" marR="91444" marT="45701" marB="144000" anchor="ctr"/>
                </a:tc>
                <a:extLst>
                  <a:ext uri="{0D108BD9-81ED-4DB2-BD59-A6C34878D82A}">
                    <a16:rowId xmlns:a16="http://schemas.microsoft.com/office/drawing/2014/main" xmlns="" val="10002"/>
                  </a:ext>
                </a:extLst>
              </a:tr>
              <a:tr h="813991">
                <a:tc>
                  <a:txBody>
                    <a:bodyPr/>
                    <a:lstStyle/>
                    <a:p>
                      <a:pPr algn="ctr"/>
                      <a:r>
                        <a:rPr lang="zh-CN" altLang="en-US" sz="2400" dirty="0"/>
                        <a:t>资本主义社会</a:t>
                      </a:r>
                    </a:p>
                  </a:txBody>
                  <a:tcPr marL="91444" marR="91444" marT="45701" marB="45701" anchor="ctr"/>
                </a:tc>
                <a:tc>
                  <a:txBody>
                    <a:bodyPr/>
                    <a:lstStyle/>
                    <a:p>
                      <a:pPr algn="ctr"/>
                      <a:r>
                        <a:rPr lang="zh-CN" altLang="en-US" sz="2400" dirty="0"/>
                        <a:t>资本家</a:t>
                      </a:r>
                    </a:p>
                  </a:txBody>
                  <a:tcPr marL="91444" marR="91444" marT="45701" marB="45701" anchor="ctr"/>
                </a:tc>
                <a:tc>
                  <a:txBody>
                    <a:bodyPr/>
                    <a:lstStyle/>
                    <a:p>
                      <a:pPr algn="ctr">
                        <a:lnSpc>
                          <a:spcPct val="150000"/>
                        </a:lnSpc>
                      </a:pPr>
                      <a:r>
                        <a:rPr lang="zh-CN" altLang="en-US" sz="2400" dirty="0"/>
                        <a:t>劳动者有完全的人身自由</a:t>
                      </a:r>
                    </a:p>
                  </a:txBody>
                  <a:tcPr marL="91444" marR="91444" marT="45701" marB="144000" anchor="ctr"/>
                </a:tc>
                <a:extLst>
                  <a:ext uri="{0D108BD9-81ED-4DB2-BD59-A6C34878D82A}">
                    <a16:rowId xmlns:a16="http://schemas.microsoft.com/office/drawing/2014/main" xmlns="" val="10003"/>
                  </a:ext>
                </a:extLst>
              </a:tr>
            </a:tbl>
          </a:graphicData>
        </a:graphic>
      </p:graphicFrame>
      <p:grpSp>
        <p:nvGrpSpPr>
          <p:cNvPr id="2" name="组合 1">
            <a:extLst>
              <a:ext uri="{FF2B5EF4-FFF2-40B4-BE49-F238E27FC236}">
                <a16:creationId xmlns:a16="http://schemas.microsoft.com/office/drawing/2014/main" xmlns="" id="{9E480FA5-E2CF-405F-991A-BD6782E26A3E}"/>
              </a:ext>
            </a:extLst>
          </p:cNvPr>
          <p:cNvGrpSpPr/>
          <p:nvPr/>
        </p:nvGrpSpPr>
        <p:grpSpPr>
          <a:xfrm>
            <a:off x="70582" y="2134347"/>
            <a:ext cx="3384550" cy="461963"/>
            <a:chOff x="4403725" y="2120900"/>
            <a:chExt cx="3384550" cy="461963"/>
          </a:xfrm>
        </p:grpSpPr>
        <p:sp>
          <p:nvSpPr>
            <p:cNvPr id="24" name="矩形 4">
              <a:extLst>
                <a:ext uri="{FF2B5EF4-FFF2-40B4-BE49-F238E27FC236}">
                  <a16:creationId xmlns:a16="http://schemas.microsoft.com/office/drawing/2014/main" xmlns="" id="{EF5A60D6-630E-43B1-9271-3D1153A14BDF}"/>
                </a:ext>
              </a:extLst>
            </p:cNvPr>
            <p:cNvSpPr>
              <a:spLocks noChangeArrowheads="1"/>
            </p:cNvSpPr>
            <p:nvPr/>
          </p:nvSpPr>
          <p:spPr bwMode="auto">
            <a:xfrm>
              <a:off x="4403725" y="2120900"/>
              <a:ext cx="3384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400" dirty="0">
                  <a:solidFill>
                    <a:srgbClr val="B26A37"/>
                  </a:solidFill>
                  <a:latin typeface="微软雅黑" panose="020B0503020204020204" pitchFamily="34" charset="-122"/>
                  <a:sym typeface="微软雅黑" panose="020B0503020204020204" pitchFamily="34" charset="-122"/>
                </a:rPr>
                <a:t>三种所有制的比较</a:t>
              </a:r>
            </a:p>
          </p:txBody>
        </p:sp>
        <p:sp>
          <p:nvSpPr>
            <p:cNvPr id="6" name="等腰三角形 5">
              <a:extLst>
                <a:ext uri="{FF2B5EF4-FFF2-40B4-BE49-F238E27FC236}">
                  <a16:creationId xmlns:a16="http://schemas.microsoft.com/office/drawing/2014/main" xmlns="" id="{92D856E0-B125-4E35-BBC3-C1F37BD41EEB}"/>
                </a:ext>
              </a:extLst>
            </p:cNvPr>
            <p:cNvSpPr/>
            <p:nvPr/>
          </p:nvSpPr>
          <p:spPr>
            <a:xfrm rot="5400000">
              <a:off x="7469648" y="2260211"/>
              <a:ext cx="212676" cy="183341"/>
            </a:xfrm>
            <a:prstGeom prst="triangle">
              <a:avLst/>
            </a:prstGeom>
            <a:solidFill>
              <a:srgbClr val="C87E4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zh-CN" altLang="en-US" sz="1200">
                <a:latin typeface="Impact" panose="020B0806030902050204" pitchFamily="34" charset="0"/>
              </a:endParaRPr>
            </a:p>
          </p:txBody>
        </p:sp>
      </p:grpSp>
    </p:spTree>
    <p:extLst>
      <p:ext uri="{BB962C8B-B14F-4D97-AF65-F5344CB8AC3E}">
        <p14:creationId xmlns:p14="http://schemas.microsoft.com/office/powerpoint/2010/main" val="368607073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4" name="组合 3">
            <a:extLst>
              <a:ext uri="{FF2B5EF4-FFF2-40B4-BE49-F238E27FC236}">
                <a16:creationId xmlns:a16="http://schemas.microsoft.com/office/drawing/2014/main" xmlns="" id="{8A2709A2-C615-40F1-8C10-2CE65306A9AC}"/>
              </a:ext>
            </a:extLst>
          </p:cNvPr>
          <p:cNvGrpSpPr/>
          <p:nvPr/>
        </p:nvGrpSpPr>
        <p:grpSpPr>
          <a:xfrm>
            <a:off x="1149582" y="1682297"/>
            <a:ext cx="10309932" cy="4694440"/>
            <a:chOff x="941034" y="1586044"/>
            <a:chExt cx="10309932" cy="4694440"/>
          </a:xfrm>
        </p:grpSpPr>
        <p:sp>
          <p:nvSpPr>
            <p:cNvPr id="6" name="圆角矩形 20">
              <a:extLst>
                <a:ext uri="{FF2B5EF4-FFF2-40B4-BE49-F238E27FC236}">
                  <a16:creationId xmlns:a16="http://schemas.microsoft.com/office/drawing/2014/main" xmlns="" id="{184CC733-09F2-4344-9A64-099870B63DCF}"/>
                </a:ext>
              </a:extLst>
            </p:cNvPr>
            <p:cNvSpPr/>
            <p:nvPr/>
          </p:nvSpPr>
          <p:spPr bwMode="auto">
            <a:xfrm>
              <a:off x="941034" y="1586044"/>
              <a:ext cx="8170882" cy="3531388"/>
            </a:xfrm>
            <a:prstGeom prst="roundRect">
              <a:avLst>
                <a:gd name="adj" fmla="val 5680"/>
              </a:avLst>
            </a:prstGeom>
            <a:noFill/>
            <a:ln w="19050" cap="flat" cmpd="sng" algn="ctr">
              <a:solidFill>
                <a:srgbClr val="C87E4C"/>
              </a:solid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pPr lvl="2"/>
              <a:endParaRPr lang="zh-CN" altLang="en-US">
                <a:solidFill>
                  <a:schemeClr val="accent2">
                    <a:lumMod val="75000"/>
                  </a:schemeClr>
                </a:solidFill>
                <a:latin typeface="+mn-ea"/>
                <a:ea typeface="+mn-ea"/>
              </a:endParaRPr>
            </a:p>
          </p:txBody>
        </p:sp>
        <p:sp>
          <p:nvSpPr>
            <p:cNvPr id="36" name="矩形 1">
              <a:extLst>
                <a:ext uri="{FF2B5EF4-FFF2-40B4-BE49-F238E27FC236}">
                  <a16:creationId xmlns:a16="http://schemas.microsoft.com/office/drawing/2014/main" xmlns="" id="{17E316F2-6790-480F-A852-030798945697}"/>
                </a:ext>
              </a:extLst>
            </p:cNvPr>
            <p:cNvSpPr>
              <a:spLocks noChangeArrowheads="1"/>
            </p:cNvSpPr>
            <p:nvPr/>
          </p:nvSpPr>
          <p:spPr bwMode="auto">
            <a:xfrm>
              <a:off x="1444565" y="1914742"/>
              <a:ext cx="6111266" cy="287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spcAft>
                  <a:spcPts val="600"/>
                </a:spcAft>
              </a:pPr>
              <a:r>
                <a:rPr kumimoji="0" lang="zh-CN" altLang="en-US" sz="2400" b="0" i="0" u="none" strike="noStrike" kern="1200" cap="none" spc="0" normalizeH="0" baseline="0" noProof="0" dirty="0">
                  <a:ln>
                    <a:noFill/>
                  </a:ln>
                  <a:solidFill>
                    <a:prstClr val="black"/>
                  </a:solidFill>
                  <a:effectLst/>
                  <a:uLnTx/>
                  <a:uFillTx/>
                  <a:latin typeface="+mn-ea"/>
                  <a:ea typeface="+mn-ea"/>
                  <a:cs typeface="+mn-cs"/>
                </a:rPr>
                <a:t>资本主义生产方式占统治地位的社会的财富，表现为“庞大的商品堆积”，单个的商品表现为这种财富的元素形式。因此，我们的研究就从分析商品开始。</a:t>
              </a:r>
              <a:endParaRPr kumimoji="0" lang="en-US" altLang="zh-CN" sz="2400" b="0" i="0" u="none" strike="noStrike" kern="1200" cap="none" spc="0" normalizeH="0" baseline="0" noProof="0" dirty="0">
                <a:ln>
                  <a:noFill/>
                </a:ln>
                <a:solidFill>
                  <a:prstClr val="black"/>
                </a:solidFill>
                <a:effectLst/>
                <a:uLnTx/>
                <a:uFillTx/>
                <a:latin typeface="+mn-ea"/>
                <a:ea typeface="+mn-ea"/>
                <a:cs typeface="+mn-cs"/>
              </a:endParaRPr>
            </a:p>
            <a:p>
              <a:pPr lvl="0" indent="0" algn="r" eaLnBrk="1">
                <a:lnSpc>
                  <a:spcPct val="150000"/>
                </a:lnSpc>
                <a:spcAft>
                  <a:spcPts val="600"/>
                </a:spcAft>
              </a:pPr>
              <a:r>
                <a:rPr kumimoji="0" lang="en-US" altLang="zh-CN" sz="2400" b="0" i="0" u="none" strike="noStrike" kern="1200" cap="none" spc="0" normalizeH="0" baseline="0" noProof="0" dirty="0">
                  <a:ln>
                    <a:noFill/>
                  </a:ln>
                  <a:solidFill>
                    <a:prstClr val="black"/>
                  </a:solidFill>
                  <a:effectLst/>
                  <a:uLnTx/>
                  <a:uFillTx/>
                  <a:latin typeface="+mn-ea"/>
                  <a:ea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ea typeface="+mn-ea"/>
                  <a:cs typeface="+mn-cs"/>
                </a:rPr>
                <a:t>马克思：</a:t>
              </a:r>
              <a:r>
                <a:rPr kumimoji="0" lang="en-US" altLang="zh-CN" sz="2400" b="0" i="0" u="none" strike="noStrike" kern="1200" cap="none" spc="0" normalizeH="0" baseline="0" noProof="0" dirty="0">
                  <a:ln>
                    <a:noFill/>
                  </a:ln>
                  <a:solidFill>
                    <a:prstClr val="black"/>
                  </a:solidFill>
                  <a:effectLst/>
                  <a:uLnTx/>
                  <a:uFillTx/>
                  <a:latin typeface="+mn-ea"/>
                  <a:ea typeface="+mn-ea"/>
                  <a:cs typeface="+mn-cs"/>
                </a:rPr>
                <a:t>《</a:t>
              </a:r>
              <a:r>
                <a:rPr kumimoji="0" lang="zh-CN" altLang="en-US" sz="2400" b="0" i="0" u="none" strike="noStrike" kern="1200" cap="none" spc="0" normalizeH="0" baseline="0" noProof="0" dirty="0">
                  <a:ln>
                    <a:noFill/>
                  </a:ln>
                  <a:solidFill>
                    <a:prstClr val="black"/>
                  </a:solidFill>
                  <a:effectLst/>
                  <a:uLnTx/>
                  <a:uFillTx/>
                  <a:latin typeface="+mn-ea"/>
                  <a:ea typeface="+mn-ea"/>
                  <a:cs typeface="+mn-cs"/>
                </a:rPr>
                <a:t>资本论</a:t>
              </a:r>
              <a:r>
                <a:rPr kumimoji="0" lang="en-US" altLang="zh-CN" sz="2400" b="0" i="0" u="none" strike="noStrike" kern="1200" cap="none" spc="0" normalizeH="0" baseline="0" noProof="0" dirty="0">
                  <a:ln>
                    <a:noFill/>
                  </a:ln>
                  <a:solidFill>
                    <a:prstClr val="black"/>
                  </a:solidFill>
                  <a:effectLst/>
                  <a:uLnTx/>
                  <a:uFillTx/>
                  <a:latin typeface="+mn-ea"/>
                  <a:ea typeface="+mn-ea"/>
                  <a:cs typeface="+mn-cs"/>
                </a:rPr>
                <a:t>》</a:t>
              </a:r>
            </a:p>
          </p:txBody>
        </p:sp>
        <p:pic>
          <p:nvPicPr>
            <p:cNvPr id="2" name="图片 1">
              <a:extLst>
                <a:ext uri="{FF2B5EF4-FFF2-40B4-BE49-F238E27FC236}">
                  <a16:creationId xmlns:a16="http://schemas.microsoft.com/office/drawing/2014/main" xmlns="" id="{5B598D0E-3369-4C7C-9519-63147F6AC83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88040" y="2117558"/>
              <a:ext cx="4162926" cy="4162926"/>
            </a:xfrm>
            <a:prstGeom prst="rect">
              <a:avLst/>
            </a:prstGeom>
          </p:spPr>
        </p:pic>
      </p:grpSp>
    </p:spTree>
    <p:extLst>
      <p:ext uri="{BB962C8B-B14F-4D97-AF65-F5344CB8AC3E}">
        <p14:creationId xmlns:p14="http://schemas.microsoft.com/office/powerpoint/2010/main" val="1977102654"/>
      </p:ext>
    </p:extLst>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三、资本主义所有制</a:t>
            </a:r>
          </a:p>
        </p:txBody>
      </p:sp>
      <p:sp>
        <p:nvSpPr>
          <p:cNvPr id="7" name="文本框 2">
            <a:extLst>
              <a:ext uri="{FF2B5EF4-FFF2-40B4-BE49-F238E27FC236}">
                <a16:creationId xmlns:a16="http://schemas.microsoft.com/office/drawing/2014/main" xmlns="" id="{ACEEFACD-FB9E-4082-9FDC-1C42854E26B6}"/>
              </a:ext>
            </a:extLst>
          </p:cNvPr>
          <p:cNvSpPr txBox="1">
            <a:spLocks noChangeArrowheads="1"/>
          </p:cNvSpPr>
          <p:nvPr/>
        </p:nvSpPr>
        <p:spPr bwMode="auto">
          <a:xfrm>
            <a:off x="713779" y="1834844"/>
            <a:ext cx="5555946"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000"/>
              </a:spcBef>
            </a:pPr>
            <a:r>
              <a:rPr lang="zh-CN" altLang="en-US" sz="2400" dirty="0">
                <a:latin typeface="微软雅黑" panose="020B0503020204020204" pitchFamily="34" charset="-122"/>
                <a:sym typeface="微软雅黑" panose="020B0503020204020204" pitchFamily="34" charset="-122"/>
              </a:rPr>
              <a:t>资本家凭借对生产资料的占有，在等价交换原则的掩盖下，雇佣工人从事劳动，无偿占有雇佣工人创造的剩余价值，资本与雇佣劳动的关系由此具有了</a:t>
            </a:r>
            <a:r>
              <a:rPr lang="zh-CN" altLang="en-US" sz="2400" b="1" dirty="0">
                <a:solidFill>
                  <a:srgbClr val="B26A37"/>
                </a:solidFill>
                <a:latin typeface="微软雅黑" panose="020B0503020204020204" pitchFamily="34" charset="-122"/>
                <a:sym typeface="微软雅黑" panose="020B0503020204020204" pitchFamily="34" charset="-122"/>
              </a:rPr>
              <a:t>剥削与被剥削</a:t>
            </a:r>
            <a:r>
              <a:rPr lang="zh-CN" altLang="en-US" sz="2400" dirty="0">
                <a:latin typeface="微软雅黑" panose="020B0503020204020204" pitchFamily="34" charset="-122"/>
                <a:sym typeface="微软雅黑" panose="020B0503020204020204" pitchFamily="34" charset="-122"/>
              </a:rPr>
              <a:t>的对抗性质。</a:t>
            </a:r>
          </a:p>
        </p:txBody>
      </p:sp>
      <p:sp>
        <p:nvSpPr>
          <p:cNvPr id="12" name="矩形: 圆角 11">
            <a:extLst>
              <a:ext uri="{FF2B5EF4-FFF2-40B4-BE49-F238E27FC236}">
                <a16:creationId xmlns:a16="http://schemas.microsoft.com/office/drawing/2014/main" xmlns="" id="{7672B298-42A0-49B4-A4CC-15D9612B420D}"/>
              </a:ext>
            </a:extLst>
          </p:cNvPr>
          <p:cNvSpPr/>
          <p:nvPr/>
        </p:nvSpPr>
        <p:spPr>
          <a:xfrm>
            <a:off x="3491753" y="1067806"/>
            <a:ext cx="52084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（二）资本主义所有制的本质</a:t>
            </a:r>
          </a:p>
        </p:txBody>
      </p:sp>
      <p:grpSp>
        <p:nvGrpSpPr>
          <p:cNvPr id="4" name="组合 3">
            <a:extLst>
              <a:ext uri="{FF2B5EF4-FFF2-40B4-BE49-F238E27FC236}">
                <a16:creationId xmlns:a16="http://schemas.microsoft.com/office/drawing/2014/main" xmlns="" id="{6AA08E6F-9573-493B-AC64-78939D91838D}"/>
              </a:ext>
            </a:extLst>
          </p:cNvPr>
          <p:cNvGrpSpPr/>
          <p:nvPr/>
        </p:nvGrpSpPr>
        <p:grpSpPr>
          <a:xfrm>
            <a:off x="492125" y="4768694"/>
            <a:ext cx="11207750" cy="1813944"/>
            <a:chOff x="492125" y="4495091"/>
            <a:chExt cx="11207750" cy="1813944"/>
          </a:xfrm>
        </p:grpSpPr>
        <p:sp>
          <p:nvSpPr>
            <p:cNvPr id="9" name="ísḷïḍé">
              <a:extLst>
                <a:ext uri="{FF2B5EF4-FFF2-40B4-BE49-F238E27FC236}">
                  <a16:creationId xmlns:a16="http://schemas.microsoft.com/office/drawing/2014/main" xmlns="" id="{BCEE9A42-AF2E-4185-9ADB-106971560FE1}"/>
                </a:ext>
              </a:extLst>
            </p:cNvPr>
            <p:cNvSpPr/>
            <p:nvPr/>
          </p:nvSpPr>
          <p:spPr bwMode="auto">
            <a:xfrm>
              <a:off x="492125" y="4495091"/>
              <a:ext cx="11207750" cy="1813944"/>
            </a:xfrm>
            <a:prstGeom prst="roundRect">
              <a:avLst>
                <a:gd name="adj" fmla="val 2415"/>
              </a:avLst>
            </a:prstGeom>
            <a:gradFill flip="none" rotWithShape="1">
              <a:gsLst>
                <a:gs pos="0">
                  <a:srgbClr val="C87E4C">
                    <a:alpha val="30000"/>
                    <a:lumMod val="75000"/>
                  </a:srgbClr>
                </a:gs>
                <a:gs pos="100000">
                  <a:srgbClr val="C87E4C">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eaLnBrk="1" hangingPunct="1">
                <a:lnSpc>
                  <a:spcPct val="130000"/>
                </a:lnSpc>
                <a:defRPr/>
              </a:pPr>
              <a:endParaRPr lang="zh-CN" altLang="en-US" sz="900">
                <a:solidFill>
                  <a:srgbClr val="404040"/>
                </a:solidFill>
                <a:latin typeface="微软雅黑" panose="020B0503020204020204" pitchFamily="34" charset="-122"/>
                <a:sym typeface="微软雅黑" panose="020B0503020204020204" pitchFamily="34" charset="-122"/>
              </a:endParaRPr>
            </a:p>
          </p:txBody>
        </p:sp>
        <p:sp>
          <p:nvSpPr>
            <p:cNvPr id="10" name="文本框 3">
              <a:extLst>
                <a:ext uri="{FF2B5EF4-FFF2-40B4-BE49-F238E27FC236}">
                  <a16:creationId xmlns:a16="http://schemas.microsoft.com/office/drawing/2014/main" xmlns="" id="{14BC8FE7-2074-4A63-A3DB-01062BFA5014}"/>
                </a:ext>
              </a:extLst>
            </p:cNvPr>
            <p:cNvSpPr txBox="1">
              <a:spLocks noChangeArrowheads="1"/>
            </p:cNvSpPr>
            <p:nvPr/>
          </p:nvSpPr>
          <p:spPr bwMode="auto">
            <a:xfrm>
              <a:off x="935434" y="4537441"/>
              <a:ext cx="511263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600"/>
                </a:spcBef>
              </a:pPr>
              <a:r>
                <a:rPr lang="zh-CN" altLang="en-US" sz="2400" b="1" dirty="0">
                  <a:latin typeface="微软雅黑" panose="020B0503020204020204" pitchFamily="34" charset="-122"/>
                  <a:sym typeface="微软雅黑" panose="020B0503020204020204" pitchFamily="34" charset="-122"/>
                </a:rPr>
                <a:t>资本主义所有制</a:t>
              </a:r>
              <a:r>
                <a:rPr lang="zh-CN" altLang="en-US" sz="2400" dirty="0">
                  <a:latin typeface="微软雅黑" panose="020B0503020204020204" pitchFamily="34" charset="-122"/>
                  <a:sym typeface="微软雅黑" panose="020B0503020204020204" pitchFamily="34" charset="-122"/>
                </a:rPr>
                <a:t>是雇佣劳动赖以存在的基础，是资本与雇佣劳动之间剥削与被剥削关系的体现。</a:t>
              </a:r>
              <a:endParaRPr lang="en-US" altLang="zh-CN" sz="2400" dirty="0">
                <a:latin typeface="微软雅黑" panose="020B0503020204020204" pitchFamily="34" charset="-122"/>
                <a:sym typeface="微软雅黑" panose="020B0503020204020204" pitchFamily="34" charset="-122"/>
              </a:endParaRPr>
            </a:p>
          </p:txBody>
        </p:sp>
        <p:grpSp>
          <p:nvGrpSpPr>
            <p:cNvPr id="2" name="组合 1">
              <a:extLst>
                <a:ext uri="{FF2B5EF4-FFF2-40B4-BE49-F238E27FC236}">
                  <a16:creationId xmlns:a16="http://schemas.microsoft.com/office/drawing/2014/main" xmlns="" id="{7C29AEF5-EE7E-4FDA-8D5F-364805EF315B}"/>
                </a:ext>
              </a:extLst>
            </p:cNvPr>
            <p:cNvGrpSpPr/>
            <p:nvPr/>
          </p:nvGrpSpPr>
          <p:grpSpPr>
            <a:xfrm>
              <a:off x="6491380" y="5143117"/>
              <a:ext cx="5183953" cy="517892"/>
              <a:chOff x="2037118" y="5669713"/>
              <a:chExt cx="5183953" cy="517892"/>
            </a:xfrm>
          </p:grpSpPr>
          <p:sp>
            <p:nvSpPr>
              <p:cNvPr id="13" name="Right Arrow 5">
                <a:extLst>
                  <a:ext uri="{FF2B5EF4-FFF2-40B4-BE49-F238E27FC236}">
                    <a16:creationId xmlns:a16="http://schemas.microsoft.com/office/drawing/2014/main" xmlns="" id="{BE725F39-8FC6-4961-A210-E9C293BD61B7}"/>
                  </a:ext>
                </a:extLst>
              </p:cNvPr>
              <p:cNvSpPr/>
              <p:nvPr/>
            </p:nvSpPr>
            <p:spPr bwMode="auto">
              <a:xfrm>
                <a:off x="2037118" y="5669713"/>
                <a:ext cx="517824" cy="517892"/>
              </a:xfrm>
              <a:custGeom>
                <a:avLst/>
                <a:gdLst/>
                <a:ahLst/>
                <a:cxnLst/>
                <a:rect l="l" t="t" r="r" b="b"/>
                <a:pathLst>
                  <a:path w="1043004" h="1043004">
                    <a:moveTo>
                      <a:pt x="521502" y="164701"/>
                    </a:moveTo>
                    <a:cubicBezTo>
                      <a:pt x="374421" y="164701"/>
                      <a:pt x="248126" y="253695"/>
                      <a:pt x="193701" y="380848"/>
                    </a:cubicBezTo>
                    <a:lnTo>
                      <a:pt x="509690" y="380848"/>
                    </a:lnTo>
                    <a:lnTo>
                      <a:pt x="509690" y="240195"/>
                    </a:lnTo>
                    <a:lnTo>
                      <a:pt x="852563" y="521501"/>
                    </a:lnTo>
                    <a:lnTo>
                      <a:pt x="509690" y="802807"/>
                    </a:lnTo>
                    <a:lnTo>
                      <a:pt x="509690" y="662154"/>
                    </a:lnTo>
                    <a:lnTo>
                      <a:pt x="193700" y="662154"/>
                    </a:lnTo>
                    <a:cubicBezTo>
                      <a:pt x="248125" y="789308"/>
                      <a:pt x="374420" y="878303"/>
                      <a:pt x="521502" y="878303"/>
                    </a:cubicBezTo>
                    <a:cubicBezTo>
                      <a:pt x="718558" y="878303"/>
                      <a:pt x="878303" y="718558"/>
                      <a:pt x="878303" y="521502"/>
                    </a:cubicBezTo>
                    <a:cubicBezTo>
                      <a:pt x="878303" y="324446"/>
                      <a:pt x="718558" y="164701"/>
                      <a:pt x="521502" y="164701"/>
                    </a:cubicBezTo>
                    <a:close/>
                    <a:moveTo>
                      <a:pt x="521502" y="0"/>
                    </a:moveTo>
                    <a:cubicBezTo>
                      <a:pt x="809520" y="0"/>
                      <a:pt x="1043004" y="233484"/>
                      <a:pt x="1043004" y="521502"/>
                    </a:cubicBezTo>
                    <a:cubicBezTo>
                      <a:pt x="1043004" y="809520"/>
                      <a:pt x="809520" y="1043004"/>
                      <a:pt x="521502" y="1043004"/>
                    </a:cubicBezTo>
                    <a:cubicBezTo>
                      <a:pt x="233484" y="1043004"/>
                      <a:pt x="0" y="809520"/>
                      <a:pt x="0" y="521502"/>
                    </a:cubicBezTo>
                    <a:cubicBezTo>
                      <a:pt x="0" y="233484"/>
                      <a:pt x="233484" y="0"/>
                      <a:pt x="521502" y="0"/>
                    </a:cubicBezTo>
                    <a:close/>
                  </a:path>
                </a:pathLst>
              </a:custGeom>
              <a:solidFill>
                <a:srgbClr val="C87E4C"/>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14" tIns="45708" rIns="91414" bIns="45708" numCol="1" rtlCol="0" anchor="ctr" anchorCtr="0" compatLnSpc="1">
                <a:prstTxWarp prst="textNoShape">
                  <a:avLst/>
                </a:prstTxWarp>
              </a:bodyPr>
              <a:lstStyle/>
              <a:p>
                <a:pPr algn="ctr" defTabSz="548105"/>
                <a:endParaRPr lang="en-US" sz="2400" dirty="0">
                  <a:gradFill>
                    <a:gsLst>
                      <a:gs pos="0">
                        <a:srgbClr val="FFFFFF"/>
                      </a:gs>
                      <a:gs pos="100000">
                        <a:srgbClr val="FFFFFF"/>
                      </a:gs>
                    </a:gsLst>
                    <a:lin ang="5400000" scaled="0"/>
                  </a:gradFill>
                </a:endParaRPr>
              </a:p>
            </p:txBody>
          </p:sp>
          <p:sp>
            <p:nvSpPr>
              <p:cNvPr id="14" name="文本框 3">
                <a:extLst>
                  <a:ext uri="{FF2B5EF4-FFF2-40B4-BE49-F238E27FC236}">
                    <a16:creationId xmlns:a16="http://schemas.microsoft.com/office/drawing/2014/main" xmlns="" id="{357BDF7C-3F7A-4B81-9EBA-41EB00C43838}"/>
                  </a:ext>
                </a:extLst>
              </p:cNvPr>
              <p:cNvSpPr txBox="1">
                <a:spLocks noChangeArrowheads="1"/>
              </p:cNvSpPr>
              <p:nvPr/>
            </p:nvSpPr>
            <p:spPr bwMode="auto">
              <a:xfrm>
                <a:off x="2673210" y="5712493"/>
                <a:ext cx="45478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600"/>
                  </a:spcBef>
                </a:pPr>
                <a:r>
                  <a:rPr lang="zh-CN" altLang="en-US" sz="2400" b="1" dirty="0">
                    <a:solidFill>
                      <a:srgbClr val="B26A37"/>
                    </a:solidFill>
                    <a:latin typeface="微软雅黑" panose="020B0503020204020204" pitchFamily="34" charset="-122"/>
                    <a:sym typeface="微软雅黑" panose="020B0503020204020204" pitchFamily="34" charset="-122"/>
                  </a:rPr>
                  <a:t>这就是资本主义所有制的本质</a:t>
                </a:r>
              </a:p>
            </p:txBody>
          </p:sp>
        </p:grpSp>
      </p:grpSp>
      <p:pic>
        <p:nvPicPr>
          <p:cNvPr id="3" name="图片 2">
            <a:extLst>
              <a:ext uri="{FF2B5EF4-FFF2-40B4-BE49-F238E27FC236}">
                <a16:creationId xmlns:a16="http://schemas.microsoft.com/office/drawing/2014/main" xmlns="" id="{2D85838C-929D-494A-9F73-A88E137F0B6A}"/>
              </a:ext>
            </a:extLst>
          </p:cNvPr>
          <p:cNvPicPr>
            <a:picLocks noChangeAspect="1"/>
          </p:cNvPicPr>
          <p:nvPr/>
        </p:nvPicPr>
        <p:blipFill rotWithShape="1">
          <a:blip r:embed="rId2"/>
          <a:srcRect b="3883"/>
          <a:stretch/>
        </p:blipFill>
        <p:spPr>
          <a:xfrm>
            <a:off x="6491380" y="2174501"/>
            <a:ext cx="4810480" cy="2117735"/>
          </a:xfrm>
          <a:prstGeom prst="rect">
            <a:avLst/>
          </a:prstGeom>
        </p:spPr>
      </p:pic>
    </p:spTree>
    <p:extLst>
      <p:ext uri="{BB962C8B-B14F-4D97-AF65-F5344CB8AC3E}">
        <p14:creationId xmlns:p14="http://schemas.microsoft.com/office/powerpoint/2010/main" val="2202672801"/>
      </p:ext>
    </p:extLst>
  </p:cSld>
  <p:clrMapOvr>
    <a:masterClrMapping/>
  </p:clrMapOvr>
  <p:transition spd="med">
    <p:pul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a:extLst>
              <a:ext uri="{FF2B5EF4-FFF2-40B4-BE49-F238E27FC236}">
                <a16:creationId xmlns:a16="http://schemas.microsoft.com/office/drawing/2014/main" xmlns="" id="{98628DD8-DED9-44B3-AE2E-A7A76C79694F}"/>
              </a:ext>
            </a:extLst>
          </p:cNvPr>
          <p:cNvSpPr>
            <a:spLocks noChangeArrowheads="1"/>
          </p:cNvSpPr>
          <p:nvPr/>
        </p:nvSpPr>
        <p:spPr bwMode="auto">
          <a:xfrm>
            <a:off x="1186597" y="1448535"/>
            <a:ext cx="6460845" cy="121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Aft>
                <a:spcPts val="1200"/>
              </a:spcAft>
            </a:pPr>
            <a:r>
              <a:rPr lang="zh-CN" altLang="en-US" sz="2400" dirty="0">
                <a:latin typeface="微软雅黑" panose="020B0503020204020204" pitchFamily="34" charset="-122"/>
                <a:sym typeface="微软雅黑" panose="020B0503020204020204" pitchFamily="34" charset="-122"/>
              </a:rPr>
              <a:t>资本主义生产的直接目的和决定性动机，就是</a:t>
            </a:r>
            <a:r>
              <a:rPr lang="zh-CN" altLang="en-US" sz="2800" b="1" dirty="0">
                <a:solidFill>
                  <a:srgbClr val="B26A37"/>
                </a:solidFill>
                <a:latin typeface="微软雅黑" panose="020B0503020204020204" pitchFamily="34" charset="-122"/>
                <a:sym typeface="微软雅黑" panose="020B0503020204020204" pitchFamily="34" charset="-122"/>
              </a:rPr>
              <a:t>无休止地获取尽可能多的剩余价值</a:t>
            </a:r>
            <a:endParaRPr lang="zh-CN" altLang="en-US" sz="2400" b="1" dirty="0">
              <a:latin typeface="微软雅黑" panose="020B0503020204020204" pitchFamily="34" charset="-122"/>
              <a:sym typeface="微软雅黑" panose="020B0503020204020204" pitchFamily="34" charset="-122"/>
            </a:endParaRPr>
          </a:p>
        </p:txBody>
      </p:sp>
      <p:pic>
        <p:nvPicPr>
          <p:cNvPr id="27650" name="Picture 2">
            <a:extLst>
              <a:ext uri="{FF2B5EF4-FFF2-40B4-BE49-F238E27FC236}">
                <a16:creationId xmlns:a16="http://schemas.microsoft.com/office/drawing/2014/main" xmlns="" id="{A05D120C-B618-420D-890F-D72839537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777" y="1200866"/>
            <a:ext cx="2926075" cy="179222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xmlns="" id="{6615012A-CB3F-4099-B483-281D8DC7F84C}"/>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grpSp>
        <p:nvGrpSpPr>
          <p:cNvPr id="8" name="组合 7">
            <a:extLst>
              <a:ext uri="{FF2B5EF4-FFF2-40B4-BE49-F238E27FC236}">
                <a16:creationId xmlns:a16="http://schemas.microsoft.com/office/drawing/2014/main" xmlns="" id="{7F9620F3-8F49-4382-93D7-CC0EDE634327}"/>
              </a:ext>
            </a:extLst>
          </p:cNvPr>
          <p:cNvGrpSpPr/>
          <p:nvPr/>
        </p:nvGrpSpPr>
        <p:grpSpPr>
          <a:xfrm>
            <a:off x="672118" y="1896947"/>
            <a:ext cx="265241" cy="1621833"/>
            <a:chOff x="4524245" y="3111810"/>
            <a:chExt cx="134937" cy="825081"/>
          </a:xfrm>
        </p:grpSpPr>
        <p:cxnSp>
          <p:nvCxnSpPr>
            <p:cNvPr id="9" name="直接连接符 8">
              <a:extLst>
                <a:ext uri="{FF2B5EF4-FFF2-40B4-BE49-F238E27FC236}">
                  <a16:creationId xmlns:a16="http://schemas.microsoft.com/office/drawing/2014/main" xmlns="" id="{C5194302-6376-4E5E-8884-CEADEAD67A7F}"/>
                </a:ext>
              </a:extLst>
            </p:cNvPr>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A3132FC4-3DBA-4E83-90D7-8B28A6DA14D3}"/>
                </a:ext>
              </a:extLst>
            </p:cNvPr>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4ACD4E84-E9D0-4FFC-8237-72EBDE67BF45}"/>
                </a:ext>
              </a:extLst>
            </p:cNvPr>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2">
            <a:extLst>
              <a:ext uri="{FF2B5EF4-FFF2-40B4-BE49-F238E27FC236}">
                <a16:creationId xmlns:a16="http://schemas.microsoft.com/office/drawing/2014/main" xmlns="" id="{1D28C2E7-130E-428B-9D04-3E4B331B1074}"/>
              </a:ext>
            </a:extLst>
          </p:cNvPr>
          <p:cNvSpPr>
            <a:spLocks noChangeArrowheads="1"/>
          </p:cNvSpPr>
          <p:nvPr/>
        </p:nvSpPr>
        <p:spPr bwMode="auto">
          <a:xfrm>
            <a:off x="1186597" y="3064436"/>
            <a:ext cx="1011025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Aft>
                <a:spcPts val="1200"/>
              </a:spcAft>
            </a:pPr>
            <a:r>
              <a:rPr lang="zh-CN" altLang="en-US" sz="2400" b="1" dirty="0">
                <a:latin typeface="微软雅黑" panose="020B0503020204020204" pitchFamily="34" charset="-122"/>
                <a:sym typeface="微软雅黑" panose="020B0503020204020204" pitchFamily="34" charset="-122"/>
              </a:rPr>
              <a:t>这种不以人的意志为转移的客观必然性就是</a:t>
            </a:r>
            <a:r>
              <a:rPr lang="zh-CN" altLang="en-US" sz="2800" b="1" dirty="0">
                <a:solidFill>
                  <a:srgbClr val="B26A37"/>
                </a:solidFill>
                <a:latin typeface="微软雅黑" panose="020B0503020204020204" pitchFamily="34" charset="-122"/>
                <a:sym typeface="微软雅黑" panose="020B0503020204020204" pitchFamily="34" charset="-122"/>
              </a:rPr>
              <a:t>剩余价值规律</a:t>
            </a:r>
            <a:endParaRPr lang="zh-CN" altLang="en-US" sz="2400" b="1" dirty="0">
              <a:latin typeface="微软雅黑" panose="020B0503020204020204" pitchFamily="34" charset="-122"/>
              <a:sym typeface="微软雅黑" panose="020B0503020204020204" pitchFamily="34" charset="-122"/>
            </a:endParaRPr>
          </a:p>
        </p:txBody>
      </p:sp>
      <p:grpSp>
        <p:nvGrpSpPr>
          <p:cNvPr id="3" name="组合 2">
            <a:extLst>
              <a:ext uri="{FF2B5EF4-FFF2-40B4-BE49-F238E27FC236}">
                <a16:creationId xmlns:a16="http://schemas.microsoft.com/office/drawing/2014/main" xmlns="" id="{0D4E7383-99EC-4541-A494-72EA37039BE6}"/>
              </a:ext>
            </a:extLst>
          </p:cNvPr>
          <p:cNvGrpSpPr/>
          <p:nvPr/>
        </p:nvGrpSpPr>
        <p:grpSpPr>
          <a:xfrm>
            <a:off x="2235515" y="4005616"/>
            <a:ext cx="7720970" cy="2217167"/>
            <a:chOff x="831360" y="4005616"/>
            <a:chExt cx="7720970" cy="2217167"/>
          </a:xfrm>
        </p:grpSpPr>
        <p:sp>
          <p:nvSpPr>
            <p:cNvPr id="13" name="圆角矩形 92">
              <a:extLst>
                <a:ext uri="{FF2B5EF4-FFF2-40B4-BE49-F238E27FC236}">
                  <a16:creationId xmlns:a16="http://schemas.microsoft.com/office/drawing/2014/main" xmlns="" id="{D35F9785-BD27-4ECD-8D1C-B5C3F4F42DCD}"/>
                </a:ext>
              </a:extLst>
            </p:cNvPr>
            <p:cNvSpPr/>
            <p:nvPr/>
          </p:nvSpPr>
          <p:spPr>
            <a:xfrm>
              <a:off x="831360" y="4005616"/>
              <a:ext cx="7720970" cy="2217167"/>
            </a:xfrm>
            <a:prstGeom prst="roundRect">
              <a:avLst>
                <a:gd name="adj" fmla="val 6476"/>
              </a:avLst>
            </a:prstGeom>
            <a:solidFill>
              <a:schemeClr val="bg1"/>
            </a:solidFill>
            <a:ln>
              <a:solidFill>
                <a:srgbClr val="C87E4C"/>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zh-CN" altLang="en-US" sz="2400"/>
            </a:p>
          </p:txBody>
        </p:sp>
        <p:sp>
          <p:nvSpPr>
            <p:cNvPr id="6" name="矩形 2">
              <a:extLst>
                <a:ext uri="{FF2B5EF4-FFF2-40B4-BE49-F238E27FC236}">
                  <a16:creationId xmlns:a16="http://schemas.microsoft.com/office/drawing/2014/main" xmlns="" id="{0934D93E-40F0-4089-94FA-F59AE585E857}"/>
                </a:ext>
              </a:extLst>
            </p:cNvPr>
            <p:cNvSpPr>
              <a:spLocks noChangeArrowheads="1"/>
            </p:cNvSpPr>
            <p:nvPr/>
          </p:nvSpPr>
          <p:spPr bwMode="auto">
            <a:xfrm>
              <a:off x="4511037" y="4269673"/>
              <a:ext cx="373502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a:lnSpc>
                  <a:spcPct val="150000"/>
                </a:lnSpc>
                <a:spcAft>
                  <a:spcPts val="1200"/>
                </a:spcAft>
              </a:pPr>
              <a:r>
                <a:rPr lang="zh-CN" altLang="en-US" sz="2400" dirty="0">
                  <a:latin typeface="微软雅黑" panose="020B0503020204020204" pitchFamily="34" charset="-122"/>
                  <a:sym typeface="微软雅黑" panose="020B0503020204020204" pitchFamily="34" charset="-122"/>
                </a:rPr>
                <a:t>马克思指出：</a:t>
              </a:r>
              <a:r>
                <a:rPr lang="zh-CN" altLang="en-US" sz="2400" b="1" dirty="0">
                  <a:latin typeface="微软雅黑" panose="020B0503020204020204" pitchFamily="34" charset="-122"/>
                  <a:sym typeface="微软雅黑" panose="020B0503020204020204" pitchFamily="34" charset="-122"/>
                </a:rPr>
                <a:t>“生产剩余价值或赚钱，是这个生产方式的绝对规律。</a:t>
              </a:r>
              <a:r>
                <a:rPr lang="en-US" altLang="zh-CN" sz="2400" b="1" dirty="0">
                  <a:latin typeface="微软雅黑" panose="020B0503020204020204" pitchFamily="34" charset="-122"/>
                  <a:sym typeface="微软雅黑" panose="020B0503020204020204" pitchFamily="34" charset="-122"/>
                </a:rPr>
                <a:t>”</a:t>
              </a:r>
              <a:endParaRPr lang="zh-CN" altLang="en-US" sz="2400" b="1" dirty="0">
                <a:solidFill>
                  <a:srgbClr val="B26A37"/>
                </a:solidFill>
                <a:latin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xmlns="" id="{B1B9734A-2103-4073-A46E-7D057E456CC5}"/>
                </a:ext>
              </a:extLst>
            </p:cNvPr>
            <p:cNvPicPr>
              <a:picLocks noChangeAspect="1"/>
            </p:cNvPicPr>
            <p:nvPr/>
          </p:nvPicPr>
          <p:blipFill>
            <a:blip r:embed="rId4"/>
            <a:stretch>
              <a:fillRect/>
            </a:stretch>
          </p:blipFill>
          <p:spPr>
            <a:xfrm>
              <a:off x="922736" y="4108582"/>
              <a:ext cx="3405266" cy="2011235"/>
            </a:xfrm>
            <a:prstGeom prst="rect">
              <a:avLst/>
            </a:prstGeom>
          </p:spPr>
        </p:pic>
      </p:grpSp>
      <p:pic>
        <p:nvPicPr>
          <p:cNvPr id="15" name="图片 8">
            <a:hlinkClick r:id="rId5" action="ppaction://hlinksldjump"/>
            <a:extLst>
              <a:ext uri="{FF2B5EF4-FFF2-40B4-BE49-F238E27FC236}">
                <a16:creationId xmlns:a16="http://schemas.microsoft.com/office/drawing/2014/main" xmlns="" id="{D60BEBDA-39D7-469F-844D-61D6DB45548E}"/>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p:spPr>
      </p:pic>
    </p:spTree>
    <p:extLst>
      <p:ext uri="{BB962C8B-B14F-4D97-AF65-F5344CB8AC3E}">
        <p14:creationId xmlns:p14="http://schemas.microsoft.com/office/powerpoint/2010/main" val="2569007150"/>
      </p:ext>
    </p:extLst>
  </p:cSld>
  <p:clrMapOvr>
    <a:masterClrMapping/>
  </p:clrMapOvr>
  <p:transition spd="med">
    <p:pull/>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xmlns="" id="{C4A4EC63-9E87-421A-A4AC-E24BA07482A5}"/>
              </a:ext>
            </a:extLst>
          </p:cNvPr>
          <p:cNvSpPr/>
          <p:nvPr/>
        </p:nvSpPr>
        <p:spPr>
          <a:xfrm>
            <a:off x="466387" y="1067806"/>
            <a:ext cx="11259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（一）剩余价值的生产过程和资本的不同部分在剩余价值生产中的作用</a:t>
            </a:r>
          </a:p>
        </p:txBody>
      </p:sp>
      <p:sp>
        <p:nvSpPr>
          <p:cNvPr id="26" name="文本框 25">
            <a:extLst>
              <a:ext uri="{FF2B5EF4-FFF2-40B4-BE49-F238E27FC236}">
                <a16:creationId xmlns:a16="http://schemas.microsoft.com/office/drawing/2014/main" xmlns="" id="{179587C9-8B9C-4C44-AE93-F6E58A3934A8}"/>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剩余价值是在资本主义生产过程中生产出来的</a:t>
            </a:r>
            <a:endParaRPr lang="zh-CN" altLang="en-US" sz="2400" b="1" dirty="0">
              <a:solidFill>
                <a:srgbClr val="B26A37"/>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xmlns="" id="{5EDA107B-D960-4C78-B690-8DAC66FEED36}"/>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grpSp>
        <p:nvGrpSpPr>
          <p:cNvPr id="9" name="组合 8">
            <a:extLst>
              <a:ext uri="{FF2B5EF4-FFF2-40B4-BE49-F238E27FC236}">
                <a16:creationId xmlns:a16="http://schemas.microsoft.com/office/drawing/2014/main" xmlns="" id="{BD10487A-9D8B-47D3-B2FC-183B3657225B}"/>
              </a:ext>
            </a:extLst>
          </p:cNvPr>
          <p:cNvGrpSpPr/>
          <p:nvPr/>
        </p:nvGrpSpPr>
        <p:grpSpPr>
          <a:xfrm>
            <a:off x="0" y="2862729"/>
            <a:ext cx="9439835" cy="3337955"/>
            <a:chOff x="0" y="2930163"/>
            <a:chExt cx="9439835" cy="3337955"/>
          </a:xfrm>
        </p:grpSpPr>
        <p:sp>
          <p:nvSpPr>
            <p:cNvPr id="7" name="isľîďé">
              <a:extLst>
                <a:ext uri="{FF2B5EF4-FFF2-40B4-BE49-F238E27FC236}">
                  <a16:creationId xmlns:a16="http://schemas.microsoft.com/office/drawing/2014/main" xmlns="" id="{B34B6F5D-40D6-4DE0-8002-4F197194AC28}"/>
                </a:ext>
              </a:extLst>
            </p:cNvPr>
            <p:cNvSpPr/>
            <p:nvPr/>
          </p:nvSpPr>
          <p:spPr bwMode="blackWhite">
            <a:xfrm>
              <a:off x="0" y="2930163"/>
              <a:ext cx="5137150" cy="1254512"/>
            </a:xfrm>
            <a:custGeom>
              <a:avLst/>
              <a:gdLst>
                <a:gd name="T0" fmla="*/ 0 w 3559"/>
                <a:gd name="T1" fmla="*/ 496 h 896"/>
                <a:gd name="T2" fmla="*/ 2943 w 3559"/>
                <a:gd name="T3" fmla="*/ 496 h 896"/>
                <a:gd name="T4" fmla="*/ 2663 w 3559"/>
                <a:gd name="T5" fmla="*/ 0 h 896"/>
                <a:gd name="T6" fmla="*/ 3063 w 3559"/>
                <a:gd name="T7" fmla="*/ 0 h 896"/>
                <a:gd name="T8" fmla="*/ 3558 w 3559"/>
                <a:gd name="T9" fmla="*/ 895 h 896"/>
                <a:gd name="T10" fmla="*/ 0 w 3559"/>
                <a:gd name="T11" fmla="*/ 895 h 896"/>
              </a:gdLst>
              <a:ahLst/>
              <a:cxnLst>
                <a:cxn ang="0">
                  <a:pos x="T0" y="T1"/>
                </a:cxn>
                <a:cxn ang="0">
                  <a:pos x="T2" y="T3"/>
                </a:cxn>
                <a:cxn ang="0">
                  <a:pos x="T4" y="T5"/>
                </a:cxn>
                <a:cxn ang="0">
                  <a:pos x="T6" y="T7"/>
                </a:cxn>
                <a:cxn ang="0">
                  <a:pos x="T8" y="T9"/>
                </a:cxn>
                <a:cxn ang="0">
                  <a:pos x="T10" y="T11"/>
                </a:cxn>
              </a:cxnLst>
              <a:rect l="0" t="0" r="r" b="b"/>
              <a:pathLst>
                <a:path w="3559" h="896">
                  <a:moveTo>
                    <a:pt x="0" y="496"/>
                  </a:moveTo>
                  <a:lnTo>
                    <a:pt x="2943" y="496"/>
                  </a:lnTo>
                  <a:lnTo>
                    <a:pt x="2663" y="0"/>
                  </a:lnTo>
                  <a:lnTo>
                    <a:pt x="3063" y="0"/>
                  </a:lnTo>
                  <a:lnTo>
                    <a:pt x="3558" y="895"/>
                  </a:lnTo>
                  <a:lnTo>
                    <a:pt x="0" y="895"/>
                  </a:lnTo>
                </a:path>
              </a:pathLst>
            </a:custGeom>
            <a:solidFill>
              <a:srgbClr val="C87E4C"/>
            </a:solidFill>
            <a:ln w="12700" cap="flat" cmpd="sng">
              <a:noFill/>
              <a:bevel/>
            </a:ln>
          </p:spPr>
          <p:txBody>
            <a:bodyPr wrap="square" lIns="91440" tIns="45720" rIns="91440" bIns="45720" anchor="ctr">
              <a:normAutofit/>
            </a:bodyPr>
            <a:lstStyle/>
            <a:p>
              <a:pPr algn="ctr"/>
              <a:endParaRPr/>
            </a:p>
          </p:txBody>
        </p:sp>
        <p:sp>
          <p:nvSpPr>
            <p:cNvPr id="8" name="îṧľîḋè">
              <a:extLst>
                <a:ext uri="{FF2B5EF4-FFF2-40B4-BE49-F238E27FC236}">
                  <a16:creationId xmlns:a16="http://schemas.microsoft.com/office/drawing/2014/main" xmlns="" id="{767202EB-CA2B-4BFE-995C-91748257CEBA}"/>
                </a:ext>
              </a:extLst>
            </p:cNvPr>
            <p:cNvSpPr/>
            <p:nvPr/>
          </p:nvSpPr>
          <p:spPr bwMode="blackWhite">
            <a:xfrm>
              <a:off x="0" y="5013606"/>
              <a:ext cx="5137150" cy="1254512"/>
            </a:xfrm>
            <a:custGeom>
              <a:avLst/>
              <a:gdLst>
                <a:gd name="T0" fmla="*/ 0 w 3559"/>
                <a:gd name="T1" fmla="*/ 399 h 896"/>
                <a:gd name="T2" fmla="*/ 2943 w 3559"/>
                <a:gd name="T3" fmla="*/ 399 h 896"/>
                <a:gd name="T4" fmla="*/ 2687 w 3559"/>
                <a:gd name="T5" fmla="*/ 895 h 896"/>
                <a:gd name="T6" fmla="*/ 3087 w 3559"/>
                <a:gd name="T7" fmla="*/ 895 h 896"/>
                <a:gd name="T8" fmla="*/ 3558 w 3559"/>
                <a:gd name="T9" fmla="*/ 0 h 896"/>
                <a:gd name="T10" fmla="*/ 0 w 3559"/>
                <a:gd name="T11" fmla="*/ 0 h 896"/>
              </a:gdLst>
              <a:ahLst/>
              <a:cxnLst>
                <a:cxn ang="0">
                  <a:pos x="T0" y="T1"/>
                </a:cxn>
                <a:cxn ang="0">
                  <a:pos x="T2" y="T3"/>
                </a:cxn>
                <a:cxn ang="0">
                  <a:pos x="T4" y="T5"/>
                </a:cxn>
                <a:cxn ang="0">
                  <a:pos x="T6" y="T7"/>
                </a:cxn>
                <a:cxn ang="0">
                  <a:pos x="T8" y="T9"/>
                </a:cxn>
                <a:cxn ang="0">
                  <a:pos x="T10" y="T11"/>
                </a:cxn>
              </a:cxnLst>
              <a:rect l="0" t="0" r="r" b="b"/>
              <a:pathLst>
                <a:path w="3559" h="896">
                  <a:moveTo>
                    <a:pt x="0" y="399"/>
                  </a:moveTo>
                  <a:lnTo>
                    <a:pt x="2943" y="399"/>
                  </a:lnTo>
                  <a:lnTo>
                    <a:pt x="2687" y="895"/>
                  </a:lnTo>
                  <a:lnTo>
                    <a:pt x="3087" y="895"/>
                  </a:lnTo>
                  <a:lnTo>
                    <a:pt x="3558" y="0"/>
                  </a:lnTo>
                  <a:lnTo>
                    <a:pt x="0" y="0"/>
                  </a:lnTo>
                </a:path>
              </a:pathLst>
            </a:custGeom>
            <a:solidFill>
              <a:srgbClr val="C87E4C"/>
            </a:solidFill>
            <a:ln w="12700" cap="flat" cmpd="sng">
              <a:noFill/>
              <a:bevel/>
            </a:ln>
          </p:spPr>
          <p:txBody>
            <a:bodyPr wrap="square" lIns="91440" tIns="45720" rIns="91440" bIns="45720" anchor="ctr">
              <a:normAutofit/>
            </a:bodyPr>
            <a:lstStyle/>
            <a:p>
              <a:pPr algn="ctr"/>
              <a:endParaRPr/>
            </a:p>
          </p:txBody>
        </p:sp>
        <p:sp>
          <p:nvSpPr>
            <p:cNvPr id="4" name="矩形 3">
              <a:extLst>
                <a:ext uri="{FF2B5EF4-FFF2-40B4-BE49-F238E27FC236}">
                  <a16:creationId xmlns:a16="http://schemas.microsoft.com/office/drawing/2014/main" xmlns="" id="{CEF170B0-FE6F-4B23-B347-DFE376D3A906}"/>
                </a:ext>
              </a:extLst>
            </p:cNvPr>
            <p:cNvSpPr/>
            <p:nvPr/>
          </p:nvSpPr>
          <p:spPr>
            <a:xfrm>
              <a:off x="466387" y="4326879"/>
              <a:ext cx="4185761" cy="461665"/>
            </a:xfrm>
            <a:prstGeom prst="rect">
              <a:avLst/>
            </a:prstGeom>
          </p:spPr>
          <p:txBody>
            <a:bodyPr wrap="none">
              <a:spAutoFit/>
            </a:bodyPr>
            <a:lstStyle/>
            <a:p>
              <a:pPr lvl="0"/>
              <a:r>
                <a:rPr lang="zh-CN" altLang="en-US" sz="2400" b="1" dirty="0">
                  <a:solidFill>
                    <a:srgbClr val="B26A37"/>
                  </a:solidFill>
                  <a:latin typeface="微软雅黑" panose="020B0503020204020204" pitchFamily="34" charset="-122"/>
                  <a:ea typeface="微软雅黑" panose="020B0503020204020204" pitchFamily="34" charset="-122"/>
                </a:rPr>
                <a:t>资本主义生产过程具有二重性</a:t>
              </a:r>
              <a:endParaRPr lang="en-US" altLang="zh-CN" sz="2400" b="1" dirty="0">
                <a:solidFill>
                  <a:srgbClr val="B26A37"/>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554A026B-A70F-4D4F-8D1A-0E5786F7EFEE}"/>
                </a:ext>
              </a:extLst>
            </p:cNvPr>
            <p:cNvSpPr/>
            <p:nvPr/>
          </p:nvSpPr>
          <p:spPr>
            <a:xfrm>
              <a:off x="5226426" y="3557419"/>
              <a:ext cx="4213409" cy="461665"/>
            </a:xfrm>
            <a:prstGeom prst="rect">
              <a:avLst/>
            </a:prstGeom>
          </p:spPr>
          <p:txBody>
            <a:bodyPr wrap="square">
              <a:spAutoFit/>
            </a:bodyPr>
            <a:lstStyle/>
            <a:p>
              <a:r>
                <a:rPr lang="zh-CN" altLang="en-US" sz="2400" dirty="0">
                  <a:solidFill>
                    <a:srgbClr val="050606"/>
                  </a:solidFill>
                  <a:latin typeface="微软雅黑" panose="020B0503020204020204" pitchFamily="34" charset="-122"/>
                  <a:ea typeface="微软雅黑" panose="020B0503020204020204" pitchFamily="34" charset="-122"/>
                </a:rPr>
                <a:t>生产物质资料的劳动过程</a:t>
              </a:r>
              <a:endParaRPr lang="zh-CN" altLang="en-US" sz="2400" b="1" dirty="0">
                <a:solidFill>
                  <a:srgbClr val="050606"/>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4F9FDF02-36E9-471B-BE51-658AE521718D}"/>
                </a:ext>
              </a:extLst>
            </p:cNvPr>
            <p:cNvSpPr/>
            <p:nvPr/>
          </p:nvSpPr>
          <p:spPr>
            <a:xfrm>
              <a:off x="5226427" y="5069474"/>
              <a:ext cx="3725068" cy="1135054"/>
            </a:xfrm>
            <a:prstGeom prst="rect">
              <a:avLst/>
            </a:prstGeom>
          </p:spPr>
          <p:txBody>
            <a:bodyPr wrap="square">
              <a:spAutoFit/>
            </a:bodyPr>
            <a:lstStyle/>
            <a:p>
              <a:pPr algn="just">
                <a:lnSpc>
                  <a:spcPct val="150000"/>
                </a:lnSpc>
              </a:pPr>
              <a:r>
                <a:rPr lang="zh-CN" altLang="en-US" sz="2400" dirty="0">
                  <a:solidFill>
                    <a:srgbClr val="050606"/>
                  </a:solidFill>
                  <a:latin typeface="微软雅黑" panose="020B0503020204020204" pitchFamily="34" charset="-122"/>
                  <a:ea typeface="微软雅黑" panose="020B0503020204020204" pitchFamily="34" charset="-122"/>
                </a:rPr>
                <a:t>生产剩余价值的过程，即价值增殖过程</a:t>
              </a:r>
              <a:endParaRPr lang="zh-CN" altLang="en-US" sz="2400" b="1" dirty="0">
                <a:solidFill>
                  <a:srgbClr val="050606"/>
                </a:solidFill>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xmlns="" id="{B900B46D-A8FF-4D7F-8CC3-CB16C0EC37EE}"/>
              </a:ext>
            </a:extLst>
          </p:cNvPr>
          <p:cNvGrpSpPr/>
          <p:nvPr/>
        </p:nvGrpSpPr>
        <p:grpSpPr>
          <a:xfrm>
            <a:off x="9439835" y="2846621"/>
            <a:ext cx="2164977" cy="3231450"/>
            <a:chOff x="9439835" y="2846621"/>
            <a:chExt cx="2164977" cy="3231450"/>
          </a:xfrm>
        </p:grpSpPr>
        <p:sp>
          <p:nvSpPr>
            <p:cNvPr id="2" name="矩形 1">
              <a:extLst>
                <a:ext uri="{FF2B5EF4-FFF2-40B4-BE49-F238E27FC236}">
                  <a16:creationId xmlns:a16="http://schemas.microsoft.com/office/drawing/2014/main" xmlns="" id="{A8F3F934-4542-4934-B727-172E9D30696B}"/>
                </a:ext>
              </a:extLst>
            </p:cNvPr>
            <p:cNvSpPr/>
            <p:nvPr/>
          </p:nvSpPr>
          <p:spPr>
            <a:xfrm>
              <a:off x="9628281" y="3063822"/>
              <a:ext cx="1788085" cy="2797048"/>
            </a:xfrm>
            <a:prstGeom prst="rect">
              <a:avLst/>
            </a:prstGeom>
          </p:spPr>
          <p:txBody>
            <a:bodyPr wrap="square">
              <a:spAutoFit/>
            </a:bodyPr>
            <a:lstStyle/>
            <a:p>
              <a:pPr algn="just">
                <a:lnSpc>
                  <a:spcPct val="150000"/>
                </a:lnSpc>
              </a:pPr>
              <a:r>
                <a:rPr lang="zh-CN" altLang="en-US" sz="2400" b="1" dirty="0">
                  <a:solidFill>
                    <a:srgbClr val="050606"/>
                  </a:solidFill>
                  <a:latin typeface="微软雅黑" panose="020B0503020204020204" pitchFamily="34" charset="-122"/>
                  <a:ea typeface="微软雅黑" panose="020B0503020204020204" pitchFamily="34" charset="-122"/>
                </a:rPr>
                <a:t>资本主义生产过程是劳动过程和价值增殖过程的统一</a:t>
              </a:r>
            </a:p>
          </p:txBody>
        </p:sp>
        <p:sp>
          <p:nvSpPr>
            <p:cNvPr id="13" name="六边形 9">
              <a:extLst>
                <a:ext uri="{FF2B5EF4-FFF2-40B4-BE49-F238E27FC236}">
                  <a16:creationId xmlns:a16="http://schemas.microsoft.com/office/drawing/2014/main" xmlns="" id="{26756C23-1765-478B-97A7-98CC553CF272}"/>
                </a:ext>
              </a:extLst>
            </p:cNvPr>
            <p:cNvSpPr>
              <a:spLocks noChangeArrowheads="1"/>
            </p:cNvSpPr>
            <p:nvPr/>
          </p:nvSpPr>
          <p:spPr bwMode="auto">
            <a:xfrm>
              <a:off x="9439835" y="2846621"/>
              <a:ext cx="2164977" cy="3231450"/>
            </a:xfrm>
            <a:prstGeom prst="hexagon">
              <a:avLst>
                <a:gd name="adj" fmla="val 0"/>
                <a:gd name="vf" fmla="val 115470"/>
              </a:avLst>
            </a:prstGeom>
            <a:noFill/>
            <a:ln w="12700">
              <a:solidFill>
                <a:schemeClr val="bg1">
                  <a:lumMod val="50000"/>
                  <a:alpha val="34901"/>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Tree>
    <p:extLst>
      <p:ext uri="{BB962C8B-B14F-4D97-AF65-F5344CB8AC3E}">
        <p14:creationId xmlns:p14="http://schemas.microsoft.com/office/powerpoint/2010/main" val="1120541796"/>
      </p:ext>
    </p:extLst>
  </p:cSld>
  <p:clrMapOvr>
    <a:masterClrMapping/>
  </p:clrMapOvr>
  <p:transition spd="med">
    <p:pull/>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21">
            <a:extLst>
              <a:ext uri="{FF2B5EF4-FFF2-40B4-BE49-F238E27FC236}">
                <a16:creationId xmlns:a16="http://schemas.microsoft.com/office/drawing/2014/main" xmlns="" id="{53F00ED3-A850-43FA-BD64-97A6D04EF402}"/>
              </a:ext>
            </a:extLst>
          </p:cNvPr>
          <p:cNvSpPr>
            <a:spLocks noChangeArrowheads="1"/>
          </p:cNvSpPr>
          <p:nvPr/>
        </p:nvSpPr>
        <p:spPr bwMode="auto">
          <a:xfrm>
            <a:off x="6712207" y="5020129"/>
            <a:ext cx="3929520" cy="12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ct val="20000"/>
              </a:spcBef>
            </a:pPr>
            <a:r>
              <a:rPr lang="zh-CN" altLang="en-US" sz="2400" dirty="0">
                <a:latin typeface="微软雅黑" panose="020B0503020204020204" pitchFamily="34" charset="-122"/>
                <a:sym typeface="微软雅黑" panose="020B0503020204020204" pitchFamily="34" charset="-122"/>
              </a:rPr>
              <a:t>工人的劳动隶属于资本家</a:t>
            </a:r>
            <a:endParaRPr lang="en-US" altLang="zh-CN" sz="2400" dirty="0">
              <a:latin typeface="微软雅黑" panose="020B0503020204020204" pitchFamily="34" charset="-122"/>
              <a:sym typeface="微软雅黑" panose="020B0503020204020204" pitchFamily="34" charset="-122"/>
            </a:endParaRPr>
          </a:p>
          <a:p>
            <a:pPr indent="0" algn="ctr" eaLnBrk="1" hangingPunct="1">
              <a:lnSpc>
                <a:spcPct val="150000"/>
              </a:lnSpc>
              <a:spcBef>
                <a:spcPct val="20000"/>
              </a:spcBef>
            </a:pPr>
            <a:r>
              <a:rPr lang="zh-CN" altLang="en-US" sz="2400" dirty="0">
                <a:latin typeface="微软雅黑" panose="020B0503020204020204" pitchFamily="34" charset="-122"/>
                <a:sym typeface="微软雅黑" panose="020B0503020204020204" pitchFamily="34" charset="-122"/>
              </a:rPr>
              <a:t>劳动成果全部归资本家所有</a:t>
            </a:r>
          </a:p>
        </p:txBody>
      </p:sp>
      <p:pic>
        <p:nvPicPr>
          <p:cNvPr id="29698" name="Picture 2">
            <a:extLst>
              <a:ext uri="{FF2B5EF4-FFF2-40B4-BE49-F238E27FC236}">
                <a16:creationId xmlns:a16="http://schemas.microsoft.com/office/drawing/2014/main" xmlns="" id="{71FA15A6-B137-4B5D-A3D7-777395A1F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35" y="2693008"/>
            <a:ext cx="5812393" cy="367739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xmlns="" id="{B10D6763-48DA-4DC4-BF34-61DB647492C6}"/>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9" name="矩形: 圆角 8">
            <a:extLst>
              <a:ext uri="{FF2B5EF4-FFF2-40B4-BE49-F238E27FC236}">
                <a16:creationId xmlns:a16="http://schemas.microsoft.com/office/drawing/2014/main" xmlns="" id="{BFD7F639-A40F-4EF2-923A-72CB2A1C1333}"/>
              </a:ext>
            </a:extLst>
          </p:cNvPr>
          <p:cNvSpPr/>
          <p:nvPr/>
        </p:nvSpPr>
        <p:spPr>
          <a:xfrm>
            <a:off x="466387" y="1067806"/>
            <a:ext cx="11259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（一）剩余价值的生产过程和资本的不同部分在剩余价值生产中的作用</a:t>
            </a:r>
          </a:p>
        </p:txBody>
      </p:sp>
      <p:sp>
        <p:nvSpPr>
          <p:cNvPr id="10" name="文本框 9">
            <a:extLst>
              <a:ext uri="{FF2B5EF4-FFF2-40B4-BE49-F238E27FC236}">
                <a16:creationId xmlns:a16="http://schemas.microsoft.com/office/drawing/2014/main" xmlns="" id="{EDD39985-B34E-4E0B-9E18-1A4DE945630E}"/>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生产物质资料的劳动过程的基本要素</a:t>
            </a:r>
          </a:p>
        </p:txBody>
      </p:sp>
      <p:grpSp>
        <p:nvGrpSpPr>
          <p:cNvPr id="3" name="组合 2">
            <a:extLst>
              <a:ext uri="{FF2B5EF4-FFF2-40B4-BE49-F238E27FC236}">
                <a16:creationId xmlns:a16="http://schemas.microsoft.com/office/drawing/2014/main" xmlns="" id="{448A27C8-D9D3-49A7-95E0-7F16DB90F45E}"/>
              </a:ext>
            </a:extLst>
          </p:cNvPr>
          <p:cNvGrpSpPr/>
          <p:nvPr/>
        </p:nvGrpSpPr>
        <p:grpSpPr>
          <a:xfrm>
            <a:off x="6965512" y="1774050"/>
            <a:ext cx="3604717" cy="2284830"/>
            <a:chOff x="466387" y="2624901"/>
            <a:chExt cx="3604717" cy="2284830"/>
          </a:xfrm>
        </p:grpSpPr>
        <p:grpSp>
          <p:nvGrpSpPr>
            <p:cNvPr id="2" name="组合 1">
              <a:extLst>
                <a:ext uri="{FF2B5EF4-FFF2-40B4-BE49-F238E27FC236}">
                  <a16:creationId xmlns:a16="http://schemas.microsoft.com/office/drawing/2014/main" xmlns="" id="{F17B1B34-5256-40ED-B786-7C900E958BC0}"/>
                </a:ext>
              </a:extLst>
            </p:cNvPr>
            <p:cNvGrpSpPr/>
            <p:nvPr/>
          </p:nvGrpSpPr>
          <p:grpSpPr>
            <a:xfrm>
              <a:off x="466387" y="2624901"/>
              <a:ext cx="3604717" cy="2284830"/>
              <a:chOff x="4194385" y="594395"/>
              <a:chExt cx="3604717" cy="2284830"/>
            </a:xfrm>
            <a:solidFill>
              <a:srgbClr val="C87E4C"/>
            </a:solidFill>
          </p:grpSpPr>
          <p:sp>
            <p:nvSpPr>
              <p:cNvPr id="11" name="矩形 4">
                <a:extLst>
                  <a:ext uri="{FF2B5EF4-FFF2-40B4-BE49-F238E27FC236}">
                    <a16:creationId xmlns:a16="http://schemas.microsoft.com/office/drawing/2014/main" xmlns="" id="{DA341AFE-FF97-4F4C-81A9-663AF024D108}"/>
                  </a:ext>
                </a:extLst>
              </p:cNvPr>
              <p:cNvSpPr>
                <a:spLocks noChangeArrowheads="1"/>
              </p:cNvSpPr>
              <p:nvPr/>
            </p:nvSpPr>
            <p:spPr bwMode="auto">
              <a:xfrm>
                <a:off x="5354537" y="594395"/>
                <a:ext cx="1249251" cy="1573574"/>
              </a:xfrm>
              <a:custGeom>
                <a:avLst/>
                <a:gdLst>
                  <a:gd name="T0" fmla="*/ 779364 w 1558215"/>
                  <a:gd name="T1" fmla="*/ 0 h 2180492"/>
                  <a:gd name="T2" fmla="*/ 821566 w 1558215"/>
                  <a:gd name="T3" fmla="*/ 2180492 h 2180492"/>
                  <a:gd name="T4" fmla="*/ 779364 w 1558215"/>
                  <a:gd name="T5" fmla="*/ 0 h 2180492"/>
                  <a:gd name="T6" fmla="*/ 0 60000 65536"/>
                  <a:gd name="T7" fmla="*/ 0 60000 65536"/>
                  <a:gd name="T8" fmla="*/ 0 60000 65536"/>
                </a:gdLst>
                <a:ahLst/>
                <a:cxnLst>
                  <a:cxn ang="T6">
                    <a:pos x="T0" y="T1"/>
                  </a:cxn>
                  <a:cxn ang="T7">
                    <a:pos x="T2" y="T3"/>
                  </a:cxn>
                  <a:cxn ang="T8">
                    <a:pos x="T4" y="T5"/>
                  </a:cxn>
                </a:cxnLst>
                <a:rect l="0" t="0" r="r" b="b"/>
                <a:pathLst>
                  <a:path w="1558215" h="2180492">
                    <a:moveTo>
                      <a:pt x="779364" y="0"/>
                    </a:moveTo>
                    <a:cubicBezTo>
                      <a:pt x="1088852" y="361071"/>
                      <a:pt x="2340878" y="919089"/>
                      <a:pt x="821566" y="2180492"/>
                    </a:cubicBezTo>
                    <a:cubicBezTo>
                      <a:pt x="441739" y="1791285"/>
                      <a:pt x="-796218" y="1289539"/>
                      <a:pt x="7793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28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endParaRPr>
              </a:p>
            </p:txBody>
          </p:sp>
          <p:sp>
            <p:nvSpPr>
              <p:cNvPr id="16" name="矩形 4">
                <a:extLst>
                  <a:ext uri="{FF2B5EF4-FFF2-40B4-BE49-F238E27FC236}">
                    <a16:creationId xmlns:a16="http://schemas.microsoft.com/office/drawing/2014/main" xmlns="" id="{F2B570BC-9C7A-4A30-AD93-8005B44D0C5C}"/>
                  </a:ext>
                </a:extLst>
              </p:cNvPr>
              <p:cNvSpPr>
                <a:spLocks noChangeArrowheads="1"/>
              </p:cNvSpPr>
              <p:nvPr/>
            </p:nvSpPr>
            <p:spPr bwMode="auto">
              <a:xfrm rot="5834727">
                <a:off x="6362780" y="1413024"/>
                <a:ext cx="1124502" cy="1748143"/>
              </a:xfrm>
              <a:custGeom>
                <a:avLst/>
                <a:gdLst>
                  <a:gd name="T0" fmla="*/ 779364 w 1558215"/>
                  <a:gd name="T1" fmla="*/ 0 h 2180492"/>
                  <a:gd name="T2" fmla="*/ 821566 w 1558215"/>
                  <a:gd name="T3" fmla="*/ 2180492 h 2180492"/>
                  <a:gd name="T4" fmla="*/ 779364 w 1558215"/>
                  <a:gd name="T5" fmla="*/ 0 h 2180492"/>
                  <a:gd name="T6" fmla="*/ 0 60000 65536"/>
                  <a:gd name="T7" fmla="*/ 0 60000 65536"/>
                  <a:gd name="T8" fmla="*/ 0 60000 65536"/>
                </a:gdLst>
                <a:ahLst/>
                <a:cxnLst>
                  <a:cxn ang="T6">
                    <a:pos x="T0" y="T1"/>
                  </a:cxn>
                  <a:cxn ang="T7">
                    <a:pos x="T2" y="T3"/>
                  </a:cxn>
                  <a:cxn ang="T8">
                    <a:pos x="T4" y="T5"/>
                  </a:cxn>
                </a:cxnLst>
                <a:rect l="0" t="0" r="r" b="b"/>
                <a:pathLst>
                  <a:path w="1558215" h="2180492">
                    <a:moveTo>
                      <a:pt x="779364" y="0"/>
                    </a:moveTo>
                    <a:cubicBezTo>
                      <a:pt x="1088852" y="361071"/>
                      <a:pt x="2340878" y="919089"/>
                      <a:pt x="821566" y="2180492"/>
                    </a:cubicBezTo>
                    <a:cubicBezTo>
                      <a:pt x="441739" y="1791285"/>
                      <a:pt x="-796218" y="1289539"/>
                      <a:pt x="7793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28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7" name="矩形 4">
                <a:extLst>
                  <a:ext uri="{FF2B5EF4-FFF2-40B4-BE49-F238E27FC236}">
                    <a16:creationId xmlns:a16="http://schemas.microsoft.com/office/drawing/2014/main" xmlns="" id="{A72D45C3-3658-4CD6-A085-B68B435E492E}"/>
                  </a:ext>
                </a:extLst>
              </p:cNvPr>
              <p:cNvSpPr>
                <a:spLocks noChangeArrowheads="1"/>
              </p:cNvSpPr>
              <p:nvPr/>
            </p:nvSpPr>
            <p:spPr bwMode="auto">
              <a:xfrm rot="15989213">
                <a:off x="4506206" y="1442902"/>
                <a:ext cx="1124502" cy="1748143"/>
              </a:xfrm>
              <a:custGeom>
                <a:avLst/>
                <a:gdLst>
                  <a:gd name="T0" fmla="*/ 779364 w 1558215"/>
                  <a:gd name="T1" fmla="*/ 0 h 2180492"/>
                  <a:gd name="T2" fmla="*/ 821566 w 1558215"/>
                  <a:gd name="T3" fmla="*/ 2180492 h 2180492"/>
                  <a:gd name="T4" fmla="*/ 779364 w 1558215"/>
                  <a:gd name="T5" fmla="*/ 0 h 2180492"/>
                  <a:gd name="T6" fmla="*/ 0 60000 65536"/>
                  <a:gd name="T7" fmla="*/ 0 60000 65536"/>
                  <a:gd name="T8" fmla="*/ 0 60000 65536"/>
                </a:gdLst>
                <a:ahLst/>
                <a:cxnLst>
                  <a:cxn ang="T6">
                    <a:pos x="T0" y="T1"/>
                  </a:cxn>
                  <a:cxn ang="T7">
                    <a:pos x="T2" y="T3"/>
                  </a:cxn>
                  <a:cxn ang="T8">
                    <a:pos x="T4" y="T5"/>
                  </a:cxn>
                </a:cxnLst>
                <a:rect l="0" t="0" r="r" b="b"/>
                <a:pathLst>
                  <a:path w="1558215" h="2180492">
                    <a:moveTo>
                      <a:pt x="779364" y="0"/>
                    </a:moveTo>
                    <a:cubicBezTo>
                      <a:pt x="1088852" y="361071"/>
                      <a:pt x="2340878" y="919089"/>
                      <a:pt x="821566" y="2180492"/>
                    </a:cubicBezTo>
                    <a:cubicBezTo>
                      <a:pt x="441739" y="1791285"/>
                      <a:pt x="-796218" y="1289539"/>
                      <a:pt x="7793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28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
          <p:nvSpPr>
            <p:cNvPr id="18" name="文本框 5">
              <a:extLst>
                <a:ext uri="{FF2B5EF4-FFF2-40B4-BE49-F238E27FC236}">
                  <a16:creationId xmlns:a16="http://schemas.microsoft.com/office/drawing/2014/main" xmlns="" id="{A7FBF412-ECE3-4914-9DB1-5270899D165F}"/>
                </a:ext>
              </a:extLst>
            </p:cNvPr>
            <p:cNvSpPr txBox="1">
              <a:spLocks noChangeArrowheads="1"/>
            </p:cNvSpPr>
            <p:nvPr/>
          </p:nvSpPr>
          <p:spPr bwMode="auto">
            <a:xfrm>
              <a:off x="1572751" y="3007848"/>
              <a:ext cx="13746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a:buSzPct val="80000"/>
              </a:pPr>
              <a:r>
                <a:rPr lang="zh-CN" altLang="en-US" sz="2400">
                  <a:solidFill>
                    <a:schemeClr val="bg1"/>
                  </a:solidFill>
                  <a:latin typeface="微软雅黑" panose="020B0503020204020204" pitchFamily="34" charset="-122"/>
                  <a:sym typeface="微软雅黑" panose="020B0503020204020204" pitchFamily="34" charset="-122"/>
                </a:rPr>
                <a:t>劳动者的劳动</a:t>
              </a:r>
              <a:endParaRPr lang="en-US" altLang="zh-CN" sz="2400" dirty="0">
                <a:solidFill>
                  <a:schemeClr val="bg1"/>
                </a:solidFill>
                <a:latin typeface="微软雅黑" panose="020B0503020204020204" pitchFamily="34" charset="-122"/>
                <a:sym typeface="微软雅黑" panose="020B0503020204020204" pitchFamily="34" charset="-122"/>
              </a:endParaRPr>
            </a:p>
          </p:txBody>
        </p:sp>
        <p:sp>
          <p:nvSpPr>
            <p:cNvPr id="19" name="文本框 5">
              <a:extLst>
                <a:ext uri="{FF2B5EF4-FFF2-40B4-BE49-F238E27FC236}">
                  <a16:creationId xmlns:a16="http://schemas.microsoft.com/office/drawing/2014/main" xmlns="" id="{764451BD-F721-4930-96E1-5BE28D73D10A}"/>
                </a:ext>
              </a:extLst>
            </p:cNvPr>
            <p:cNvSpPr txBox="1">
              <a:spLocks noChangeArrowheads="1"/>
            </p:cNvSpPr>
            <p:nvPr/>
          </p:nvSpPr>
          <p:spPr bwMode="auto">
            <a:xfrm>
              <a:off x="612772" y="3927408"/>
              <a:ext cx="13746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a:buSzPct val="80000"/>
              </a:pPr>
              <a:r>
                <a:rPr lang="zh-CN" altLang="en-US" sz="2400" dirty="0">
                  <a:solidFill>
                    <a:schemeClr val="bg1"/>
                  </a:solidFill>
                  <a:latin typeface="微软雅黑" panose="020B0503020204020204" pitchFamily="34" charset="-122"/>
                  <a:sym typeface="微软雅黑" panose="020B0503020204020204" pitchFamily="34" charset="-122"/>
                </a:rPr>
                <a:t>劳动</a:t>
              </a:r>
              <a:endParaRPr lang="en-US" altLang="zh-CN" sz="2400" dirty="0">
                <a:solidFill>
                  <a:schemeClr val="bg1"/>
                </a:solidFill>
                <a:latin typeface="微软雅黑" panose="020B0503020204020204" pitchFamily="34" charset="-122"/>
                <a:sym typeface="微软雅黑" panose="020B0503020204020204" pitchFamily="34" charset="-122"/>
              </a:endParaRPr>
            </a:p>
            <a:p>
              <a:pPr indent="0" algn="ctr" eaLnBrk="1">
                <a:buSzPct val="80000"/>
              </a:pPr>
              <a:r>
                <a:rPr lang="zh-CN" altLang="en-US" sz="2400" dirty="0">
                  <a:solidFill>
                    <a:schemeClr val="bg1"/>
                  </a:solidFill>
                  <a:latin typeface="微软雅黑" panose="020B0503020204020204" pitchFamily="34" charset="-122"/>
                  <a:sym typeface="微软雅黑" panose="020B0503020204020204" pitchFamily="34" charset="-122"/>
                </a:rPr>
                <a:t>对象</a:t>
              </a:r>
            </a:p>
          </p:txBody>
        </p:sp>
        <p:sp>
          <p:nvSpPr>
            <p:cNvPr id="20" name="文本框 5">
              <a:extLst>
                <a:ext uri="{FF2B5EF4-FFF2-40B4-BE49-F238E27FC236}">
                  <a16:creationId xmlns:a16="http://schemas.microsoft.com/office/drawing/2014/main" xmlns="" id="{D9C08B15-9CAD-48B4-9495-B4E7E42E820B}"/>
                </a:ext>
              </a:extLst>
            </p:cNvPr>
            <p:cNvSpPr txBox="1">
              <a:spLocks noChangeArrowheads="1"/>
            </p:cNvSpPr>
            <p:nvPr/>
          </p:nvSpPr>
          <p:spPr bwMode="auto">
            <a:xfrm>
              <a:off x="2514866" y="3927408"/>
              <a:ext cx="13746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a:buSzPct val="80000"/>
              </a:pPr>
              <a:r>
                <a:rPr lang="zh-CN" altLang="en-US" sz="2400" dirty="0">
                  <a:solidFill>
                    <a:schemeClr val="bg1"/>
                  </a:solidFill>
                  <a:latin typeface="微软雅黑" panose="020B0503020204020204" pitchFamily="34" charset="-122"/>
                  <a:sym typeface="微软雅黑" panose="020B0503020204020204" pitchFamily="34" charset="-122"/>
                </a:rPr>
                <a:t>劳动</a:t>
              </a:r>
              <a:endParaRPr lang="en-US" altLang="zh-CN" sz="2400" dirty="0">
                <a:solidFill>
                  <a:schemeClr val="bg1"/>
                </a:solidFill>
                <a:latin typeface="微软雅黑" panose="020B0503020204020204" pitchFamily="34" charset="-122"/>
                <a:sym typeface="微软雅黑" panose="020B0503020204020204" pitchFamily="34" charset="-122"/>
              </a:endParaRPr>
            </a:p>
            <a:p>
              <a:pPr indent="0" algn="ctr" eaLnBrk="1">
                <a:buSzPct val="80000"/>
              </a:pPr>
              <a:r>
                <a:rPr lang="zh-CN" altLang="en-US" sz="2400" dirty="0">
                  <a:solidFill>
                    <a:schemeClr val="bg1"/>
                  </a:solidFill>
                  <a:latin typeface="微软雅黑" panose="020B0503020204020204" pitchFamily="34" charset="-122"/>
                  <a:sym typeface="微软雅黑" panose="020B0503020204020204" pitchFamily="34" charset="-122"/>
                </a:rPr>
                <a:t>资料</a:t>
              </a:r>
            </a:p>
          </p:txBody>
        </p:sp>
      </p:grpSp>
      <p:grpSp>
        <p:nvGrpSpPr>
          <p:cNvPr id="5" name="组合 4">
            <a:extLst>
              <a:ext uri="{FF2B5EF4-FFF2-40B4-BE49-F238E27FC236}">
                <a16:creationId xmlns:a16="http://schemas.microsoft.com/office/drawing/2014/main" xmlns="" id="{E841314D-A052-4216-B19B-139B5DC780FA}"/>
              </a:ext>
            </a:extLst>
          </p:cNvPr>
          <p:cNvGrpSpPr/>
          <p:nvPr/>
        </p:nvGrpSpPr>
        <p:grpSpPr>
          <a:xfrm>
            <a:off x="6752655" y="4167719"/>
            <a:ext cx="3842172" cy="642250"/>
            <a:chOff x="7876057" y="3042244"/>
            <a:chExt cx="3842172" cy="642250"/>
          </a:xfrm>
        </p:grpSpPr>
        <p:grpSp>
          <p:nvGrpSpPr>
            <p:cNvPr id="4" name="组合 3">
              <a:extLst>
                <a:ext uri="{FF2B5EF4-FFF2-40B4-BE49-F238E27FC236}">
                  <a16:creationId xmlns:a16="http://schemas.microsoft.com/office/drawing/2014/main" xmlns="" id="{40345E55-B1AE-4905-BA28-801D68F73BF4}"/>
                </a:ext>
              </a:extLst>
            </p:cNvPr>
            <p:cNvGrpSpPr/>
            <p:nvPr/>
          </p:nvGrpSpPr>
          <p:grpSpPr>
            <a:xfrm>
              <a:off x="8091432" y="3598600"/>
              <a:ext cx="3411422" cy="85894"/>
              <a:chOff x="1394481" y="4018137"/>
              <a:chExt cx="1886915" cy="81021"/>
            </a:xfrm>
          </p:grpSpPr>
          <p:cxnSp>
            <p:nvCxnSpPr>
              <p:cNvPr id="21" name="Aitds4">
                <a:extLst>
                  <a:ext uri="{FF2B5EF4-FFF2-40B4-BE49-F238E27FC236}">
                    <a16:creationId xmlns:a16="http://schemas.microsoft.com/office/drawing/2014/main" xmlns="" id="{6A7337BE-A494-454F-A540-38960E19CC27}"/>
                  </a:ext>
                </a:extLst>
              </p:cNvPr>
              <p:cNvCxnSpPr>
                <a:cxnSpLocks/>
              </p:cNvCxnSpPr>
              <p:nvPr/>
            </p:nvCxnSpPr>
            <p:spPr>
              <a:xfrm>
                <a:off x="1394481" y="4018137"/>
                <a:ext cx="1886915" cy="0"/>
              </a:xfrm>
              <a:prstGeom prst="line">
                <a:avLst/>
              </a:prstGeom>
              <a:noFill/>
              <a:ln w="6350" cap="flat" cmpd="sng" algn="ctr">
                <a:solidFill>
                  <a:srgbClr val="C87E4C"/>
                </a:solidFill>
                <a:prstDash val="solid"/>
                <a:miter lim="800000"/>
              </a:ln>
              <a:effectLst/>
            </p:spPr>
          </p:cxnSp>
          <p:cxnSp>
            <p:nvCxnSpPr>
              <p:cNvPr id="23" name="Aitds5">
                <a:extLst>
                  <a:ext uri="{FF2B5EF4-FFF2-40B4-BE49-F238E27FC236}">
                    <a16:creationId xmlns:a16="http://schemas.microsoft.com/office/drawing/2014/main" xmlns="" id="{8433FE11-3AC5-4FAF-8FF6-C28A9DB61F5F}"/>
                  </a:ext>
                </a:extLst>
              </p:cNvPr>
              <p:cNvCxnSpPr>
                <a:cxnSpLocks/>
              </p:cNvCxnSpPr>
              <p:nvPr/>
            </p:nvCxnSpPr>
            <p:spPr>
              <a:xfrm>
                <a:off x="1394481" y="4099158"/>
                <a:ext cx="1886915" cy="0"/>
              </a:xfrm>
              <a:prstGeom prst="line">
                <a:avLst/>
              </a:prstGeom>
              <a:noFill/>
              <a:ln w="38100" cap="flat" cmpd="sng" algn="ctr">
                <a:solidFill>
                  <a:srgbClr val="C87E4C"/>
                </a:solidFill>
                <a:prstDash val="solid"/>
                <a:miter lim="800000"/>
              </a:ln>
              <a:effectLst/>
            </p:spPr>
          </p:cxnSp>
        </p:grpSp>
        <p:sp>
          <p:nvSpPr>
            <p:cNvPr id="24" name="矩形 21">
              <a:extLst>
                <a:ext uri="{FF2B5EF4-FFF2-40B4-BE49-F238E27FC236}">
                  <a16:creationId xmlns:a16="http://schemas.microsoft.com/office/drawing/2014/main" xmlns="" id="{12DD8483-2A23-4809-B6E8-ECD81082D516}"/>
                </a:ext>
              </a:extLst>
            </p:cNvPr>
            <p:cNvSpPr>
              <a:spLocks noChangeArrowheads="1"/>
            </p:cNvSpPr>
            <p:nvPr/>
          </p:nvSpPr>
          <p:spPr bwMode="auto">
            <a:xfrm>
              <a:off x="7876057" y="3042244"/>
              <a:ext cx="3842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ct val="20000"/>
                </a:spcBef>
              </a:pPr>
              <a:r>
                <a:rPr lang="zh-CN" altLang="en-US" sz="2400" b="1" dirty="0">
                  <a:solidFill>
                    <a:srgbClr val="B26A37"/>
                  </a:solidFill>
                  <a:latin typeface="微软雅黑" panose="020B0503020204020204" pitchFamily="34" charset="-122"/>
                  <a:sym typeface="微软雅黑" panose="020B0503020204020204" pitchFamily="34" charset="-122"/>
                </a:rPr>
                <a:t>资本主义劳动过程的特点</a:t>
              </a:r>
              <a:endParaRPr lang="en-US" altLang="zh-CN" sz="2400" b="1" dirty="0">
                <a:solidFill>
                  <a:srgbClr val="B26A37"/>
                </a:solidFill>
                <a:latin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349851031"/>
      </p:ext>
    </p:extLst>
  </p:cSld>
  <p:clrMapOvr>
    <a:masterClrMapping/>
  </p:clrMapOvr>
  <p:transition spd="med">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36872">
            <a:extLst>
              <a:ext uri="{FF2B5EF4-FFF2-40B4-BE49-F238E27FC236}">
                <a16:creationId xmlns:a16="http://schemas.microsoft.com/office/drawing/2014/main" xmlns="" id="{6AADD273-2083-4AB7-85A3-CBBB5AA9BC88}"/>
              </a:ext>
            </a:extLst>
          </p:cNvPr>
          <p:cNvPicPr>
            <a:picLocks noChangeAspect="1" noChangeArrowheads="1"/>
          </p:cNvPicPr>
          <p:nvPr/>
        </p:nvPicPr>
        <p:blipFill>
          <a:blip r:embed="rId2"/>
          <a:srcRect/>
          <a:stretch>
            <a:fillRect/>
          </a:stretch>
        </p:blipFill>
        <p:spPr bwMode="auto">
          <a:xfrm>
            <a:off x="7272432" y="2313186"/>
            <a:ext cx="3734707" cy="3865364"/>
          </a:xfrm>
          <a:prstGeom prst="rect">
            <a:avLst/>
          </a:prstGeom>
          <a:ln>
            <a:noFill/>
          </a:ln>
          <a:effectLst>
            <a:outerShdw blurRad="190500" algn="tl" rotWithShape="0">
              <a:srgbClr val="000000">
                <a:alpha val="70000"/>
              </a:srgbClr>
            </a:outerShdw>
          </a:effectLst>
        </p:spPr>
      </p:pic>
      <p:grpSp>
        <p:nvGrpSpPr>
          <p:cNvPr id="28" name="组合 1">
            <a:extLst>
              <a:ext uri="{FF2B5EF4-FFF2-40B4-BE49-F238E27FC236}">
                <a16:creationId xmlns:a16="http://schemas.microsoft.com/office/drawing/2014/main" xmlns="" id="{28A2B4F6-9105-401F-9811-BD999854CCF0}"/>
              </a:ext>
            </a:extLst>
          </p:cNvPr>
          <p:cNvGrpSpPr>
            <a:grpSpLocks/>
          </p:cNvGrpSpPr>
          <p:nvPr/>
        </p:nvGrpSpPr>
        <p:grpSpPr bwMode="auto">
          <a:xfrm>
            <a:off x="1045161" y="3572394"/>
            <a:ext cx="5408612" cy="1967795"/>
            <a:chOff x="698500" y="2597151"/>
            <a:chExt cx="5408612" cy="1967795"/>
          </a:xfrm>
        </p:grpSpPr>
        <p:grpSp>
          <p:nvGrpSpPr>
            <p:cNvPr id="29" name="组合 1">
              <a:extLst>
                <a:ext uri="{FF2B5EF4-FFF2-40B4-BE49-F238E27FC236}">
                  <a16:creationId xmlns:a16="http://schemas.microsoft.com/office/drawing/2014/main" xmlns="" id="{76C4D850-E91A-4A1B-ABB5-481EB79A583B}"/>
                </a:ext>
              </a:extLst>
            </p:cNvPr>
            <p:cNvGrpSpPr>
              <a:grpSpLocks/>
            </p:cNvGrpSpPr>
            <p:nvPr/>
          </p:nvGrpSpPr>
          <p:grpSpPr bwMode="auto">
            <a:xfrm>
              <a:off x="698500" y="2597151"/>
              <a:ext cx="5408612" cy="1967795"/>
              <a:chOff x="730412" y="2728519"/>
              <a:chExt cx="5409220" cy="1969376"/>
            </a:xfrm>
          </p:grpSpPr>
          <p:sp>
            <p:nvSpPr>
              <p:cNvPr id="32" name="矩形 8">
                <a:extLst>
                  <a:ext uri="{FF2B5EF4-FFF2-40B4-BE49-F238E27FC236}">
                    <a16:creationId xmlns:a16="http://schemas.microsoft.com/office/drawing/2014/main" xmlns="" id="{4C05A456-96B7-4F92-BD50-846C792ACD6A}"/>
                  </a:ext>
                </a:extLst>
              </p:cNvPr>
              <p:cNvSpPr/>
              <p:nvPr/>
            </p:nvSpPr>
            <p:spPr>
              <a:xfrm>
                <a:off x="730412" y="2728519"/>
                <a:ext cx="2881636" cy="490931"/>
              </a:xfrm>
              <a:custGeom>
                <a:avLst/>
                <a:gdLst>
                  <a:gd name="connsiteX0" fmla="*/ 0 w 2880320"/>
                  <a:gd name="connsiteY0" fmla="*/ 0 h 504056"/>
                  <a:gd name="connsiteX1" fmla="*/ 2880320 w 2880320"/>
                  <a:gd name="connsiteY1" fmla="*/ 0 h 504056"/>
                  <a:gd name="connsiteX2" fmla="*/ 2880320 w 2880320"/>
                  <a:gd name="connsiteY2" fmla="*/ 504056 h 504056"/>
                  <a:gd name="connsiteX3" fmla="*/ 0 w 2880320"/>
                  <a:gd name="connsiteY3" fmla="*/ 504056 h 504056"/>
                  <a:gd name="connsiteX4" fmla="*/ 0 w 2880320"/>
                  <a:gd name="connsiteY4" fmla="*/ 0 h 504056"/>
                  <a:gd name="connsiteX0-1" fmla="*/ 275771 w 2880320"/>
                  <a:gd name="connsiteY0-2" fmla="*/ 14514 h 504056"/>
                  <a:gd name="connsiteX1-3" fmla="*/ 2880320 w 2880320"/>
                  <a:gd name="connsiteY1-4" fmla="*/ 0 h 504056"/>
                  <a:gd name="connsiteX2-5" fmla="*/ 2880320 w 2880320"/>
                  <a:gd name="connsiteY2-6" fmla="*/ 504056 h 504056"/>
                  <a:gd name="connsiteX3-7" fmla="*/ 0 w 2880320"/>
                  <a:gd name="connsiteY3-8" fmla="*/ 504056 h 504056"/>
                  <a:gd name="connsiteX4-9" fmla="*/ 275771 w 2880320"/>
                  <a:gd name="connsiteY4-10" fmla="*/ 14514 h 504056"/>
                  <a:gd name="connsiteX0-11" fmla="*/ 275771 w 2880320"/>
                  <a:gd name="connsiteY0-12" fmla="*/ 14514 h 504056"/>
                  <a:gd name="connsiteX1-13" fmla="*/ 2546492 w 2880320"/>
                  <a:gd name="connsiteY1-14" fmla="*/ 0 h 504056"/>
                  <a:gd name="connsiteX2-15" fmla="*/ 2880320 w 2880320"/>
                  <a:gd name="connsiteY2-16" fmla="*/ 504056 h 504056"/>
                  <a:gd name="connsiteX3-17" fmla="*/ 0 w 2880320"/>
                  <a:gd name="connsiteY3-18" fmla="*/ 504056 h 504056"/>
                  <a:gd name="connsiteX4-19" fmla="*/ 275771 w 2880320"/>
                  <a:gd name="connsiteY4-20" fmla="*/ 14514 h 504056"/>
                  <a:gd name="connsiteX0-21" fmla="*/ 275771 w 2880320"/>
                  <a:gd name="connsiteY0-22" fmla="*/ 0 h 489542"/>
                  <a:gd name="connsiteX1-23" fmla="*/ 2677120 w 2880320"/>
                  <a:gd name="connsiteY1-24" fmla="*/ 1 h 489542"/>
                  <a:gd name="connsiteX2-25" fmla="*/ 2880320 w 2880320"/>
                  <a:gd name="connsiteY2-26" fmla="*/ 489542 h 489542"/>
                  <a:gd name="connsiteX3-27" fmla="*/ 0 w 2880320"/>
                  <a:gd name="connsiteY3-28" fmla="*/ 489542 h 489542"/>
                  <a:gd name="connsiteX4-29" fmla="*/ 275771 w 2880320"/>
                  <a:gd name="connsiteY4-30" fmla="*/ 0 h 4895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80320" h="489542">
                    <a:moveTo>
                      <a:pt x="275771" y="0"/>
                    </a:moveTo>
                    <a:lnTo>
                      <a:pt x="2677120" y="1"/>
                    </a:lnTo>
                    <a:lnTo>
                      <a:pt x="2880320" y="489542"/>
                    </a:lnTo>
                    <a:lnTo>
                      <a:pt x="0" y="489542"/>
                    </a:lnTo>
                    <a:lnTo>
                      <a:pt x="275771" y="0"/>
                    </a:lnTo>
                    <a:close/>
                  </a:path>
                </a:pathLst>
              </a:cu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sym typeface="微软雅黑" panose="020B0503020204020204" pitchFamily="34" charset="-122"/>
                </a:endParaRPr>
              </a:p>
            </p:txBody>
          </p:sp>
          <p:sp>
            <p:nvSpPr>
              <p:cNvPr id="33" name="矩形 32">
                <a:extLst>
                  <a:ext uri="{FF2B5EF4-FFF2-40B4-BE49-F238E27FC236}">
                    <a16:creationId xmlns:a16="http://schemas.microsoft.com/office/drawing/2014/main" xmlns="" id="{35554C78-FDCE-4FA8-B0D4-A4E84058181E}"/>
                  </a:ext>
                </a:extLst>
              </p:cNvPr>
              <p:cNvSpPr/>
              <p:nvPr/>
            </p:nvSpPr>
            <p:spPr>
              <a:xfrm>
                <a:off x="744701" y="3219450"/>
                <a:ext cx="5394931" cy="1478445"/>
              </a:xfrm>
              <a:prstGeom prst="rect">
                <a:avLst/>
              </a:prstGeom>
              <a:solidFill>
                <a:schemeClr val="bg1"/>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400">
                  <a:solidFill>
                    <a:srgbClr val="7F7F7F"/>
                  </a:solidFill>
                  <a:sym typeface="微软雅黑" panose="020B0503020204020204" pitchFamily="34" charset="-122"/>
                </a:endParaRPr>
              </a:p>
              <a:p>
                <a:pPr>
                  <a:defRPr/>
                </a:pPr>
                <a:endParaRPr lang="zh-CN" altLang="en-US" sz="2400">
                  <a:solidFill>
                    <a:srgbClr val="7F7F7F"/>
                  </a:solidFill>
                  <a:sym typeface="微软雅黑" panose="020B0503020204020204" pitchFamily="34" charset="-122"/>
                </a:endParaRPr>
              </a:p>
            </p:txBody>
          </p:sp>
        </p:grpSp>
        <p:sp>
          <p:nvSpPr>
            <p:cNvPr id="30" name="矩形 3">
              <a:extLst>
                <a:ext uri="{FF2B5EF4-FFF2-40B4-BE49-F238E27FC236}">
                  <a16:creationId xmlns:a16="http://schemas.microsoft.com/office/drawing/2014/main" xmlns="" id="{E19C8836-8316-46B4-A94D-90AD6B09191D}"/>
                </a:ext>
              </a:extLst>
            </p:cNvPr>
            <p:cNvSpPr>
              <a:spLocks noChangeArrowheads="1"/>
            </p:cNvSpPr>
            <p:nvPr/>
          </p:nvSpPr>
          <p:spPr bwMode="auto">
            <a:xfrm>
              <a:off x="1114425" y="2614612"/>
              <a:ext cx="2754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latin typeface="微软雅黑" panose="020B0503020204020204" pitchFamily="34" charset="-122"/>
                  <a:sym typeface="微软雅黑" panose="020B0503020204020204" pitchFamily="34" charset="-122"/>
                </a:rPr>
                <a:t>价值增殖过程</a:t>
              </a:r>
              <a:endParaRPr lang="zh-CN" altLang="en-US" sz="1600" dirty="0">
                <a:solidFill>
                  <a:schemeClr val="bg1"/>
                </a:solidFill>
                <a:latin typeface="微软雅黑" panose="020B0503020204020204" pitchFamily="34" charset="-122"/>
                <a:sym typeface="微软雅黑" panose="020B0503020204020204" pitchFamily="34" charset="-122"/>
              </a:endParaRPr>
            </a:p>
          </p:txBody>
        </p:sp>
        <p:sp>
          <p:nvSpPr>
            <p:cNvPr id="31" name="文本框 36868">
              <a:extLst>
                <a:ext uri="{FF2B5EF4-FFF2-40B4-BE49-F238E27FC236}">
                  <a16:creationId xmlns:a16="http://schemas.microsoft.com/office/drawing/2014/main" xmlns="" id="{21581505-967E-4F09-89BC-684DF55D126A}"/>
                </a:ext>
              </a:extLst>
            </p:cNvPr>
            <p:cNvSpPr txBox="1">
              <a:spLocks noChangeArrowheads="1"/>
            </p:cNvSpPr>
            <p:nvPr/>
          </p:nvSpPr>
          <p:spPr bwMode="auto">
            <a:xfrm>
              <a:off x="886618" y="3270625"/>
              <a:ext cx="504666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buSzPct val="80000"/>
              </a:pPr>
              <a:r>
                <a:rPr lang="zh-CN" altLang="en-US" sz="2400" dirty="0">
                  <a:solidFill>
                    <a:srgbClr val="050606"/>
                  </a:solidFill>
                  <a:latin typeface="微软雅黑" panose="020B0503020204020204" pitchFamily="34" charset="-122"/>
                  <a:sym typeface="微软雅黑" panose="020B0503020204020204" pitchFamily="34" charset="-122"/>
                </a:rPr>
                <a:t>超过劳动力价值的补偿这个一定点而延长了的价值形成过程</a:t>
              </a:r>
            </a:p>
          </p:txBody>
        </p:sp>
      </p:grpSp>
      <p:sp>
        <p:nvSpPr>
          <p:cNvPr id="14" name="文本框 13">
            <a:extLst>
              <a:ext uri="{FF2B5EF4-FFF2-40B4-BE49-F238E27FC236}">
                <a16:creationId xmlns:a16="http://schemas.microsoft.com/office/drawing/2014/main" xmlns="" id="{8A22439B-8AF7-4E22-8A5F-705D8D409B4E}"/>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15" name="矩形: 圆角 14">
            <a:extLst>
              <a:ext uri="{FF2B5EF4-FFF2-40B4-BE49-F238E27FC236}">
                <a16:creationId xmlns:a16="http://schemas.microsoft.com/office/drawing/2014/main" xmlns="" id="{8C1EEC5B-20A2-4EA2-88B9-191529FDD26A}"/>
              </a:ext>
            </a:extLst>
          </p:cNvPr>
          <p:cNvSpPr/>
          <p:nvPr/>
        </p:nvSpPr>
        <p:spPr>
          <a:xfrm>
            <a:off x="466387" y="1067806"/>
            <a:ext cx="11259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（一）剩余价值的生产过程和资本的不同部分在剩余价值生产中的作用</a:t>
            </a:r>
          </a:p>
        </p:txBody>
      </p:sp>
      <p:sp>
        <p:nvSpPr>
          <p:cNvPr id="16" name="文本框 15">
            <a:extLst>
              <a:ext uri="{FF2B5EF4-FFF2-40B4-BE49-F238E27FC236}">
                <a16:creationId xmlns:a16="http://schemas.microsoft.com/office/drawing/2014/main" xmlns="" id="{E4FC14F5-0889-4741-8462-1B8035AA1490}"/>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价值增殖过程是资本主义生产过程的主要方面</a:t>
            </a:r>
          </a:p>
        </p:txBody>
      </p:sp>
    </p:spTree>
    <p:extLst>
      <p:ext uri="{BB962C8B-B14F-4D97-AF65-F5344CB8AC3E}">
        <p14:creationId xmlns:p14="http://schemas.microsoft.com/office/powerpoint/2010/main" val="1377363137"/>
      </p:ext>
    </p:extLst>
  </p:cSld>
  <p:clrMapOvr>
    <a:masterClrMapping/>
  </p:clrMapOvr>
  <p:transition spd="med">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
            <a:extLst>
              <a:ext uri="{FF2B5EF4-FFF2-40B4-BE49-F238E27FC236}">
                <a16:creationId xmlns:a16="http://schemas.microsoft.com/office/drawing/2014/main" xmlns="" id="{91652BCD-E382-4AB2-83AE-89CCB0156114}"/>
              </a:ext>
            </a:extLst>
          </p:cNvPr>
          <p:cNvGrpSpPr>
            <a:grpSpLocks/>
          </p:cNvGrpSpPr>
          <p:nvPr/>
        </p:nvGrpSpPr>
        <p:grpSpPr bwMode="auto">
          <a:xfrm>
            <a:off x="1180819" y="2492880"/>
            <a:ext cx="4913312" cy="3871913"/>
            <a:chOff x="2252157" y="1921622"/>
            <a:chExt cx="3840158" cy="3025349"/>
          </a:xfrm>
        </p:grpSpPr>
        <p:sp>
          <p:nvSpPr>
            <p:cNvPr id="15" name="TextBox 32">
              <a:extLst>
                <a:ext uri="{FF2B5EF4-FFF2-40B4-BE49-F238E27FC236}">
                  <a16:creationId xmlns:a16="http://schemas.microsoft.com/office/drawing/2014/main" xmlns="" id="{A7E70DE5-E76C-46DA-B91C-A57DD59726CF}"/>
                </a:ext>
              </a:extLst>
            </p:cNvPr>
            <p:cNvSpPr txBox="1">
              <a:spLocks noChangeArrowheads="1"/>
            </p:cNvSpPr>
            <p:nvPr/>
          </p:nvSpPr>
          <p:spPr bwMode="auto">
            <a:xfrm>
              <a:off x="2252157" y="2884177"/>
              <a:ext cx="1512488" cy="430421"/>
            </a:xfrm>
            <a:prstGeom prst="rect">
              <a:avLst/>
            </a:prstGeom>
            <a:solidFill>
              <a:schemeClr val="accent4">
                <a:lumMod val="40000"/>
                <a:lumOff val="60000"/>
              </a:schemeClr>
            </a:solidFill>
            <a:ln w="9525">
              <a:solidFill>
                <a:srgbClr val="003300"/>
              </a:solidFill>
              <a:miter lim="800000"/>
            </a:ln>
          </p:spPr>
          <p:txBody>
            <a:bodyPr lIns="90170" tIns="90000" rIns="90170" bIns="90000" anchor="ctr">
              <a:spAutoFit/>
            </a:bodyPr>
            <a:lstStyle/>
            <a:p>
              <a:pPr algn="ctr" eaLnBrk="1" hangingPunct="1">
                <a:defRPr/>
              </a:pPr>
              <a:r>
                <a:rPr lang="zh-CN" altLang="en-US" sz="2400">
                  <a:solidFill>
                    <a:srgbClr val="000000"/>
                  </a:solidFill>
                  <a:latin typeface="+mn-ea"/>
                  <a:ea typeface="+mn-ea"/>
                  <a:sym typeface="微软雅黑" panose="020B0503020204020204" pitchFamily="34" charset="-122"/>
                </a:rPr>
                <a:t>必要劳动</a:t>
              </a:r>
            </a:p>
          </p:txBody>
        </p:sp>
        <p:sp>
          <p:nvSpPr>
            <p:cNvPr id="16" name="TextBox 32">
              <a:extLst>
                <a:ext uri="{FF2B5EF4-FFF2-40B4-BE49-F238E27FC236}">
                  <a16:creationId xmlns:a16="http://schemas.microsoft.com/office/drawing/2014/main" xmlns="" id="{D0F04721-ACA6-43AE-93B1-30B93CAE8B77}"/>
                </a:ext>
              </a:extLst>
            </p:cNvPr>
            <p:cNvSpPr txBox="1">
              <a:spLocks noChangeArrowheads="1"/>
            </p:cNvSpPr>
            <p:nvPr/>
          </p:nvSpPr>
          <p:spPr bwMode="auto">
            <a:xfrm>
              <a:off x="4463195" y="2884177"/>
              <a:ext cx="1512488" cy="430421"/>
            </a:xfrm>
            <a:prstGeom prst="rect">
              <a:avLst/>
            </a:prstGeom>
            <a:solidFill>
              <a:schemeClr val="accent4">
                <a:lumMod val="40000"/>
                <a:lumOff val="60000"/>
              </a:schemeClr>
            </a:solidFill>
            <a:ln w="9525">
              <a:solidFill>
                <a:srgbClr val="003300"/>
              </a:solidFill>
              <a:miter lim="800000"/>
            </a:ln>
          </p:spPr>
          <p:txBody>
            <a:bodyPr lIns="90170" tIns="90000" rIns="90170" bIns="90000" anchor="ctr">
              <a:spAutoFit/>
            </a:bodyPr>
            <a:lstStyle/>
            <a:p>
              <a:pPr algn="ctr" eaLnBrk="1" hangingPunct="1">
                <a:defRPr/>
              </a:pPr>
              <a:r>
                <a:rPr lang="zh-CN" altLang="en-US" sz="2400">
                  <a:solidFill>
                    <a:srgbClr val="000000"/>
                  </a:solidFill>
                  <a:latin typeface="+mn-ea"/>
                  <a:ea typeface="+mn-ea"/>
                  <a:sym typeface="微软雅黑" panose="020B0503020204020204" pitchFamily="34" charset="-122"/>
                </a:rPr>
                <a:t>剩余劳动</a:t>
              </a:r>
            </a:p>
          </p:txBody>
        </p:sp>
        <p:sp>
          <p:nvSpPr>
            <p:cNvPr id="17" name="Rectangle 2">
              <a:extLst>
                <a:ext uri="{FF2B5EF4-FFF2-40B4-BE49-F238E27FC236}">
                  <a16:creationId xmlns:a16="http://schemas.microsoft.com/office/drawing/2014/main" xmlns="" id="{4506DCBB-9ED8-4146-89F0-91912C36DE81}"/>
                </a:ext>
              </a:extLst>
            </p:cNvPr>
            <p:cNvSpPr txBox="1">
              <a:spLocks noChangeArrowheads="1"/>
            </p:cNvSpPr>
            <p:nvPr/>
          </p:nvSpPr>
          <p:spPr bwMode="auto">
            <a:xfrm>
              <a:off x="2681461" y="1921622"/>
              <a:ext cx="2853753" cy="431661"/>
            </a:xfrm>
            <a:prstGeom prst="rect">
              <a:avLst/>
            </a:prstGeom>
            <a:noFill/>
            <a:ln w="190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lIns="90170" tIns="90000" rIns="90170" bIns="9000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Bef>
                  <a:spcPct val="20000"/>
                </a:spcBef>
              </a:pPr>
              <a:r>
                <a:rPr lang="zh-CN" altLang="en-US" sz="2400">
                  <a:latin typeface="+mn-ea"/>
                  <a:ea typeface="+mn-ea"/>
                  <a:sym typeface="微软雅黑" panose="020B0503020204020204" pitchFamily="34" charset="-122"/>
                </a:rPr>
                <a:t>雇佣工人的劳动</a:t>
              </a:r>
            </a:p>
          </p:txBody>
        </p:sp>
        <p:sp>
          <p:nvSpPr>
            <p:cNvPr id="18" name="Rectangle 2">
              <a:extLst>
                <a:ext uri="{FF2B5EF4-FFF2-40B4-BE49-F238E27FC236}">
                  <a16:creationId xmlns:a16="http://schemas.microsoft.com/office/drawing/2014/main" xmlns="" id="{12EABA59-71C1-42F9-92D9-F86CE938D384}"/>
                </a:ext>
              </a:extLst>
            </p:cNvPr>
            <p:cNvSpPr txBox="1">
              <a:spLocks noChangeArrowheads="1"/>
            </p:cNvSpPr>
            <p:nvPr/>
          </p:nvSpPr>
          <p:spPr bwMode="auto">
            <a:xfrm>
              <a:off x="4346563" y="3892626"/>
              <a:ext cx="1745752" cy="1054345"/>
            </a:xfrm>
            <a:prstGeom prst="rect">
              <a:avLst/>
            </a:prstGeom>
            <a:noFill/>
            <a:ln w="190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lIns="90170" tIns="90000" rIns="90170" bIns="9000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20000"/>
                </a:spcBef>
              </a:pPr>
              <a:r>
                <a:rPr lang="zh-CN" altLang="en-US" sz="2400">
                  <a:latin typeface="+mn-ea"/>
                  <a:ea typeface="+mn-ea"/>
                  <a:sym typeface="微软雅黑" panose="020B0503020204020204" pitchFamily="34" charset="-122"/>
                </a:rPr>
                <a:t>生产剩余价值</a:t>
              </a:r>
              <a:endParaRPr lang="en-US" altLang="zh-CN" sz="2400">
                <a:latin typeface="+mn-ea"/>
                <a:ea typeface="+mn-ea"/>
                <a:sym typeface="微软雅黑" panose="020B0503020204020204" pitchFamily="34" charset="-122"/>
              </a:endParaRPr>
            </a:p>
            <a:p>
              <a:pPr algn="ctr" eaLnBrk="1" hangingPunct="1">
                <a:lnSpc>
                  <a:spcPct val="150000"/>
                </a:lnSpc>
                <a:spcBef>
                  <a:spcPct val="20000"/>
                </a:spcBef>
              </a:pPr>
              <a:r>
                <a:rPr lang="zh-CN" altLang="en-US" sz="2400">
                  <a:latin typeface="+mn-ea"/>
                  <a:ea typeface="+mn-ea"/>
                  <a:sym typeface="微软雅黑" panose="020B0503020204020204" pitchFamily="34" charset="-122"/>
                </a:rPr>
                <a:t>（即价值增殖）</a:t>
              </a:r>
            </a:p>
          </p:txBody>
        </p:sp>
        <p:sp>
          <p:nvSpPr>
            <p:cNvPr id="19" name="Rectangle 2">
              <a:extLst>
                <a:ext uri="{FF2B5EF4-FFF2-40B4-BE49-F238E27FC236}">
                  <a16:creationId xmlns:a16="http://schemas.microsoft.com/office/drawing/2014/main" xmlns="" id="{533CF171-EE6E-4725-861A-EC54C0EFE5A1}"/>
                </a:ext>
              </a:extLst>
            </p:cNvPr>
            <p:cNvSpPr txBox="1">
              <a:spLocks noChangeArrowheads="1"/>
            </p:cNvSpPr>
            <p:nvPr/>
          </p:nvSpPr>
          <p:spPr bwMode="auto">
            <a:xfrm>
              <a:off x="2252157" y="3911232"/>
              <a:ext cx="1512488" cy="1035739"/>
            </a:xfrm>
            <a:prstGeom prst="rect">
              <a:avLst/>
            </a:prstGeom>
            <a:noFill/>
            <a:ln w="1905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lIns="90170" tIns="90000" rIns="90170" bIns="9000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Bef>
                  <a:spcPct val="20000"/>
                </a:spcBef>
              </a:pPr>
              <a:r>
                <a:rPr lang="zh-CN" altLang="en-US" sz="2400">
                  <a:latin typeface="+mn-ea"/>
                  <a:ea typeface="+mn-ea"/>
                  <a:sym typeface="微软雅黑" panose="020B0503020204020204" pitchFamily="34" charset="-122"/>
                </a:rPr>
                <a:t>生产自身</a:t>
              </a:r>
              <a:endParaRPr lang="en-US" altLang="zh-CN" sz="2400">
                <a:latin typeface="+mn-ea"/>
                <a:ea typeface="+mn-ea"/>
                <a:sym typeface="微软雅黑" panose="020B0503020204020204" pitchFamily="34" charset="-122"/>
              </a:endParaRPr>
            </a:p>
            <a:p>
              <a:pPr algn="ctr" eaLnBrk="1" hangingPunct="1">
                <a:lnSpc>
                  <a:spcPct val="90000"/>
                </a:lnSpc>
                <a:spcBef>
                  <a:spcPct val="20000"/>
                </a:spcBef>
              </a:pPr>
              <a:r>
                <a:rPr lang="zh-CN" altLang="en-US" sz="2400">
                  <a:latin typeface="+mn-ea"/>
                  <a:ea typeface="+mn-ea"/>
                  <a:sym typeface="微软雅黑" panose="020B0503020204020204" pitchFamily="34" charset="-122"/>
                </a:rPr>
                <a:t>价值</a:t>
              </a:r>
            </a:p>
          </p:txBody>
        </p:sp>
        <p:sp>
          <p:nvSpPr>
            <p:cNvPr id="20" name="AutoShape 14">
              <a:extLst>
                <a:ext uri="{FF2B5EF4-FFF2-40B4-BE49-F238E27FC236}">
                  <a16:creationId xmlns:a16="http://schemas.microsoft.com/office/drawing/2014/main" xmlns="" id="{6372D0E5-23BA-4043-89F9-B387F9F8D7CB}"/>
                </a:ext>
              </a:extLst>
            </p:cNvPr>
            <p:cNvSpPr>
              <a:spLocks noChangeArrowheads="1"/>
            </p:cNvSpPr>
            <p:nvPr/>
          </p:nvSpPr>
          <p:spPr bwMode="auto">
            <a:xfrm>
              <a:off x="2928372" y="2414063"/>
              <a:ext cx="158818" cy="348554"/>
            </a:xfrm>
            <a:prstGeom prst="downArrow">
              <a:avLst>
                <a:gd name="adj1" fmla="val 50000"/>
                <a:gd name="adj2" fmla="val 24944"/>
              </a:avLst>
            </a:prstGeom>
            <a:solidFill>
              <a:srgbClr val="C87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latin typeface="+mn-ea"/>
                <a:ea typeface="+mn-ea"/>
                <a:sym typeface="微软雅黑" panose="020B0503020204020204" pitchFamily="34" charset="-122"/>
              </a:endParaRPr>
            </a:p>
          </p:txBody>
        </p:sp>
        <p:sp>
          <p:nvSpPr>
            <p:cNvPr id="21" name="AutoShape 15">
              <a:extLst>
                <a:ext uri="{FF2B5EF4-FFF2-40B4-BE49-F238E27FC236}">
                  <a16:creationId xmlns:a16="http://schemas.microsoft.com/office/drawing/2014/main" xmlns="" id="{C45A5891-D02A-40C8-8F1A-72FA7E557F9F}"/>
                </a:ext>
              </a:extLst>
            </p:cNvPr>
            <p:cNvSpPr>
              <a:spLocks noChangeArrowheads="1"/>
            </p:cNvSpPr>
            <p:nvPr/>
          </p:nvSpPr>
          <p:spPr bwMode="auto">
            <a:xfrm>
              <a:off x="5146854" y="2414063"/>
              <a:ext cx="146410" cy="348554"/>
            </a:xfrm>
            <a:prstGeom prst="downArrow">
              <a:avLst>
                <a:gd name="adj1" fmla="val 50000"/>
                <a:gd name="adj2" fmla="val 24942"/>
              </a:avLst>
            </a:prstGeom>
            <a:solidFill>
              <a:srgbClr val="C87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latin typeface="+mn-ea"/>
                <a:ea typeface="+mn-ea"/>
                <a:sym typeface="微软雅黑" panose="020B0503020204020204" pitchFamily="34" charset="-122"/>
              </a:endParaRPr>
            </a:p>
          </p:txBody>
        </p:sp>
        <p:sp>
          <p:nvSpPr>
            <p:cNvPr id="29" name="AutoShape 14">
              <a:extLst>
                <a:ext uri="{FF2B5EF4-FFF2-40B4-BE49-F238E27FC236}">
                  <a16:creationId xmlns:a16="http://schemas.microsoft.com/office/drawing/2014/main" xmlns="" id="{474B1758-F9AB-42B1-9253-72C6611356A6}"/>
                </a:ext>
              </a:extLst>
            </p:cNvPr>
            <p:cNvSpPr>
              <a:spLocks noChangeArrowheads="1"/>
            </p:cNvSpPr>
            <p:nvPr/>
          </p:nvSpPr>
          <p:spPr bwMode="auto">
            <a:xfrm>
              <a:off x="2928372" y="3433986"/>
              <a:ext cx="158818" cy="348554"/>
            </a:xfrm>
            <a:prstGeom prst="downArrow">
              <a:avLst>
                <a:gd name="adj1" fmla="val 50000"/>
                <a:gd name="adj2" fmla="val 24944"/>
              </a:avLst>
            </a:prstGeom>
            <a:solidFill>
              <a:srgbClr val="C87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latin typeface="+mn-ea"/>
                <a:ea typeface="+mn-ea"/>
                <a:sym typeface="微软雅黑" panose="020B0503020204020204" pitchFamily="34" charset="-122"/>
              </a:endParaRPr>
            </a:p>
          </p:txBody>
        </p:sp>
        <p:sp>
          <p:nvSpPr>
            <p:cNvPr id="30" name="AutoShape 15">
              <a:extLst>
                <a:ext uri="{FF2B5EF4-FFF2-40B4-BE49-F238E27FC236}">
                  <a16:creationId xmlns:a16="http://schemas.microsoft.com/office/drawing/2014/main" xmlns="" id="{EA704DBE-B469-4B48-A100-57E650CFE158}"/>
                </a:ext>
              </a:extLst>
            </p:cNvPr>
            <p:cNvSpPr>
              <a:spLocks noChangeArrowheads="1"/>
            </p:cNvSpPr>
            <p:nvPr/>
          </p:nvSpPr>
          <p:spPr bwMode="auto">
            <a:xfrm>
              <a:off x="5146854" y="3433986"/>
              <a:ext cx="146410" cy="348554"/>
            </a:xfrm>
            <a:prstGeom prst="downArrow">
              <a:avLst>
                <a:gd name="adj1" fmla="val 50000"/>
                <a:gd name="adj2" fmla="val 24942"/>
              </a:avLst>
            </a:prstGeom>
            <a:solidFill>
              <a:srgbClr val="C87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latin typeface="+mn-ea"/>
                <a:ea typeface="+mn-ea"/>
                <a:sym typeface="微软雅黑" panose="020B0503020204020204" pitchFamily="34" charset="-122"/>
              </a:endParaRPr>
            </a:p>
          </p:txBody>
        </p:sp>
      </p:grpSp>
      <p:sp>
        <p:nvSpPr>
          <p:cNvPr id="26" name="文本框 25">
            <a:extLst>
              <a:ext uri="{FF2B5EF4-FFF2-40B4-BE49-F238E27FC236}">
                <a16:creationId xmlns:a16="http://schemas.microsoft.com/office/drawing/2014/main" xmlns="" id="{48E852AB-77BA-4E2A-AD2D-DA787F56B08E}"/>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27" name="矩形: 圆角 26">
            <a:extLst>
              <a:ext uri="{FF2B5EF4-FFF2-40B4-BE49-F238E27FC236}">
                <a16:creationId xmlns:a16="http://schemas.microsoft.com/office/drawing/2014/main" xmlns="" id="{FF157D2D-B645-4701-9FEB-C2ABC6AD85DA}"/>
              </a:ext>
            </a:extLst>
          </p:cNvPr>
          <p:cNvSpPr/>
          <p:nvPr/>
        </p:nvSpPr>
        <p:spPr>
          <a:xfrm>
            <a:off x="466387" y="1067806"/>
            <a:ext cx="11259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（一）剩余价值的生产过程和资本的不同部分在剩余价值生产中的作用</a:t>
            </a:r>
          </a:p>
        </p:txBody>
      </p:sp>
      <p:sp>
        <p:nvSpPr>
          <p:cNvPr id="28" name="文本框 27">
            <a:extLst>
              <a:ext uri="{FF2B5EF4-FFF2-40B4-BE49-F238E27FC236}">
                <a16:creationId xmlns:a16="http://schemas.microsoft.com/office/drawing/2014/main" xmlns="" id="{47B9974F-BC43-4667-AEA9-18D6901CF321}"/>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价值增殖过程是资本主义生产过程的主要方面</a:t>
            </a:r>
          </a:p>
        </p:txBody>
      </p:sp>
      <p:pic>
        <p:nvPicPr>
          <p:cNvPr id="2050" name="Picture 2" descr="资产阶级对无产阶级的态度——节选自恩格斯《英国工人阶级状况》 - 哔哩哔哩">
            <a:extLst>
              <a:ext uri="{FF2B5EF4-FFF2-40B4-BE49-F238E27FC236}">
                <a16:creationId xmlns:a16="http://schemas.microsoft.com/office/drawing/2014/main" xmlns="" id="{00E35AD3-4E90-4580-B7D5-47F349085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153" y="3049352"/>
            <a:ext cx="5351460" cy="3014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237977"/>
      </p:ext>
    </p:extLst>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37893">
            <a:extLst>
              <a:ext uri="{FF2B5EF4-FFF2-40B4-BE49-F238E27FC236}">
                <a16:creationId xmlns:a16="http://schemas.microsoft.com/office/drawing/2014/main" xmlns="" id="{713E51B4-F8E8-492A-B598-0A769C80D0F2}"/>
              </a:ext>
            </a:extLst>
          </p:cNvPr>
          <p:cNvSpPr txBox="1">
            <a:spLocks noChangeArrowheads="1"/>
          </p:cNvSpPr>
          <p:nvPr/>
        </p:nvSpPr>
        <p:spPr bwMode="auto">
          <a:xfrm>
            <a:off x="3086100" y="5232400"/>
            <a:ext cx="2430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a:latin typeface="微软雅黑" panose="020B0503020204020204" pitchFamily="34" charset="-122"/>
                <a:sym typeface="微软雅黑" panose="020B0503020204020204" pitchFamily="34" charset="-122"/>
              </a:rPr>
              <a:t>2元机器磨损</a:t>
            </a:r>
          </a:p>
        </p:txBody>
      </p:sp>
      <p:sp>
        <p:nvSpPr>
          <p:cNvPr id="13" name="文本框 37894">
            <a:extLst>
              <a:ext uri="{FF2B5EF4-FFF2-40B4-BE49-F238E27FC236}">
                <a16:creationId xmlns:a16="http://schemas.microsoft.com/office/drawing/2014/main" xmlns="" id="{346062C1-8FEC-421F-A0FD-6D0266FE86E6}"/>
              </a:ext>
            </a:extLst>
          </p:cNvPr>
          <p:cNvSpPr txBox="1">
            <a:spLocks noChangeArrowheads="1"/>
          </p:cNvSpPr>
          <p:nvPr/>
        </p:nvSpPr>
        <p:spPr bwMode="auto">
          <a:xfrm>
            <a:off x="3086100" y="5986463"/>
            <a:ext cx="230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a:latin typeface="微软雅黑" panose="020B0503020204020204" pitchFamily="34" charset="-122"/>
                <a:sym typeface="微软雅黑" panose="020B0503020204020204" pitchFamily="34" charset="-122"/>
              </a:rPr>
              <a:t>6元新价值</a:t>
            </a:r>
          </a:p>
        </p:txBody>
      </p:sp>
      <p:sp>
        <p:nvSpPr>
          <p:cNvPr id="14" name="文本框 37895">
            <a:extLst>
              <a:ext uri="{FF2B5EF4-FFF2-40B4-BE49-F238E27FC236}">
                <a16:creationId xmlns:a16="http://schemas.microsoft.com/office/drawing/2014/main" xmlns="" id="{F1B4851E-27EF-4A54-A9CF-6CC032C1D72D}"/>
              </a:ext>
            </a:extLst>
          </p:cNvPr>
          <p:cNvSpPr txBox="1">
            <a:spLocks noChangeArrowheads="1"/>
          </p:cNvSpPr>
          <p:nvPr/>
        </p:nvSpPr>
        <p:spPr bwMode="auto">
          <a:xfrm>
            <a:off x="6259513" y="5241925"/>
            <a:ext cx="20716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400">
                <a:latin typeface="微软雅黑" panose="020B0503020204020204" pitchFamily="34" charset="-122"/>
                <a:sym typeface="微软雅黑" panose="020B0503020204020204" pitchFamily="34" charset="-122"/>
              </a:rPr>
              <a:t>10公斤棉纱</a:t>
            </a:r>
          </a:p>
          <a:p>
            <a:pPr algn="ctr"/>
            <a:r>
              <a:rPr lang="zh-CN" altLang="en-US" sz="2400">
                <a:latin typeface="微软雅黑" panose="020B0503020204020204" pitchFamily="34" charset="-122"/>
                <a:sym typeface="微软雅黑" panose="020B0503020204020204" pitchFamily="34" charset="-122"/>
              </a:rPr>
              <a:t>（18元）</a:t>
            </a:r>
          </a:p>
        </p:txBody>
      </p:sp>
      <p:sp>
        <p:nvSpPr>
          <p:cNvPr id="15" name="文本框 37896">
            <a:extLst>
              <a:ext uri="{FF2B5EF4-FFF2-40B4-BE49-F238E27FC236}">
                <a16:creationId xmlns:a16="http://schemas.microsoft.com/office/drawing/2014/main" xmlns="" id="{407066DD-8F79-42A6-BF90-DCA1905DE5E2}"/>
              </a:ext>
            </a:extLst>
          </p:cNvPr>
          <p:cNvSpPr txBox="1">
            <a:spLocks noChangeArrowheads="1"/>
          </p:cNvSpPr>
          <p:nvPr/>
        </p:nvSpPr>
        <p:spPr bwMode="auto">
          <a:xfrm>
            <a:off x="9380538" y="5256213"/>
            <a:ext cx="2247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a:latin typeface="微软雅黑" panose="020B0503020204020204" pitchFamily="34" charset="-122"/>
                <a:sym typeface="微软雅黑" panose="020B0503020204020204" pitchFamily="34" charset="-122"/>
              </a:rPr>
              <a:t>价值形成过程</a:t>
            </a:r>
          </a:p>
        </p:txBody>
      </p:sp>
      <p:sp>
        <p:nvSpPr>
          <p:cNvPr id="16" name="文本框 37898">
            <a:extLst>
              <a:ext uri="{FF2B5EF4-FFF2-40B4-BE49-F238E27FC236}">
                <a16:creationId xmlns:a16="http://schemas.microsoft.com/office/drawing/2014/main" xmlns="" id="{0555C95A-5E4C-48FB-823A-3F025DED52B9}"/>
              </a:ext>
            </a:extLst>
          </p:cNvPr>
          <p:cNvSpPr txBox="1">
            <a:spLocks noChangeArrowheads="1"/>
          </p:cNvSpPr>
          <p:nvPr/>
        </p:nvSpPr>
        <p:spPr bwMode="auto">
          <a:xfrm>
            <a:off x="432593" y="4895850"/>
            <a:ext cx="221932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400" b="1" dirty="0">
                <a:solidFill>
                  <a:srgbClr val="B26A37"/>
                </a:solidFill>
                <a:latin typeface="微软雅黑" panose="020B0503020204020204" pitchFamily="34" charset="-122"/>
                <a:sym typeface="微软雅黑" panose="020B0503020204020204" pitchFamily="34" charset="-122"/>
              </a:rPr>
              <a:t>工人加工</a:t>
            </a:r>
            <a:endParaRPr lang="en-US" altLang="zh-CN" sz="2400" b="1" dirty="0">
              <a:solidFill>
                <a:srgbClr val="B26A37"/>
              </a:solidFill>
              <a:latin typeface="微软雅黑" panose="020B0503020204020204" pitchFamily="34" charset="-122"/>
              <a:sym typeface="微软雅黑" panose="020B0503020204020204" pitchFamily="34" charset="-122"/>
            </a:endParaRPr>
          </a:p>
          <a:p>
            <a:pPr algn="ctr">
              <a:lnSpc>
                <a:spcPct val="150000"/>
              </a:lnSpc>
            </a:pPr>
            <a:r>
              <a:rPr lang="zh-CN" altLang="en-US" sz="2400" b="1" dirty="0">
                <a:solidFill>
                  <a:srgbClr val="B26A37"/>
                </a:solidFill>
                <a:latin typeface="微软雅黑" panose="020B0503020204020204" pitchFamily="34" charset="-122"/>
                <a:sym typeface="微软雅黑" panose="020B0503020204020204" pitchFamily="34" charset="-122"/>
              </a:rPr>
              <a:t>10公斤棉花</a:t>
            </a:r>
          </a:p>
        </p:txBody>
      </p:sp>
      <p:sp>
        <p:nvSpPr>
          <p:cNvPr id="17" name="文本框 37899">
            <a:extLst>
              <a:ext uri="{FF2B5EF4-FFF2-40B4-BE49-F238E27FC236}">
                <a16:creationId xmlns:a16="http://schemas.microsoft.com/office/drawing/2014/main" xmlns="" id="{FB5B482D-095B-42C7-8215-57E8DB842896}"/>
              </a:ext>
            </a:extLst>
          </p:cNvPr>
          <p:cNvSpPr txBox="1">
            <a:spLocks noChangeArrowheads="1"/>
          </p:cNvSpPr>
          <p:nvPr/>
        </p:nvSpPr>
        <p:spPr bwMode="auto">
          <a:xfrm>
            <a:off x="3086100" y="4478338"/>
            <a:ext cx="276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a:latin typeface="微软雅黑" panose="020B0503020204020204" pitchFamily="34" charset="-122"/>
                <a:sym typeface="微软雅黑" panose="020B0503020204020204" pitchFamily="34" charset="-122"/>
              </a:rPr>
              <a:t>10元棉花价值</a:t>
            </a:r>
          </a:p>
        </p:txBody>
      </p:sp>
      <p:sp>
        <p:nvSpPr>
          <p:cNvPr id="18" name="箭头 619">
            <a:extLst>
              <a:ext uri="{FF2B5EF4-FFF2-40B4-BE49-F238E27FC236}">
                <a16:creationId xmlns:a16="http://schemas.microsoft.com/office/drawing/2014/main" xmlns="" id="{5D7A0D3B-67B5-4E13-AD5A-B24ABA04A17C}"/>
              </a:ext>
            </a:extLst>
          </p:cNvPr>
          <p:cNvSpPr>
            <a:spLocks noChangeShapeType="1"/>
          </p:cNvSpPr>
          <p:nvPr/>
        </p:nvSpPr>
        <p:spPr bwMode="auto">
          <a:xfrm>
            <a:off x="5421313" y="5475288"/>
            <a:ext cx="8651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9" name="Picture 24">
            <a:extLst>
              <a:ext uri="{FF2B5EF4-FFF2-40B4-BE49-F238E27FC236}">
                <a16:creationId xmlns:a16="http://schemas.microsoft.com/office/drawing/2014/main" xmlns="" id="{48E6B4CD-F80D-4B1B-87F8-C9E7E7252B69}"/>
              </a:ext>
            </a:extLst>
          </p:cNvPr>
          <p:cNvPicPr>
            <a:picLocks noChangeAspect="1" noChangeArrowheads="1"/>
          </p:cNvPicPr>
          <p:nvPr/>
        </p:nvPicPr>
        <p:blipFill>
          <a:blip r:embed="rId2"/>
          <a:srcRect b="6728"/>
          <a:stretch>
            <a:fillRect/>
          </a:stretch>
        </p:blipFill>
        <p:spPr bwMode="auto">
          <a:xfrm>
            <a:off x="7076647" y="1347180"/>
            <a:ext cx="4042457" cy="3090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箭头 619">
            <a:extLst>
              <a:ext uri="{FF2B5EF4-FFF2-40B4-BE49-F238E27FC236}">
                <a16:creationId xmlns:a16="http://schemas.microsoft.com/office/drawing/2014/main" xmlns="" id="{8F6EB61F-7F19-4501-87CF-2C6A0F3F9A91}"/>
              </a:ext>
            </a:extLst>
          </p:cNvPr>
          <p:cNvSpPr>
            <a:spLocks noChangeShapeType="1"/>
          </p:cNvSpPr>
          <p:nvPr/>
        </p:nvSpPr>
        <p:spPr bwMode="auto">
          <a:xfrm>
            <a:off x="8340725" y="5487988"/>
            <a:ext cx="8651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左大括号 20">
            <a:extLst>
              <a:ext uri="{FF2B5EF4-FFF2-40B4-BE49-F238E27FC236}">
                <a16:creationId xmlns:a16="http://schemas.microsoft.com/office/drawing/2014/main" xmlns="" id="{54D3348F-C410-4A77-8439-5CEB9A9CE0C9}"/>
              </a:ext>
            </a:extLst>
          </p:cNvPr>
          <p:cNvSpPr/>
          <p:nvPr/>
        </p:nvSpPr>
        <p:spPr bwMode="auto">
          <a:xfrm>
            <a:off x="2597150" y="4641850"/>
            <a:ext cx="365125" cy="1643063"/>
          </a:xfrm>
          <a:prstGeom prst="leftBrace">
            <a:avLst/>
          </a:prstGeom>
          <a:noFill/>
          <a:ln w="9525" cap="flat" cmpd="sng" algn="ctr">
            <a:solidFill>
              <a:schemeClr val="tx1">
                <a:lumMod val="65000"/>
                <a:lumOff val="35000"/>
              </a:schemeClr>
            </a:solidFill>
            <a:prstDash val="solid"/>
            <a:round/>
            <a:headEnd type="none" w="med" len="med"/>
            <a:tailEnd type="none" w="med" len="med"/>
          </a:ln>
          <a:effectLst/>
        </p:spPr>
        <p:txBody>
          <a:bodyPr/>
          <a:lstStyle/>
          <a:p>
            <a:pPr algn="ctr" eaLnBrk="1" hangingPunct="1">
              <a:defRPr/>
            </a:pPr>
            <a:endParaRPr lang="zh-CN" altLang="en-US" sz="2400">
              <a:latin typeface="微软雅黑" panose="020B0503020204020204" pitchFamily="34" charset="-122"/>
              <a:sym typeface="微软雅黑" panose="020B0503020204020204" pitchFamily="34" charset="-122"/>
            </a:endParaRPr>
          </a:p>
        </p:txBody>
      </p:sp>
      <p:grpSp>
        <p:nvGrpSpPr>
          <p:cNvPr id="23" name="组合 4">
            <a:extLst>
              <a:ext uri="{FF2B5EF4-FFF2-40B4-BE49-F238E27FC236}">
                <a16:creationId xmlns:a16="http://schemas.microsoft.com/office/drawing/2014/main" xmlns="" id="{B0D04E36-1713-47C5-9F32-22065F0E43A8}"/>
              </a:ext>
            </a:extLst>
          </p:cNvPr>
          <p:cNvGrpSpPr>
            <a:grpSpLocks/>
          </p:cNvGrpSpPr>
          <p:nvPr/>
        </p:nvGrpSpPr>
        <p:grpSpPr bwMode="auto">
          <a:xfrm>
            <a:off x="657225" y="1758950"/>
            <a:ext cx="5767388" cy="1771650"/>
            <a:chOff x="605344" y="1541994"/>
            <a:chExt cx="11905565" cy="1769322"/>
          </a:xfrm>
        </p:grpSpPr>
        <p:sp>
          <p:nvSpPr>
            <p:cNvPr id="24" name="对角圆角矩形 17">
              <a:extLst>
                <a:ext uri="{FF2B5EF4-FFF2-40B4-BE49-F238E27FC236}">
                  <a16:creationId xmlns:a16="http://schemas.microsoft.com/office/drawing/2014/main" xmlns="" id="{A9C9C8E5-6C1A-4FC8-A823-3284437691A6}"/>
                </a:ext>
              </a:extLst>
            </p:cNvPr>
            <p:cNvSpPr/>
            <p:nvPr/>
          </p:nvSpPr>
          <p:spPr bwMode="auto">
            <a:xfrm>
              <a:off x="605344" y="1541994"/>
              <a:ext cx="11905565" cy="1769322"/>
            </a:xfrm>
            <a:prstGeom prst="round2DiagRect">
              <a:avLst>
                <a:gd name="adj1" fmla="val 50000"/>
                <a:gd name="adj2" fmla="val 0"/>
              </a:avLst>
            </a:prstGeom>
            <a:solidFill>
              <a:srgbClr val="FFC000">
                <a:lumMod val="20000"/>
                <a:lumOff val="80000"/>
              </a:srgbClr>
            </a:solidFill>
            <a:ln>
              <a:solidFill>
                <a:srgbClr val="C87E4C"/>
              </a:solidFill>
            </a:ln>
            <a:effectLst>
              <a:outerShdw blurRad="57150" dist="19050" dir="5400000" algn="ctr" rotWithShape="0">
                <a:srgbClr val="000000">
                  <a:alpha val="63000"/>
                </a:srgbClr>
              </a:outerShdw>
            </a:effectLst>
          </p:spPr>
          <p:txBody>
            <a:bodyPr anchor="ctr"/>
            <a:lstStyle/>
            <a:p>
              <a:pPr algn="ctr" eaLnBrk="1" hangingPunct="1">
                <a:defRPr/>
              </a:pPr>
              <a:endParaRPr lang="zh-CN" altLang="en-US" sz="2400">
                <a:solidFill>
                  <a:srgbClr val="FFFFFF"/>
                </a:solidFill>
                <a:latin typeface="微软雅黑" panose="020B0503020204020204" pitchFamily="34" charset="-122"/>
                <a:sym typeface="微软雅黑" panose="020B0503020204020204" pitchFamily="34" charset="-122"/>
              </a:endParaRPr>
            </a:p>
          </p:txBody>
        </p:sp>
        <p:sp>
          <p:nvSpPr>
            <p:cNvPr id="25" name="文本框 32">
              <a:extLst>
                <a:ext uri="{FF2B5EF4-FFF2-40B4-BE49-F238E27FC236}">
                  <a16:creationId xmlns:a16="http://schemas.microsoft.com/office/drawing/2014/main" xmlns="" id="{598F971E-95B2-4E84-9F3F-391A7D0FEE8D}"/>
                </a:ext>
              </a:extLst>
            </p:cNvPr>
            <p:cNvSpPr txBox="1">
              <a:spLocks noChangeArrowheads="1"/>
            </p:cNvSpPr>
            <p:nvPr/>
          </p:nvSpPr>
          <p:spPr bwMode="auto">
            <a:xfrm>
              <a:off x="1073965" y="1832125"/>
              <a:ext cx="11122346" cy="113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buSzPct val="80000"/>
              </a:pPr>
              <a:r>
                <a:rPr lang="zh-CN" altLang="en-US" sz="2400" b="1" dirty="0">
                  <a:solidFill>
                    <a:srgbClr val="050606"/>
                  </a:solidFill>
                  <a:latin typeface="微软雅黑" panose="020B0503020204020204" pitchFamily="34" charset="-122"/>
                  <a:sym typeface="微软雅黑" panose="020B0503020204020204" pitchFamily="34" charset="-122"/>
                </a:rPr>
                <a:t>假定：</a:t>
              </a:r>
              <a:r>
                <a:rPr lang="zh-CN" altLang="en-US" sz="2400" dirty="0">
                  <a:solidFill>
                    <a:srgbClr val="050606"/>
                  </a:solidFill>
                  <a:latin typeface="微软雅黑" panose="020B0503020204020204" pitchFamily="34" charset="-122"/>
                  <a:sym typeface="微软雅黑" panose="020B0503020204020204" pitchFamily="34" charset="-122"/>
                </a:rPr>
                <a:t>纺纱工人</a:t>
              </a:r>
              <a:r>
                <a:rPr lang="en-US" altLang="zh-CN" sz="2400" dirty="0">
                  <a:solidFill>
                    <a:srgbClr val="050606"/>
                  </a:solidFill>
                  <a:latin typeface="微软雅黑" panose="020B0503020204020204" pitchFamily="34" charset="-122"/>
                  <a:sym typeface="微软雅黑" panose="020B0503020204020204" pitchFamily="34" charset="-122"/>
                </a:rPr>
                <a:t>1</a:t>
              </a:r>
              <a:r>
                <a:rPr lang="zh-CN" altLang="en-US" sz="2400" dirty="0">
                  <a:solidFill>
                    <a:srgbClr val="050606"/>
                  </a:solidFill>
                  <a:latin typeface="微软雅黑" panose="020B0503020204020204" pitchFamily="34" charset="-122"/>
                  <a:sym typeface="微软雅黑" panose="020B0503020204020204" pitchFamily="34" charset="-122"/>
                </a:rPr>
                <a:t>小时劳动创造</a:t>
              </a:r>
              <a:r>
                <a:rPr lang="en-US" altLang="zh-CN" sz="2400" dirty="0">
                  <a:solidFill>
                    <a:srgbClr val="050606"/>
                  </a:solidFill>
                  <a:latin typeface="微软雅黑" panose="020B0503020204020204" pitchFamily="34" charset="-122"/>
                  <a:sym typeface="微软雅黑" panose="020B0503020204020204" pitchFamily="34" charset="-122"/>
                </a:rPr>
                <a:t>1</a:t>
              </a:r>
              <a:r>
                <a:rPr lang="zh-CN" altLang="en-US" sz="2400" dirty="0">
                  <a:solidFill>
                    <a:srgbClr val="050606"/>
                  </a:solidFill>
                  <a:latin typeface="微软雅黑" panose="020B0503020204020204" pitchFamily="34" charset="-122"/>
                  <a:sym typeface="微软雅黑" panose="020B0503020204020204" pitchFamily="34" charset="-122"/>
                </a:rPr>
                <a:t>元的价值；每天工作</a:t>
              </a:r>
              <a:r>
                <a:rPr lang="en-US" altLang="zh-CN" sz="2400" dirty="0">
                  <a:solidFill>
                    <a:srgbClr val="050606"/>
                  </a:solidFill>
                  <a:latin typeface="微软雅黑" panose="020B0503020204020204" pitchFamily="34" charset="-122"/>
                  <a:sym typeface="微软雅黑" panose="020B0503020204020204" pitchFamily="34" charset="-122"/>
                </a:rPr>
                <a:t>6</a:t>
              </a:r>
              <a:r>
                <a:rPr lang="zh-CN" altLang="en-US" sz="2400" dirty="0">
                  <a:solidFill>
                    <a:srgbClr val="050606"/>
                  </a:solidFill>
                  <a:latin typeface="微软雅黑" panose="020B0503020204020204" pitchFamily="34" charset="-122"/>
                  <a:sym typeface="微软雅黑" panose="020B0503020204020204" pitchFamily="34" charset="-122"/>
                </a:rPr>
                <a:t>小时，工资</a:t>
              </a:r>
              <a:r>
                <a:rPr lang="en-US" altLang="zh-CN" sz="2400" dirty="0">
                  <a:solidFill>
                    <a:srgbClr val="050606"/>
                  </a:solidFill>
                  <a:latin typeface="微软雅黑" panose="020B0503020204020204" pitchFamily="34" charset="-122"/>
                  <a:sym typeface="微软雅黑" panose="020B0503020204020204" pitchFamily="34" charset="-122"/>
                </a:rPr>
                <a:t>6</a:t>
              </a:r>
              <a:r>
                <a:rPr lang="zh-CN" altLang="en-US" sz="2400" dirty="0">
                  <a:solidFill>
                    <a:srgbClr val="050606"/>
                  </a:solidFill>
                  <a:latin typeface="微软雅黑" panose="020B0503020204020204" pitchFamily="34" charset="-122"/>
                  <a:sym typeface="微软雅黑" panose="020B0503020204020204" pitchFamily="34" charset="-122"/>
                </a:rPr>
                <a:t>元</a:t>
              </a:r>
            </a:p>
          </p:txBody>
        </p:sp>
      </p:grpSp>
      <p:sp>
        <p:nvSpPr>
          <p:cNvPr id="26" name="文本框 25">
            <a:extLst>
              <a:ext uri="{FF2B5EF4-FFF2-40B4-BE49-F238E27FC236}">
                <a16:creationId xmlns:a16="http://schemas.microsoft.com/office/drawing/2014/main" xmlns="" id="{54528689-7633-40F2-A68A-3E7ED0B41202}"/>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Tree>
    <p:extLst>
      <p:ext uri="{BB962C8B-B14F-4D97-AF65-F5344CB8AC3E}">
        <p14:creationId xmlns:p14="http://schemas.microsoft.com/office/powerpoint/2010/main" val="1415688801"/>
      </p:ext>
    </p:extLst>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37891">
            <a:extLst>
              <a:ext uri="{FF2B5EF4-FFF2-40B4-BE49-F238E27FC236}">
                <a16:creationId xmlns:a16="http://schemas.microsoft.com/office/drawing/2014/main" xmlns="" id="{935BD284-51D9-464E-B675-2083132BA134}"/>
              </a:ext>
            </a:extLst>
          </p:cNvPr>
          <p:cNvSpPr txBox="1">
            <a:spLocks noChangeArrowheads="1"/>
          </p:cNvSpPr>
          <p:nvPr/>
        </p:nvSpPr>
        <p:spPr bwMode="auto">
          <a:xfrm>
            <a:off x="357188" y="3457575"/>
            <a:ext cx="221932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400" b="1" dirty="0">
                <a:solidFill>
                  <a:srgbClr val="B26A37"/>
                </a:solidFill>
                <a:latin typeface="微软雅黑" panose="020B0503020204020204" pitchFamily="34" charset="-122"/>
                <a:sym typeface="微软雅黑" panose="020B0503020204020204" pitchFamily="34" charset="-122"/>
              </a:rPr>
              <a:t>工人加工</a:t>
            </a:r>
            <a:endParaRPr lang="en-US" altLang="zh-CN" sz="2400" b="1" dirty="0">
              <a:solidFill>
                <a:srgbClr val="B26A37"/>
              </a:solidFill>
              <a:latin typeface="微软雅黑" panose="020B0503020204020204" pitchFamily="34" charset="-122"/>
              <a:sym typeface="微软雅黑" panose="020B0503020204020204" pitchFamily="34" charset="-122"/>
            </a:endParaRPr>
          </a:p>
          <a:p>
            <a:pPr algn="ctr">
              <a:lnSpc>
                <a:spcPct val="150000"/>
              </a:lnSpc>
            </a:pPr>
            <a:r>
              <a:rPr lang="zh-CN" altLang="en-US" sz="2400" b="1" dirty="0">
                <a:solidFill>
                  <a:srgbClr val="B26A37"/>
                </a:solidFill>
                <a:latin typeface="微软雅黑" panose="020B0503020204020204" pitchFamily="34" charset="-122"/>
                <a:sym typeface="微软雅黑" panose="020B0503020204020204" pitchFamily="34" charset="-122"/>
              </a:rPr>
              <a:t>20公斤棉花</a:t>
            </a:r>
          </a:p>
        </p:txBody>
      </p:sp>
      <p:sp>
        <p:nvSpPr>
          <p:cNvPr id="27" name="文本框 37892">
            <a:extLst>
              <a:ext uri="{FF2B5EF4-FFF2-40B4-BE49-F238E27FC236}">
                <a16:creationId xmlns:a16="http://schemas.microsoft.com/office/drawing/2014/main" xmlns="" id="{EB22E1B1-8D99-446F-9E0F-0470228FA612}"/>
              </a:ext>
            </a:extLst>
          </p:cNvPr>
          <p:cNvSpPr txBox="1">
            <a:spLocks noChangeArrowheads="1"/>
          </p:cNvSpPr>
          <p:nvPr/>
        </p:nvSpPr>
        <p:spPr bwMode="auto">
          <a:xfrm>
            <a:off x="2982913" y="2932113"/>
            <a:ext cx="2644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a:solidFill>
                  <a:srgbClr val="000000"/>
                </a:solidFill>
                <a:latin typeface="微软雅黑" panose="020B0503020204020204" pitchFamily="34" charset="-122"/>
                <a:sym typeface="微软雅黑" panose="020B0503020204020204" pitchFamily="34" charset="-122"/>
              </a:rPr>
              <a:t>20元棉花价值</a:t>
            </a:r>
          </a:p>
        </p:txBody>
      </p:sp>
      <p:sp>
        <p:nvSpPr>
          <p:cNvPr id="28" name="文本框 37900">
            <a:extLst>
              <a:ext uri="{FF2B5EF4-FFF2-40B4-BE49-F238E27FC236}">
                <a16:creationId xmlns:a16="http://schemas.microsoft.com/office/drawing/2014/main" xmlns="" id="{3170A519-56FE-49AE-9D6F-1C535BEA9E66}"/>
              </a:ext>
            </a:extLst>
          </p:cNvPr>
          <p:cNvSpPr txBox="1">
            <a:spLocks noChangeArrowheads="1"/>
          </p:cNvSpPr>
          <p:nvPr/>
        </p:nvSpPr>
        <p:spPr bwMode="auto">
          <a:xfrm>
            <a:off x="2982913" y="3762375"/>
            <a:ext cx="2355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a:solidFill>
                  <a:srgbClr val="000000"/>
                </a:solidFill>
                <a:latin typeface="微软雅黑" panose="020B0503020204020204" pitchFamily="34" charset="-122"/>
                <a:sym typeface="微软雅黑" panose="020B0503020204020204" pitchFamily="34" charset="-122"/>
              </a:rPr>
              <a:t>4元机器磨损</a:t>
            </a:r>
          </a:p>
        </p:txBody>
      </p:sp>
      <p:sp>
        <p:nvSpPr>
          <p:cNvPr id="29" name="文本框 37901">
            <a:extLst>
              <a:ext uri="{FF2B5EF4-FFF2-40B4-BE49-F238E27FC236}">
                <a16:creationId xmlns:a16="http://schemas.microsoft.com/office/drawing/2014/main" xmlns="" id="{F4DD0089-D111-428D-A4F3-78A2608E2D97}"/>
              </a:ext>
            </a:extLst>
          </p:cNvPr>
          <p:cNvSpPr txBox="1">
            <a:spLocks noChangeArrowheads="1"/>
          </p:cNvSpPr>
          <p:nvPr/>
        </p:nvSpPr>
        <p:spPr bwMode="auto">
          <a:xfrm>
            <a:off x="2982913" y="4592638"/>
            <a:ext cx="2500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a:solidFill>
                  <a:srgbClr val="000000"/>
                </a:solidFill>
                <a:latin typeface="微软雅黑" panose="020B0503020204020204" pitchFamily="34" charset="-122"/>
                <a:sym typeface="微软雅黑" panose="020B0503020204020204" pitchFamily="34" charset="-122"/>
              </a:rPr>
              <a:t>12元新价值</a:t>
            </a:r>
          </a:p>
        </p:txBody>
      </p:sp>
      <p:sp>
        <p:nvSpPr>
          <p:cNvPr id="30" name="文本框 37902">
            <a:extLst>
              <a:ext uri="{FF2B5EF4-FFF2-40B4-BE49-F238E27FC236}">
                <a16:creationId xmlns:a16="http://schemas.microsoft.com/office/drawing/2014/main" xmlns="" id="{21BE6175-4706-416D-8354-10C3B45491F2}"/>
              </a:ext>
            </a:extLst>
          </p:cNvPr>
          <p:cNvSpPr txBox="1">
            <a:spLocks noChangeArrowheads="1"/>
          </p:cNvSpPr>
          <p:nvPr/>
        </p:nvSpPr>
        <p:spPr bwMode="auto">
          <a:xfrm>
            <a:off x="5830888" y="3429000"/>
            <a:ext cx="2195512"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400">
                <a:solidFill>
                  <a:srgbClr val="000000"/>
                </a:solidFill>
                <a:latin typeface="微软雅黑" panose="020B0503020204020204" pitchFamily="34" charset="-122"/>
                <a:sym typeface="微软雅黑" panose="020B0503020204020204" pitchFamily="34" charset="-122"/>
              </a:rPr>
              <a:t>20公斤棉纱</a:t>
            </a:r>
          </a:p>
          <a:p>
            <a:pPr algn="ctr">
              <a:lnSpc>
                <a:spcPct val="150000"/>
              </a:lnSpc>
            </a:pPr>
            <a:r>
              <a:rPr lang="zh-CN" altLang="en-US" sz="2400">
                <a:solidFill>
                  <a:srgbClr val="000000"/>
                </a:solidFill>
                <a:latin typeface="微软雅黑" panose="020B0503020204020204" pitchFamily="34" charset="-122"/>
                <a:sym typeface="微软雅黑" panose="020B0503020204020204" pitchFamily="34" charset="-122"/>
              </a:rPr>
              <a:t>（36元）</a:t>
            </a:r>
          </a:p>
        </p:txBody>
      </p:sp>
      <p:sp>
        <p:nvSpPr>
          <p:cNvPr id="31" name="文本框 37903">
            <a:extLst>
              <a:ext uri="{FF2B5EF4-FFF2-40B4-BE49-F238E27FC236}">
                <a16:creationId xmlns:a16="http://schemas.microsoft.com/office/drawing/2014/main" xmlns="" id="{9FD715D2-105C-4414-B30A-6C56D8F2CB91}"/>
              </a:ext>
            </a:extLst>
          </p:cNvPr>
          <p:cNvSpPr txBox="1">
            <a:spLocks noChangeArrowheads="1"/>
          </p:cNvSpPr>
          <p:nvPr/>
        </p:nvSpPr>
        <p:spPr bwMode="auto">
          <a:xfrm>
            <a:off x="8826500" y="3424238"/>
            <a:ext cx="2519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400">
                <a:solidFill>
                  <a:srgbClr val="000000"/>
                </a:solidFill>
                <a:latin typeface="微软雅黑" panose="020B0503020204020204" pitchFamily="34" charset="-122"/>
                <a:sym typeface="微软雅黑" panose="020B0503020204020204" pitchFamily="34" charset="-122"/>
              </a:rPr>
              <a:t>价值增殖过程</a:t>
            </a:r>
          </a:p>
        </p:txBody>
      </p:sp>
      <p:sp>
        <p:nvSpPr>
          <p:cNvPr id="32" name="文本框 37904">
            <a:extLst>
              <a:ext uri="{FF2B5EF4-FFF2-40B4-BE49-F238E27FC236}">
                <a16:creationId xmlns:a16="http://schemas.microsoft.com/office/drawing/2014/main" xmlns="" id="{05DB4966-5EDF-4D23-BB2E-6DD247284F1E}"/>
              </a:ext>
            </a:extLst>
          </p:cNvPr>
          <p:cNvSpPr txBox="1">
            <a:spLocks noChangeArrowheads="1"/>
          </p:cNvSpPr>
          <p:nvPr/>
        </p:nvSpPr>
        <p:spPr bwMode="auto">
          <a:xfrm>
            <a:off x="8610600" y="3948113"/>
            <a:ext cx="3408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400">
                <a:solidFill>
                  <a:srgbClr val="000000"/>
                </a:solidFill>
                <a:latin typeface="微软雅黑" panose="020B0503020204020204" pitchFamily="34" charset="-122"/>
                <a:sym typeface="微软雅黑" panose="020B0503020204020204" pitchFamily="34" charset="-122"/>
              </a:rPr>
              <a:t>36-</a:t>
            </a:r>
            <a:r>
              <a:rPr lang="en-US" altLang="zh-CN" sz="2400">
                <a:solidFill>
                  <a:srgbClr val="000000"/>
                </a:solidFill>
                <a:latin typeface="微软雅黑" panose="020B0503020204020204" pitchFamily="34" charset="-122"/>
                <a:sym typeface="微软雅黑" panose="020B0503020204020204" pitchFamily="34" charset="-122"/>
              </a:rPr>
              <a:t>20-4-6</a:t>
            </a:r>
            <a:r>
              <a:rPr lang="zh-CN" altLang="en-US" sz="2400">
                <a:solidFill>
                  <a:srgbClr val="000000"/>
                </a:solidFill>
                <a:latin typeface="微软雅黑" panose="020B0503020204020204" pitchFamily="34" charset="-122"/>
                <a:sym typeface="微软雅黑" panose="020B0503020204020204" pitchFamily="34" charset="-122"/>
              </a:rPr>
              <a:t>=6（元）</a:t>
            </a:r>
          </a:p>
        </p:txBody>
      </p:sp>
      <p:grpSp>
        <p:nvGrpSpPr>
          <p:cNvPr id="33" name="组合 4">
            <a:extLst>
              <a:ext uri="{FF2B5EF4-FFF2-40B4-BE49-F238E27FC236}">
                <a16:creationId xmlns:a16="http://schemas.microsoft.com/office/drawing/2014/main" xmlns="" id="{CD419B98-3CFC-4CDD-A499-FDD7AB1FA92D}"/>
              </a:ext>
            </a:extLst>
          </p:cNvPr>
          <p:cNvGrpSpPr>
            <a:grpSpLocks/>
          </p:cNvGrpSpPr>
          <p:nvPr/>
        </p:nvGrpSpPr>
        <p:grpSpPr bwMode="auto">
          <a:xfrm>
            <a:off x="2573338" y="1495425"/>
            <a:ext cx="7045325" cy="776288"/>
            <a:chOff x="605344" y="1541994"/>
            <a:chExt cx="7044446" cy="776593"/>
          </a:xfrm>
        </p:grpSpPr>
        <p:sp>
          <p:nvSpPr>
            <p:cNvPr id="34" name="对角圆角矩形 17">
              <a:extLst>
                <a:ext uri="{FF2B5EF4-FFF2-40B4-BE49-F238E27FC236}">
                  <a16:creationId xmlns:a16="http://schemas.microsoft.com/office/drawing/2014/main" xmlns="" id="{C7DBC1C5-AA8E-425D-997D-ED62E0038247}"/>
                </a:ext>
              </a:extLst>
            </p:cNvPr>
            <p:cNvSpPr/>
            <p:nvPr/>
          </p:nvSpPr>
          <p:spPr bwMode="auto">
            <a:xfrm>
              <a:off x="605344" y="1541994"/>
              <a:ext cx="7044446" cy="776593"/>
            </a:xfrm>
            <a:prstGeom prst="round2DiagRect">
              <a:avLst>
                <a:gd name="adj1" fmla="val 50000"/>
                <a:gd name="adj2" fmla="val 0"/>
              </a:avLst>
            </a:prstGeom>
            <a:solidFill>
              <a:srgbClr val="FFC000">
                <a:lumMod val="20000"/>
                <a:lumOff val="80000"/>
              </a:srgbClr>
            </a:solidFill>
            <a:ln>
              <a:solidFill>
                <a:srgbClr val="C87E4C"/>
              </a:solidFill>
            </a:ln>
            <a:effectLst>
              <a:outerShdw blurRad="57150" dist="19050" dir="5400000" algn="ctr" rotWithShape="0">
                <a:srgbClr val="000000">
                  <a:alpha val="63000"/>
                </a:srgbClr>
              </a:outerShdw>
            </a:effectLst>
          </p:spPr>
          <p:txBody>
            <a:bodyPr anchor="ctr"/>
            <a:lstStyle/>
            <a:p>
              <a:pPr algn="ctr" eaLnBrk="1" hangingPunct="1">
                <a:defRPr/>
              </a:pPr>
              <a:endParaRPr lang="zh-CN" altLang="en-US" sz="2400">
                <a:solidFill>
                  <a:srgbClr val="FFFFFF"/>
                </a:solidFill>
                <a:latin typeface="微软雅黑" panose="020B0503020204020204" pitchFamily="34" charset="-122"/>
                <a:sym typeface="微软雅黑" panose="020B0503020204020204" pitchFamily="34" charset="-122"/>
              </a:endParaRPr>
            </a:p>
          </p:txBody>
        </p:sp>
        <p:sp>
          <p:nvSpPr>
            <p:cNvPr id="35" name="文本框 32">
              <a:extLst>
                <a:ext uri="{FF2B5EF4-FFF2-40B4-BE49-F238E27FC236}">
                  <a16:creationId xmlns:a16="http://schemas.microsoft.com/office/drawing/2014/main" xmlns="" id="{4ED878D8-9837-44DB-8623-BF270EEE9B55}"/>
                </a:ext>
              </a:extLst>
            </p:cNvPr>
            <p:cNvSpPr txBox="1">
              <a:spLocks noChangeArrowheads="1"/>
            </p:cNvSpPr>
            <p:nvPr/>
          </p:nvSpPr>
          <p:spPr bwMode="auto">
            <a:xfrm>
              <a:off x="752963" y="1681749"/>
              <a:ext cx="6896827" cy="497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buSzPct val="80000"/>
              </a:pPr>
              <a:r>
                <a:rPr lang="zh-CN" altLang="en-US" sz="2400" b="1">
                  <a:solidFill>
                    <a:srgbClr val="050606"/>
                  </a:solidFill>
                  <a:latin typeface="微软雅黑" panose="020B0503020204020204" pitchFamily="34" charset="-122"/>
                  <a:sym typeface="微软雅黑" panose="020B0503020204020204" pitchFamily="34" charset="-122"/>
                </a:rPr>
                <a:t>又假定：</a:t>
              </a:r>
              <a:r>
                <a:rPr lang="zh-CN" altLang="en-US" sz="2400">
                  <a:solidFill>
                    <a:srgbClr val="050606"/>
                  </a:solidFill>
                  <a:latin typeface="微软雅黑" panose="020B0503020204020204" pitchFamily="34" charset="-122"/>
                  <a:sym typeface="微软雅黑" panose="020B0503020204020204" pitchFamily="34" charset="-122"/>
                </a:rPr>
                <a:t>纺纱工人延长工作时间至</a:t>
              </a:r>
              <a:r>
                <a:rPr lang="en-US" altLang="zh-CN" sz="2400">
                  <a:solidFill>
                    <a:srgbClr val="050606"/>
                  </a:solidFill>
                  <a:latin typeface="微软雅黑" panose="020B0503020204020204" pitchFamily="34" charset="-122"/>
                  <a:sym typeface="微软雅黑" panose="020B0503020204020204" pitchFamily="34" charset="-122"/>
                </a:rPr>
                <a:t>12</a:t>
              </a:r>
              <a:r>
                <a:rPr lang="zh-CN" altLang="en-US" sz="2400">
                  <a:solidFill>
                    <a:srgbClr val="050606"/>
                  </a:solidFill>
                  <a:latin typeface="微软雅黑" panose="020B0503020204020204" pitchFamily="34" charset="-122"/>
                  <a:sym typeface="微软雅黑" panose="020B0503020204020204" pitchFamily="34" charset="-122"/>
                </a:rPr>
                <a:t>小时</a:t>
              </a:r>
            </a:p>
          </p:txBody>
        </p:sp>
      </p:grpSp>
      <p:sp>
        <p:nvSpPr>
          <p:cNvPr id="36" name="左大括号 35">
            <a:extLst>
              <a:ext uri="{FF2B5EF4-FFF2-40B4-BE49-F238E27FC236}">
                <a16:creationId xmlns:a16="http://schemas.microsoft.com/office/drawing/2014/main" xmlns="" id="{0B86C604-CA53-4FDA-A25A-D7EE5C52BEAF}"/>
              </a:ext>
            </a:extLst>
          </p:cNvPr>
          <p:cNvSpPr/>
          <p:nvPr/>
        </p:nvSpPr>
        <p:spPr bwMode="auto">
          <a:xfrm>
            <a:off x="2487613" y="2962275"/>
            <a:ext cx="366712" cy="1971675"/>
          </a:xfrm>
          <a:prstGeom prst="leftBrace">
            <a:avLst/>
          </a:prstGeom>
          <a:noFill/>
          <a:ln w="9525" cap="flat" cmpd="sng" algn="ctr">
            <a:solidFill>
              <a:schemeClr val="tx1">
                <a:lumMod val="65000"/>
                <a:lumOff val="35000"/>
              </a:schemeClr>
            </a:solidFill>
            <a:prstDash val="solid"/>
            <a:round/>
            <a:headEnd type="none" w="med" len="med"/>
            <a:tailEnd type="none" w="med" len="med"/>
          </a:ln>
          <a:effectLst/>
        </p:spPr>
        <p:txBody>
          <a:bodyPr/>
          <a:lstStyle/>
          <a:p>
            <a:pPr algn="ctr" eaLnBrk="1" hangingPunct="1">
              <a:defRPr/>
            </a:pPr>
            <a:endParaRPr lang="zh-CN" altLang="en-US" sz="2400">
              <a:latin typeface="微软雅黑" panose="020B0503020204020204" pitchFamily="34" charset="-122"/>
              <a:sym typeface="微软雅黑" panose="020B0503020204020204" pitchFamily="34" charset="-122"/>
            </a:endParaRPr>
          </a:p>
        </p:txBody>
      </p:sp>
      <p:cxnSp>
        <p:nvCxnSpPr>
          <p:cNvPr id="37" name="直接箭头连接符 2">
            <a:extLst>
              <a:ext uri="{FF2B5EF4-FFF2-40B4-BE49-F238E27FC236}">
                <a16:creationId xmlns:a16="http://schemas.microsoft.com/office/drawing/2014/main" xmlns="" id="{B90CDE7E-FDDD-42A4-803B-CE4A31984AD2}"/>
              </a:ext>
            </a:extLst>
          </p:cNvPr>
          <p:cNvCxnSpPr>
            <a:cxnSpLocks noChangeShapeType="1"/>
          </p:cNvCxnSpPr>
          <p:nvPr/>
        </p:nvCxnSpPr>
        <p:spPr bwMode="auto">
          <a:xfrm>
            <a:off x="5067300" y="3992563"/>
            <a:ext cx="5762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 name="直接箭头连接符 29">
            <a:extLst>
              <a:ext uri="{FF2B5EF4-FFF2-40B4-BE49-F238E27FC236}">
                <a16:creationId xmlns:a16="http://schemas.microsoft.com/office/drawing/2014/main" xmlns="" id="{D47A43CE-3BC0-401A-AEDA-5714E0EC8C38}"/>
              </a:ext>
            </a:extLst>
          </p:cNvPr>
          <p:cNvCxnSpPr>
            <a:cxnSpLocks noChangeShapeType="1"/>
          </p:cNvCxnSpPr>
          <p:nvPr/>
        </p:nvCxnSpPr>
        <p:spPr bwMode="auto">
          <a:xfrm>
            <a:off x="8034338" y="3948113"/>
            <a:ext cx="57626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39" name="Picture 2">
            <a:extLst>
              <a:ext uri="{FF2B5EF4-FFF2-40B4-BE49-F238E27FC236}">
                <a16:creationId xmlns:a16="http://schemas.microsoft.com/office/drawing/2014/main" xmlns="" id="{D42A6B5D-1551-4837-845E-826F6642E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5663" y="4508500"/>
            <a:ext cx="2498725"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xmlns="" id="{B8C3CC25-0A33-4517-8E89-C83BB426ED3E}"/>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Tree>
    <p:extLst>
      <p:ext uri="{BB962C8B-B14F-4D97-AF65-F5344CB8AC3E}">
        <p14:creationId xmlns:p14="http://schemas.microsoft.com/office/powerpoint/2010/main" val="1091064945"/>
      </p:ext>
    </p:extLst>
  </p:cSld>
  <p:clrMapOvr>
    <a:masterClrMapping/>
  </p:clrMapOvr>
  <p:transition spd="med">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25">
            <a:extLst>
              <a:ext uri="{FF2B5EF4-FFF2-40B4-BE49-F238E27FC236}">
                <a16:creationId xmlns:a16="http://schemas.microsoft.com/office/drawing/2014/main" xmlns="" id="{04AF2185-3C6B-44E3-A3E7-E5BDBF61F48C}"/>
              </a:ext>
            </a:extLst>
          </p:cNvPr>
          <p:cNvGrpSpPr>
            <a:grpSpLocks/>
          </p:cNvGrpSpPr>
          <p:nvPr/>
        </p:nvGrpSpPr>
        <p:grpSpPr bwMode="auto">
          <a:xfrm>
            <a:off x="649288" y="2513129"/>
            <a:ext cx="5038725" cy="3697288"/>
            <a:chOff x="3000175" y="2213795"/>
            <a:chExt cx="5040041" cy="3698490"/>
          </a:xfrm>
        </p:grpSpPr>
        <p:grpSp>
          <p:nvGrpSpPr>
            <p:cNvPr id="19" name="组合 24">
              <a:extLst>
                <a:ext uri="{FF2B5EF4-FFF2-40B4-BE49-F238E27FC236}">
                  <a16:creationId xmlns:a16="http://schemas.microsoft.com/office/drawing/2014/main" xmlns="" id="{54CD8999-1BCF-4B19-8E08-16ECEAC9B481}"/>
                </a:ext>
              </a:extLst>
            </p:cNvPr>
            <p:cNvGrpSpPr>
              <a:grpSpLocks/>
            </p:cNvGrpSpPr>
            <p:nvPr/>
          </p:nvGrpSpPr>
          <p:grpSpPr bwMode="auto">
            <a:xfrm>
              <a:off x="3000175" y="2213795"/>
              <a:ext cx="5040041" cy="3698490"/>
              <a:chOff x="3000175" y="2213795"/>
              <a:chExt cx="5040041" cy="3698490"/>
            </a:xfrm>
          </p:grpSpPr>
          <p:grpSp>
            <p:nvGrpSpPr>
              <p:cNvPr id="21" name="组合 9">
                <a:extLst>
                  <a:ext uri="{FF2B5EF4-FFF2-40B4-BE49-F238E27FC236}">
                    <a16:creationId xmlns:a16="http://schemas.microsoft.com/office/drawing/2014/main" xmlns="" id="{2D219C9D-3D51-429E-96E7-5D6AD30E27DB}"/>
                  </a:ext>
                </a:extLst>
              </p:cNvPr>
              <p:cNvGrpSpPr>
                <a:grpSpLocks/>
              </p:cNvGrpSpPr>
              <p:nvPr/>
            </p:nvGrpSpPr>
            <p:grpSpPr bwMode="auto">
              <a:xfrm>
                <a:off x="4472260" y="2213795"/>
                <a:ext cx="2051300" cy="825766"/>
                <a:chOff x="1805362" y="2546276"/>
                <a:chExt cx="2051300" cy="825766"/>
              </a:xfrm>
            </p:grpSpPr>
            <p:sp>
              <p:nvSpPr>
                <p:cNvPr id="40" name="任意多边形 41">
                  <a:extLst>
                    <a:ext uri="{FF2B5EF4-FFF2-40B4-BE49-F238E27FC236}">
                      <a16:creationId xmlns:a16="http://schemas.microsoft.com/office/drawing/2014/main" xmlns="" id="{B592C23D-F37A-476D-8AD5-41733165B2BB}"/>
                    </a:ext>
                  </a:extLst>
                </p:cNvPr>
                <p:cNvSpPr/>
                <p:nvPr/>
              </p:nvSpPr>
              <p:spPr>
                <a:xfrm>
                  <a:off x="1805273" y="2716194"/>
                  <a:ext cx="2051586" cy="655850"/>
                </a:xfrm>
                <a:custGeom>
                  <a:avLst/>
                  <a:gdLst>
                    <a:gd name="connsiteX0" fmla="*/ 0 w 1779373"/>
                    <a:gd name="connsiteY0" fmla="*/ 568411 h 568411"/>
                    <a:gd name="connsiteX1" fmla="*/ 864973 w 1779373"/>
                    <a:gd name="connsiteY1" fmla="*/ 0 h 568411"/>
                    <a:gd name="connsiteX2" fmla="*/ 1779373 w 1779373"/>
                    <a:gd name="connsiteY2" fmla="*/ 543698 h 568411"/>
                  </a:gdLst>
                  <a:ahLst/>
                  <a:cxnLst>
                    <a:cxn ang="0">
                      <a:pos x="connsiteX0" y="connsiteY0"/>
                    </a:cxn>
                    <a:cxn ang="0">
                      <a:pos x="connsiteX1" y="connsiteY1"/>
                    </a:cxn>
                    <a:cxn ang="0">
                      <a:pos x="connsiteX2" y="connsiteY2"/>
                    </a:cxn>
                  </a:cxnLst>
                  <a:rect l="l" t="t" r="r" b="b"/>
                  <a:pathLst>
                    <a:path w="1779373" h="568411">
                      <a:moveTo>
                        <a:pt x="0" y="568411"/>
                      </a:moveTo>
                      <a:lnTo>
                        <a:pt x="864973" y="0"/>
                      </a:lnTo>
                      <a:lnTo>
                        <a:pt x="1779373" y="543698"/>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sym typeface="微软雅黑" panose="020B0503020204020204" pitchFamily="34" charset="-122"/>
                  </a:endParaRPr>
                </a:p>
              </p:txBody>
            </p:sp>
            <p:grpSp>
              <p:nvGrpSpPr>
                <p:cNvPr id="41" name="组合 42">
                  <a:extLst>
                    <a:ext uri="{FF2B5EF4-FFF2-40B4-BE49-F238E27FC236}">
                      <a16:creationId xmlns:a16="http://schemas.microsoft.com/office/drawing/2014/main" xmlns="" id="{69317BBD-6A99-4509-88CB-803F3F07708A}"/>
                    </a:ext>
                  </a:extLst>
                </p:cNvPr>
                <p:cNvGrpSpPr>
                  <a:grpSpLocks/>
                </p:cNvGrpSpPr>
                <p:nvPr/>
              </p:nvGrpSpPr>
              <p:grpSpPr bwMode="auto">
                <a:xfrm>
                  <a:off x="2673958" y="2546276"/>
                  <a:ext cx="452859" cy="354129"/>
                  <a:chOff x="4161030" y="2619972"/>
                  <a:chExt cx="524330" cy="410017"/>
                </a:xfrm>
              </p:grpSpPr>
              <p:sp>
                <p:nvSpPr>
                  <p:cNvPr id="42" name="椭圆 41">
                    <a:extLst>
                      <a:ext uri="{FF2B5EF4-FFF2-40B4-BE49-F238E27FC236}">
                        <a16:creationId xmlns:a16="http://schemas.microsoft.com/office/drawing/2014/main" xmlns="" id="{93109D8B-62DC-4D13-9BA0-08736B265D0E}"/>
                      </a:ext>
                    </a:extLst>
                  </p:cNvPr>
                  <p:cNvSpPr/>
                  <p:nvPr/>
                </p:nvSpPr>
                <p:spPr>
                  <a:xfrm>
                    <a:off x="4160920" y="2619972"/>
                    <a:ext cx="409990" cy="410016"/>
                  </a:xfrm>
                  <a:prstGeom prst="ellipse">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sym typeface="微软雅黑" panose="020B0503020204020204" pitchFamily="34" charset="-122"/>
                    </a:endParaRPr>
                  </a:p>
                </p:txBody>
              </p:sp>
              <p:grpSp>
                <p:nvGrpSpPr>
                  <p:cNvPr id="43" name="组合 50">
                    <a:extLst>
                      <a:ext uri="{FF2B5EF4-FFF2-40B4-BE49-F238E27FC236}">
                        <a16:creationId xmlns:a16="http://schemas.microsoft.com/office/drawing/2014/main" xmlns="" id="{FBE8876A-B023-4018-AFBA-4FD5F126C34A}"/>
                      </a:ext>
                    </a:extLst>
                  </p:cNvPr>
                  <p:cNvGrpSpPr>
                    <a:grpSpLocks/>
                  </p:cNvGrpSpPr>
                  <p:nvPr/>
                </p:nvGrpSpPr>
                <p:grpSpPr bwMode="auto">
                  <a:xfrm rot="1267204">
                    <a:off x="4224396" y="2638274"/>
                    <a:ext cx="460964" cy="365699"/>
                    <a:chOff x="2739287" y="1607320"/>
                    <a:chExt cx="1954396" cy="1550497"/>
                  </a:xfrm>
                </p:grpSpPr>
                <p:sp>
                  <p:nvSpPr>
                    <p:cNvPr id="44" name="椭圆 43">
                      <a:extLst>
                        <a:ext uri="{FF2B5EF4-FFF2-40B4-BE49-F238E27FC236}">
                          <a16:creationId xmlns:a16="http://schemas.microsoft.com/office/drawing/2014/main" xmlns="" id="{C3C213E0-4524-48EE-8ED6-D8C5B40B35B5}"/>
                        </a:ext>
                      </a:extLst>
                    </p:cNvPr>
                    <p:cNvSpPr/>
                    <p:nvPr/>
                  </p:nvSpPr>
                  <p:spPr bwMode="auto">
                    <a:xfrm>
                      <a:off x="2739287" y="1881466"/>
                      <a:ext cx="1276351" cy="1276351"/>
                    </a:xfrm>
                    <a:prstGeom prst="ellipse">
                      <a:avLst/>
                    </a:prstGeom>
                    <a:gradFill flip="none" rotWithShape="1">
                      <a:gsLst>
                        <a:gs pos="0">
                          <a:schemeClr val="bg1">
                            <a:lumMod val="95000"/>
                          </a:schemeClr>
                        </a:gs>
                        <a:gs pos="47000">
                          <a:schemeClr val="bg1">
                            <a:lumMod val="65000"/>
                          </a:schemeClr>
                        </a:gs>
                        <a:gs pos="82000">
                          <a:schemeClr val="tx1">
                            <a:lumMod val="50000"/>
                            <a:lumOff val="50000"/>
                          </a:schemeClr>
                        </a:gs>
                      </a:gsLst>
                      <a:path path="circle">
                        <a:fillToRect r="100000" b="100000"/>
                      </a:path>
                      <a:tileRect l="-100000" t="-100000"/>
                    </a:gradFill>
                    <a:ln w="63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cs typeface="+mn-ea"/>
                        <a:sym typeface="+mn-lt"/>
                      </a:endParaRPr>
                    </a:p>
                  </p:txBody>
                </p:sp>
                <p:sp>
                  <p:nvSpPr>
                    <p:cNvPr id="45" name="椭圆 44">
                      <a:extLst>
                        <a:ext uri="{FF2B5EF4-FFF2-40B4-BE49-F238E27FC236}">
                          <a16:creationId xmlns:a16="http://schemas.microsoft.com/office/drawing/2014/main" xmlns="" id="{03159CE1-5381-4AFC-9DC4-F87AC28C9F92}"/>
                        </a:ext>
                      </a:extLst>
                    </p:cNvPr>
                    <p:cNvSpPr/>
                    <p:nvPr/>
                  </p:nvSpPr>
                  <p:spPr bwMode="auto">
                    <a:xfrm rot="20122633">
                      <a:off x="3888762" y="2574556"/>
                      <a:ext cx="771698" cy="272839"/>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sym typeface="微软雅黑" panose="020B0503020204020204" pitchFamily="34" charset="-122"/>
                      </a:endParaRPr>
                    </a:p>
                  </p:txBody>
                </p:sp>
                <p:sp>
                  <p:nvSpPr>
                    <p:cNvPr id="46" name="椭圆 45">
                      <a:extLst>
                        <a:ext uri="{FF2B5EF4-FFF2-40B4-BE49-F238E27FC236}">
                          <a16:creationId xmlns:a16="http://schemas.microsoft.com/office/drawing/2014/main" xmlns="" id="{ED680438-91BF-4AC4-A3B0-CC6DEBDD8B80}"/>
                        </a:ext>
                      </a:extLst>
                    </p:cNvPr>
                    <p:cNvSpPr/>
                    <p:nvPr/>
                  </p:nvSpPr>
                  <p:spPr bwMode="auto">
                    <a:xfrm rot="912585">
                      <a:off x="3686729" y="1606208"/>
                      <a:ext cx="724934" cy="436547"/>
                    </a:xfrm>
                    <a:prstGeom prst="ellipse">
                      <a:avLst/>
                    </a:prstGeom>
                    <a:gradFill flip="none" rotWithShape="1">
                      <a:gsLst>
                        <a:gs pos="0">
                          <a:schemeClr val="bg1">
                            <a:alpha val="0"/>
                          </a:schemeClr>
                        </a:gs>
                        <a:gs pos="16000">
                          <a:schemeClr val="bg1">
                            <a:alpha val="51000"/>
                          </a:schemeClr>
                        </a:gs>
                        <a:gs pos="30000">
                          <a:schemeClr val="bg1">
                            <a:alpha val="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sym typeface="微软雅黑" panose="020B0503020204020204" pitchFamily="34" charset="-122"/>
                      </a:endParaRPr>
                    </a:p>
                  </p:txBody>
                </p:sp>
              </p:grpSp>
            </p:grpSp>
          </p:grpSp>
          <p:grpSp>
            <p:nvGrpSpPr>
              <p:cNvPr id="23" name="组合 23">
                <a:extLst>
                  <a:ext uri="{FF2B5EF4-FFF2-40B4-BE49-F238E27FC236}">
                    <a16:creationId xmlns:a16="http://schemas.microsoft.com/office/drawing/2014/main" xmlns="" id="{F8C7904D-52EB-4A4D-80E2-0F8B55B45BA7}"/>
                  </a:ext>
                </a:extLst>
              </p:cNvPr>
              <p:cNvGrpSpPr>
                <a:grpSpLocks/>
              </p:cNvGrpSpPr>
              <p:nvPr/>
            </p:nvGrpSpPr>
            <p:grpSpPr bwMode="auto">
              <a:xfrm>
                <a:off x="3000175" y="2980396"/>
                <a:ext cx="5040041" cy="2931889"/>
                <a:chOff x="1332721" y="3312878"/>
                <a:chExt cx="3179103" cy="2240140"/>
              </a:xfrm>
            </p:grpSpPr>
            <p:sp>
              <p:nvSpPr>
                <p:cNvPr id="24" name="矩形 23">
                  <a:extLst>
                    <a:ext uri="{FF2B5EF4-FFF2-40B4-BE49-F238E27FC236}">
                      <a16:creationId xmlns:a16="http://schemas.microsoft.com/office/drawing/2014/main" xmlns="" id="{735543E9-0297-445D-A379-6A0C6D1D44B9}"/>
                    </a:ext>
                  </a:extLst>
                </p:cNvPr>
                <p:cNvSpPr/>
                <p:nvPr/>
              </p:nvSpPr>
              <p:spPr>
                <a:xfrm>
                  <a:off x="1332721" y="3312878"/>
                  <a:ext cx="3179103" cy="2240140"/>
                </a:xfrm>
                <a:prstGeom prst="rect">
                  <a:avLst/>
                </a:prstGeom>
                <a:gradFill flip="none" rotWithShape="1">
                  <a:gsLst>
                    <a:gs pos="0">
                      <a:srgbClr val="EDC67B"/>
                    </a:gs>
                    <a:gs pos="47000">
                      <a:srgbClr val="C87E4C"/>
                    </a:gs>
                    <a:gs pos="82000">
                      <a:srgbClr val="C87E4C"/>
                    </a:gs>
                  </a:gsLst>
                  <a:path path="circle">
                    <a:fillToRect r="100000" b="100000"/>
                  </a:path>
                  <a:tileRect l="-100000" t="-100000"/>
                </a:gradFill>
                <a:ln w="19050">
                  <a:noFill/>
                </a:ln>
                <a:effectLst>
                  <a:outerShdw blurRad="50800" dist="38100" dir="5400000" algn="t"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cs typeface="+mn-ea"/>
                    <a:sym typeface="+mn-lt"/>
                  </a:endParaRPr>
                </a:p>
              </p:txBody>
            </p:sp>
            <p:sp>
              <p:nvSpPr>
                <p:cNvPr id="25" name="矩形 24">
                  <a:extLst>
                    <a:ext uri="{FF2B5EF4-FFF2-40B4-BE49-F238E27FC236}">
                      <a16:creationId xmlns:a16="http://schemas.microsoft.com/office/drawing/2014/main" xmlns="" id="{437065DE-2ADB-4F26-A68D-C320AFCE4506}"/>
                    </a:ext>
                  </a:extLst>
                </p:cNvPr>
                <p:cNvSpPr/>
                <p:nvPr/>
              </p:nvSpPr>
              <p:spPr>
                <a:xfrm>
                  <a:off x="1406504" y="3419888"/>
                  <a:ext cx="3026034" cy="2026864"/>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cs typeface="+mn-ea"/>
                    <a:sym typeface="+mn-lt"/>
                  </a:endParaRPr>
                </a:p>
              </p:txBody>
            </p:sp>
          </p:grpSp>
        </p:grpSp>
        <p:sp>
          <p:nvSpPr>
            <p:cNvPr id="20" name="文本框 10">
              <a:extLst>
                <a:ext uri="{FF2B5EF4-FFF2-40B4-BE49-F238E27FC236}">
                  <a16:creationId xmlns:a16="http://schemas.microsoft.com/office/drawing/2014/main" xmlns="" id="{0C8C9D59-31FE-479F-A0E7-8AF200DCBF04}"/>
                </a:ext>
              </a:extLst>
            </p:cNvPr>
            <p:cNvSpPr txBox="1">
              <a:spLocks noChangeArrowheads="1"/>
            </p:cNvSpPr>
            <p:nvPr/>
          </p:nvSpPr>
          <p:spPr bwMode="auto">
            <a:xfrm>
              <a:off x="3276472" y="3323819"/>
              <a:ext cx="4466803" cy="224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127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buSzPct val="80000"/>
              </a:pPr>
              <a:r>
                <a:rPr lang="zh-CN" altLang="en-US" sz="2400">
                  <a:solidFill>
                    <a:srgbClr val="050606"/>
                  </a:solidFill>
                  <a:latin typeface="微软雅黑" panose="020B0503020204020204" pitchFamily="34" charset="-122"/>
                  <a:sym typeface="微软雅黑" panose="020B0503020204020204" pitchFamily="34" charset="-122"/>
                </a:rPr>
                <a:t>如何理解“资本不是物，而是一定的、社会的、属于一定历史社会形态的生产关系</a:t>
              </a:r>
              <a:r>
                <a:rPr lang="en-US" altLang="zh-CN" sz="2400">
                  <a:solidFill>
                    <a:srgbClr val="050606"/>
                  </a:solidFill>
                  <a:latin typeface="微软雅黑" panose="020B0503020204020204" pitchFamily="34" charset="-122"/>
                  <a:sym typeface="微软雅黑" panose="020B0503020204020204" pitchFamily="34" charset="-122"/>
                </a:rPr>
                <a:t>……”</a:t>
              </a:r>
              <a:r>
                <a:rPr lang="zh-CN" altLang="en-US" sz="2400">
                  <a:solidFill>
                    <a:srgbClr val="050606"/>
                  </a:solidFill>
                  <a:latin typeface="微软雅黑" panose="020B0503020204020204" pitchFamily="34" charset="-122"/>
                  <a:sym typeface="微软雅黑" panose="020B0503020204020204" pitchFamily="34" charset="-122"/>
                </a:rPr>
                <a:t>这句话？</a:t>
              </a:r>
            </a:p>
          </p:txBody>
        </p:sp>
      </p:grpSp>
      <p:sp>
        <p:nvSpPr>
          <p:cNvPr id="55" name="文本框 5">
            <a:extLst>
              <a:ext uri="{FF2B5EF4-FFF2-40B4-BE49-F238E27FC236}">
                <a16:creationId xmlns:a16="http://schemas.microsoft.com/office/drawing/2014/main" xmlns="" id="{EFF02A70-85CF-4A4C-9C31-1C423D16B2C5}"/>
              </a:ext>
            </a:extLst>
          </p:cNvPr>
          <p:cNvSpPr txBox="1">
            <a:spLocks noChangeArrowheads="1"/>
          </p:cNvSpPr>
          <p:nvPr/>
        </p:nvSpPr>
        <p:spPr bwMode="auto">
          <a:xfrm>
            <a:off x="7576382" y="2711954"/>
            <a:ext cx="396633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a:lnSpc>
                <a:spcPct val="150000"/>
              </a:lnSpc>
              <a:buSzPct val="80000"/>
            </a:pPr>
            <a:r>
              <a:rPr lang="zh-CN" altLang="en-US" sz="2400" b="1" dirty="0">
                <a:solidFill>
                  <a:srgbClr val="B26A37"/>
                </a:solidFill>
                <a:latin typeface="微软雅黑" panose="020B0503020204020204" pitchFamily="34" charset="-122"/>
                <a:sym typeface="微软雅黑" panose="020B0503020204020204" pitchFamily="34" charset="-122"/>
              </a:rPr>
              <a:t>资本就是能够带来剩余价值的价值</a:t>
            </a:r>
            <a:endParaRPr lang="zh-CN" altLang="en-US" sz="2400" dirty="0">
              <a:solidFill>
                <a:srgbClr val="050606"/>
              </a:solidFill>
              <a:latin typeface="微软雅黑" panose="020B0503020204020204" pitchFamily="34" charset="-122"/>
              <a:sym typeface="微软雅黑" panose="020B0503020204020204" pitchFamily="34" charset="-122"/>
            </a:endParaRPr>
          </a:p>
        </p:txBody>
      </p:sp>
      <p:grpSp>
        <p:nvGrpSpPr>
          <p:cNvPr id="2" name="组合 1">
            <a:extLst>
              <a:ext uri="{FF2B5EF4-FFF2-40B4-BE49-F238E27FC236}">
                <a16:creationId xmlns:a16="http://schemas.microsoft.com/office/drawing/2014/main" xmlns="" id="{2D35C9D0-FF8F-4B29-B0E9-FF5B26251DA1}"/>
              </a:ext>
            </a:extLst>
          </p:cNvPr>
          <p:cNvGrpSpPr/>
          <p:nvPr/>
        </p:nvGrpSpPr>
        <p:grpSpPr>
          <a:xfrm>
            <a:off x="5956562" y="2255152"/>
            <a:ext cx="1432345" cy="1432345"/>
            <a:chOff x="6027097" y="2822679"/>
            <a:chExt cx="1432345" cy="1432345"/>
          </a:xfrm>
        </p:grpSpPr>
        <p:sp>
          <p:nvSpPr>
            <p:cNvPr id="56" name="空心弧 55">
              <a:extLst>
                <a:ext uri="{FF2B5EF4-FFF2-40B4-BE49-F238E27FC236}">
                  <a16:creationId xmlns:a16="http://schemas.microsoft.com/office/drawing/2014/main" xmlns="" id="{03477DDB-C4E2-4616-B955-0F574E8B3AC1}"/>
                </a:ext>
              </a:extLst>
            </p:cNvPr>
            <p:cNvSpPr/>
            <p:nvPr/>
          </p:nvSpPr>
          <p:spPr>
            <a:xfrm>
              <a:off x="6027097" y="2822679"/>
              <a:ext cx="1432345" cy="1432345"/>
            </a:xfrm>
            <a:prstGeom prst="blockArc">
              <a:avLst>
                <a:gd name="adj1" fmla="val 4469103"/>
                <a:gd name="adj2" fmla="val 21246848"/>
                <a:gd name="adj3" fmla="val 4136"/>
              </a:avLst>
            </a:prstGeom>
            <a:solidFill>
              <a:srgbClr val="C87E4C"/>
            </a:solidFill>
            <a:ln w="25400" cap="flat" cmpd="sng" algn="ctr">
              <a:noFill/>
              <a:prstDash val="solid"/>
            </a:ln>
            <a:effectLst/>
          </p:spPr>
          <p:txBody>
            <a:bodyPr anchor="ctr"/>
            <a:lstStyle/>
            <a:p>
              <a:pPr algn="ctr">
                <a:defRPr/>
              </a:pPr>
              <a:endParaRPr lang="zh-CN" altLang="en-US">
                <a:solidFill>
                  <a:srgbClr val="000000"/>
                </a:solidFill>
                <a:latin typeface="微软雅黑" panose="020B0503020204020204" pitchFamily="34" charset="-122"/>
                <a:sym typeface="微软雅黑" panose="020B0503020204020204" pitchFamily="34" charset="-122"/>
              </a:endParaRPr>
            </a:p>
          </p:txBody>
        </p:sp>
        <p:sp>
          <p:nvSpPr>
            <p:cNvPr id="57" name="矩形 7">
              <a:extLst>
                <a:ext uri="{FF2B5EF4-FFF2-40B4-BE49-F238E27FC236}">
                  <a16:creationId xmlns:a16="http://schemas.microsoft.com/office/drawing/2014/main" xmlns="" id="{42F5BA55-3910-4D6A-A375-494FC87D6E10}"/>
                </a:ext>
              </a:extLst>
            </p:cNvPr>
            <p:cNvSpPr>
              <a:spLocks noChangeArrowheads="1"/>
            </p:cNvSpPr>
            <p:nvPr/>
          </p:nvSpPr>
          <p:spPr bwMode="auto">
            <a:xfrm>
              <a:off x="6103366" y="3150246"/>
              <a:ext cx="1279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400" b="1" dirty="0">
                  <a:solidFill>
                    <a:srgbClr val="B26A37"/>
                  </a:solidFill>
                  <a:latin typeface="微软雅黑" panose="020B0503020204020204" pitchFamily="34" charset="-122"/>
                  <a:sym typeface="微软雅黑" panose="020B0503020204020204" pitchFamily="34" charset="-122"/>
                </a:rPr>
                <a:t>从本质</a:t>
              </a:r>
              <a:endParaRPr lang="en-US" altLang="zh-CN" sz="2400" b="1" dirty="0">
                <a:solidFill>
                  <a:srgbClr val="B26A37"/>
                </a:solidFill>
                <a:latin typeface="微软雅黑" panose="020B0503020204020204" pitchFamily="34" charset="-122"/>
                <a:sym typeface="微软雅黑" panose="020B0503020204020204" pitchFamily="34" charset="-122"/>
              </a:endParaRPr>
            </a:p>
            <a:p>
              <a:pPr algn="ctr"/>
              <a:r>
                <a:rPr lang="zh-CN" altLang="en-US" sz="2400" b="1" dirty="0">
                  <a:solidFill>
                    <a:srgbClr val="B26A37"/>
                  </a:solidFill>
                  <a:latin typeface="微软雅黑" panose="020B0503020204020204" pitchFamily="34" charset="-122"/>
                  <a:sym typeface="微软雅黑" panose="020B0503020204020204" pitchFamily="34" charset="-122"/>
                </a:rPr>
                <a:t>上说</a:t>
              </a:r>
              <a:endParaRPr lang="zh-CN" altLang="en-US" sz="1600" b="1" dirty="0">
                <a:solidFill>
                  <a:srgbClr val="B26A37"/>
                </a:solidFill>
                <a:latin typeface="微软雅黑" panose="020B0503020204020204" pitchFamily="34" charset="-122"/>
                <a:sym typeface="微软雅黑" panose="020B0503020204020204" pitchFamily="34" charset="-122"/>
              </a:endParaRPr>
            </a:p>
          </p:txBody>
        </p:sp>
      </p:grpSp>
      <p:sp>
        <p:nvSpPr>
          <p:cNvPr id="26" name="矩形: 圆角 25">
            <a:extLst>
              <a:ext uri="{FF2B5EF4-FFF2-40B4-BE49-F238E27FC236}">
                <a16:creationId xmlns:a16="http://schemas.microsoft.com/office/drawing/2014/main" xmlns="" id="{CF2AF799-E139-4797-B1EA-02AA99AC0A9D}"/>
              </a:ext>
            </a:extLst>
          </p:cNvPr>
          <p:cNvSpPr/>
          <p:nvPr/>
        </p:nvSpPr>
        <p:spPr>
          <a:xfrm>
            <a:off x="466387" y="1067806"/>
            <a:ext cx="11259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（一）剩余价值的生产过程和资本的不同部分在剩余价值生产中的作用</a:t>
            </a:r>
          </a:p>
        </p:txBody>
      </p:sp>
      <p:sp>
        <p:nvSpPr>
          <p:cNvPr id="28" name="文本框 27">
            <a:extLst>
              <a:ext uri="{FF2B5EF4-FFF2-40B4-BE49-F238E27FC236}">
                <a16:creationId xmlns:a16="http://schemas.microsoft.com/office/drawing/2014/main" xmlns="" id="{0C3A3EBF-EA23-463B-B9B4-50F9570276F9}"/>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29" name="文本框 28">
            <a:extLst>
              <a:ext uri="{FF2B5EF4-FFF2-40B4-BE49-F238E27FC236}">
                <a16:creationId xmlns:a16="http://schemas.microsoft.com/office/drawing/2014/main" xmlns="" id="{9E81D47C-E91B-4D0A-882D-FFE75F072E6F}"/>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资本是能够带来剩余价值的价值</a:t>
            </a:r>
          </a:p>
        </p:txBody>
      </p:sp>
      <p:sp>
        <p:nvSpPr>
          <p:cNvPr id="30" name="文本框 5">
            <a:extLst>
              <a:ext uri="{FF2B5EF4-FFF2-40B4-BE49-F238E27FC236}">
                <a16:creationId xmlns:a16="http://schemas.microsoft.com/office/drawing/2014/main" xmlns="" id="{8345BFFE-2D95-40BC-A633-4E72146E6D0F}"/>
              </a:ext>
            </a:extLst>
          </p:cNvPr>
          <p:cNvSpPr txBox="1">
            <a:spLocks noChangeArrowheads="1"/>
          </p:cNvSpPr>
          <p:nvPr/>
        </p:nvSpPr>
        <p:spPr bwMode="auto">
          <a:xfrm>
            <a:off x="6278901" y="4176877"/>
            <a:ext cx="544671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a:lnSpc>
                <a:spcPct val="150000"/>
              </a:lnSpc>
              <a:buSzPct val="80000"/>
            </a:pPr>
            <a:r>
              <a:rPr lang="zh-CN" altLang="en-US" sz="2400">
                <a:solidFill>
                  <a:srgbClr val="050606"/>
                </a:solidFill>
                <a:latin typeface="微软雅黑" panose="020B0503020204020204" pitchFamily="34" charset="-122"/>
                <a:sym typeface="微软雅黑" panose="020B0503020204020204" pitchFamily="34" charset="-122"/>
              </a:rPr>
              <a:t>资本家手里的资本虽然总是表现为一定的物品，如机器、厂房、原料等。</a:t>
            </a:r>
            <a:r>
              <a:rPr lang="zh-CN" altLang="en-US" sz="2400" b="1">
                <a:solidFill>
                  <a:srgbClr val="7C4926"/>
                </a:solidFill>
                <a:latin typeface="微软雅黑" panose="020B0503020204020204" pitchFamily="34" charset="-122"/>
                <a:sym typeface="微软雅黑" panose="020B0503020204020204" pitchFamily="34" charset="-122"/>
              </a:rPr>
              <a:t>但是</a:t>
            </a:r>
            <a:r>
              <a:rPr lang="zh-CN" altLang="en-US" sz="2400">
                <a:solidFill>
                  <a:srgbClr val="050606"/>
                </a:solidFill>
                <a:latin typeface="微软雅黑" panose="020B0503020204020204" pitchFamily="34" charset="-122"/>
                <a:sym typeface="微软雅黑" panose="020B0503020204020204" pitchFamily="34" charset="-122"/>
              </a:rPr>
              <a:t>，生产资料本身并不天生就是资本。</a:t>
            </a:r>
            <a:endParaRPr lang="zh-CN" altLang="en-US" sz="2400" dirty="0">
              <a:solidFill>
                <a:srgbClr val="050606"/>
              </a:solidFill>
              <a:latin typeface="微软雅黑" panose="020B0503020204020204" pitchFamily="34" charset="-122"/>
              <a:sym typeface="微软雅黑" panose="020B0503020204020204" pitchFamily="34" charset="-122"/>
            </a:endParaRPr>
          </a:p>
        </p:txBody>
      </p:sp>
      <p:cxnSp>
        <p:nvCxnSpPr>
          <p:cNvPr id="31" name="直接连接符 30">
            <a:extLst>
              <a:ext uri="{FF2B5EF4-FFF2-40B4-BE49-F238E27FC236}">
                <a16:creationId xmlns:a16="http://schemas.microsoft.com/office/drawing/2014/main" xmlns="" id="{6199B2AD-2A3F-452D-B861-8C0C8DFE058B}"/>
              </a:ext>
            </a:extLst>
          </p:cNvPr>
          <p:cNvCxnSpPr>
            <a:cxnSpLocks/>
          </p:cNvCxnSpPr>
          <p:nvPr/>
        </p:nvCxnSpPr>
        <p:spPr>
          <a:xfrm>
            <a:off x="7576382" y="4012736"/>
            <a:ext cx="3966330" cy="0"/>
          </a:xfrm>
          <a:prstGeom prst="line">
            <a:avLst/>
          </a:prstGeom>
          <a:ln>
            <a:solidFill>
              <a:srgbClr val="C87E4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80097"/>
      </p:ext>
    </p:extLst>
  </p:cSld>
  <p:clrMapOvr>
    <a:masterClrMapping/>
  </p:clrMapOvr>
  <p:transition spd="med">
    <p:pul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xmlns="" id="{0DC16370-8D22-49DF-9DAB-87D846D5335A}"/>
              </a:ext>
            </a:extLst>
          </p:cNvPr>
          <p:cNvSpPr/>
          <p:nvPr/>
        </p:nvSpPr>
        <p:spPr>
          <a:xfrm>
            <a:off x="235110" y="3980329"/>
            <a:ext cx="4397860" cy="976265"/>
          </a:xfrm>
          <a:prstGeom prst="roundRect">
            <a:avLst>
              <a:gd name="adj"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xmlns="" id="{83107555-1DCE-4308-A977-CAB623FF025B}"/>
              </a:ext>
            </a:extLst>
          </p:cNvPr>
          <p:cNvGrpSpPr/>
          <p:nvPr/>
        </p:nvGrpSpPr>
        <p:grpSpPr>
          <a:xfrm>
            <a:off x="4511037" y="1786981"/>
            <a:ext cx="7409010" cy="4563625"/>
            <a:chOff x="4674783" y="1365206"/>
            <a:chExt cx="7409010" cy="4563625"/>
          </a:xfrm>
        </p:grpSpPr>
        <p:sp>
          <p:nvSpPr>
            <p:cNvPr id="26" name="Rectangle 3">
              <a:extLst>
                <a:ext uri="{FF2B5EF4-FFF2-40B4-BE49-F238E27FC236}">
                  <a16:creationId xmlns:a16="http://schemas.microsoft.com/office/drawing/2014/main" xmlns="" id="{AB7766AA-E893-45AD-8B5C-8BAAB9D01227}"/>
                </a:ext>
              </a:extLst>
            </p:cNvPr>
            <p:cNvSpPr>
              <a:spLocks noChangeArrowheads="1"/>
            </p:cNvSpPr>
            <p:nvPr/>
          </p:nvSpPr>
          <p:spPr bwMode="auto">
            <a:xfrm>
              <a:off x="6979833" y="2591906"/>
              <a:ext cx="1008062" cy="4730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10000"/>
                </a:lnSpc>
                <a:spcBef>
                  <a:spcPct val="20000"/>
                </a:spcBef>
                <a:buClr>
                  <a:schemeClr val="accent1"/>
                </a:buClr>
                <a:buSzPct val="70000"/>
              </a:pPr>
              <a:r>
                <a:rPr lang="zh-CN" altLang="en-US" sz="2400" b="1">
                  <a:latin typeface="+mn-ea"/>
                  <a:ea typeface="+mn-ea"/>
                  <a:sym typeface="微软雅黑" panose="020B0503020204020204" pitchFamily="34" charset="-122"/>
                </a:rPr>
                <a:t>资本</a:t>
              </a:r>
            </a:p>
          </p:txBody>
        </p:sp>
        <p:sp>
          <p:nvSpPr>
            <p:cNvPr id="27" name="Rectangle 4">
              <a:extLst>
                <a:ext uri="{FF2B5EF4-FFF2-40B4-BE49-F238E27FC236}">
                  <a16:creationId xmlns:a16="http://schemas.microsoft.com/office/drawing/2014/main" xmlns="" id="{C8C26975-AD6F-4C5B-B4F5-2FB5EFD85516}"/>
                </a:ext>
              </a:extLst>
            </p:cNvPr>
            <p:cNvSpPr>
              <a:spLocks noChangeArrowheads="1"/>
            </p:cNvSpPr>
            <p:nvPr/>
          </p:nvSpPr>
          <p:spPr bwMode="auto">
            <a:xfrm>
              <a:off x="8314951" y="4284181"/>
              <a:ext cx="1936688" cy="441325"/>
            </a:xfrm>
            <a:prstGeom prst="rect">
              <a:avLst/>
            </a:prstGeom>
            <a:noFill/>
            <a:ln w="19050">
              <a:solidFill>
                <a:schemeClr val="bg2">
                  <a:lumMod val="75000"/>
                </a:schemeClr>
              </a:solidFill>
              <a:miter lim="800000"/>
            </a:ln>
          </p:spPr>
          <p:txBody>
            <a:bodyPr wrap="square" lIns="90170" tIns="46990" rIns="90170" bIns="46990" anchor="ctr">
              <a:spAutoFit/>
            </a:bodyPr>
            <a:lstStyle/>
            <a:p>
              <a:pPr algn="ctr" eaLnBrk="1" hangingPunct="1">
                <a:lnSpc>
                  <a:spcPct val="110000"/>
                </a:lnSpc>
                <a:spcBef>
                  <a:spcPct val="20000"/>
                </a:spcBef>
                <a:buClr>
                  <a:schemeClr val="accent1"/>
                </a:buClr>
                <a:buSzPct val="70000"/>
                <a:defRPr/>
              </a:pPr>
              <a:r>
                <a:rPr lang="zh-CN" altLang="en-US" sz="2200" dirty="0">
                  <a:latin typeface="+mn-ea"/>
                  <a:ea typeface="+mn-ea"/>
                  <a:sym typeface="微软雅黑" panose="020B0503020204020204" pitchFamily="34" charset="-122"/>
                </a:rPr>
                <a:t> 可变资本（</a:t>
              </a:r>
              <a:r>
                <a:rPr lang="en-US" altLang="zh-CN" sz="2200" i="1" dirty="0">
                  <a:latin typeface="+mn-ea"/>
                  <a:ea typeface="+mn-ea"/>
                  <a:sym typeface="微软雅黑" panose="020B0503020204020204" pitchFamily="34" charset="-122"/>
                </a:rPr>
                <a:t>v</a:t>
              </a:r>
              <a:r>
                <a:rPr lang="zh-CN" altLang="en-US" sz="2200" dirty="0">
                  <a:latin typeface="+mn-ea"/>
                  <a:ea typeface="+mn-ea"/>
                  <a:sym typeface="微软雅黑" panose="020B0503020204020204" pitchFamily="34" charset="-122"/>
                </a:rPr>
                <a:t>）</a:t>
              </a:r>
              <a:endParaRPr lang="en-US" altLang="zh-CN" sz="2200" dirty="0">
                <a:latin typeface="+mn-ea"/>
                <a:ea typeface="+mn-ea"/>
                <a:sym typeface="微软雅黑" panose="020B0503020204020204" pitchFamily="34" charset="-122"/>
              </a:endParaRPr>
            </a:p>
          </p:txBody>
        </p:sp>
        <p:sp>
          <p:nvSpPr>
            <p:cNvPr id="28" name="Rectangle 5">
              <a:extLst>
                <a:ext uri="{FF2B5EF4-FFF2-40B4-BE49-F238E27FC236}">
                  <a16:creationId xmlns:a16="http://schemas.microsoft.com/office/drawing/2014/main" xmlns="" id="{AE514334-D77C-43B1-B621-015BD0F0DFDA}"/>
                </a:ext>
              </a:extLst>
            </p:cNvPr>
            <p:cNvSpPr>
              <a:spLocks noChangeArrowheads="1"/>
            </p:cNvSpPr>
            <p:nvPr/>
          </p:nvSpPr>
          <p:spPr bwMode="auto">
            <a:xfrm>
              <a:off x="5003426" y="4258773"/>
              <a:ext cx="1936688" cy="441339"/>
            </a:xfrm>
            <a:prstGeom prst="rect">
              <a:avLst/>
            </a:prstGeom>
            <a:noFill/>
            <a:ln w="19050">
              <a:solidFill>
                <a:schemeClr val="bg2">
                  <a:lumMod val="75000"/>
                </a:schemeClr>
              </a:solidFill>
              <a:miter lim="800000"/>
            </a:ln>
          </p:spPr>
          <p:txBody>
            <a:bodyPr wrap="square" lIns="90170" tIns="46990" rIns="90170" bIns="46990" anchor="ctr">
              <a:spAutoFit/>
            </a:bodyPr>
            <a:lstStyle/>
            <a:p>
              <a:pPr algn="ctr" eaLnBrk="1" hangingPunct="1">
                <a:lnSpc>
                  <a:spcPct val="110000"/>
                </a:lnSpc>
                <a:spcBef>
                  <a:spcPct val="20000"/>
                </a:spcBef>
                <a:buClr>
                  <a:schemeClr val="accent1"/>
                </a:buClr>
                <a:buSzPct val="70000"/>
                <a:defRPr/>
              </a:pPr>
              <a:r>
                <a:rPr lang="zh-CN" altLang="en-US" sz="2200" dirty="0">
                  <a:latin typeface="+mn-ea"/>
                  <a:ea typeface="+mn-ea"/>
                  <a:sym typeface="微软雅黑" panose="020B0503020204020204" pitchFamily="34" charset="-122"/>
                </a:rPr>
                <a:t> 不变资本（</a:t>
              </a:r>
              <a:r>
                <a:rPr lang="en-US" altLang="zh-CN" sz="2200" i="1" dirty="0">
                  <a:latin typeface="+mn-ea"/>
                  <a:ea typeface="+mn-ea"/>
                  <a:sym typeface="微软雅黑" panose="020B0503020204020204" pitchFamily="34" charset="-122"/>
                </a:rPr>
                <a:t>c</a:t>
              </a:r>
              <a:r>
                <a:rPr lang="zh-CN" altLang="en-US" sz="2200" dirty="0">
                  <a:latin typeface="+mn-ea"/>
                  <a:ea typeface="+mn-ea"/>
                  <a:sym typeface="微软雅黑" panose="020B0503020204020204" pitchFamily="34" charset="-122"/>
                </a:rPr>
                <a:t>）</a:t>
              </a:r>
              <a:endParaRPr lang="en-US" altLang="zh-CN" sz="2200" dirty="0">
                <a:latin typeface="+mn-ea"/>
                <a:ea typeface="+mn-ea"/>
                <a:sym typeface="微软雅黑" panose="020B0503020204020204" pitchFamily="34" charset="-122"/>
              </a:endParaRPr>
            </a:p>
          </p:txBody>
        </p:sp>
        <p:sp>
          <p:nvSpPr>
            <p:cNvPr id="29" name="Text Box 7">
              <a:extLst>
                <a:ext uri="{FF2B5EF4-FFF2-40B4-BE49-F238E27FC236}">
                  <a16:creationId xmlns:a16="http://schemas.microsoft.com/office/drawing/2014/main" xmlns="" id="{3D477171-EC71-48BC-B192-D3EEF7C38751}"/>
                </a:ext>
              </a:extLst>
            </p:cNvPr>
            <p:cNvSpPr txBox="1">
              <a:spLocks noChangeArrowheads="1"/>
            </p:cNvSpPr>
            <p:nvPr/>
          </p:nvSpPr>
          <p:spPr bwMode="auto">
            <a:xfrm rot="19680000">
              <a:off x="6033683" y="2712556"/>
              <a:ext cx="80803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10000"/>
                </a:lnSpc>
                <a:spcBef>
                  <a:spcPct val="50000"/>
                </a:spcBef>
                <a:buClr>
                  <a:schemeClr val="accent1"/>
                </a:buClr>
                <a:buSzPct val="70000"/>
              </a:pPr>
              <a:r>
                <a:rPr lang="zh-CN" altLang="en-US" b="1" dirty="0">
                  <a:solidFill>
                    <a:srgbClr val="B26A37"/>
                  </a:solidFill>
                  <a:latin typeface="+mn-ea"/>
                  <a:ea typeface="+mn-ea"/>
                  <a:sym typeface="微软雅黑" panose="020B0503020204020204" pitchFamily="34" charset="-122"/>
                </a:rPr>
                <a:t>购买</a:t>
              </a:r>
            </a:p>
          </p:txBody>
        </p:sp>
        <p:sp>
          <p:nvSpPr>
            <p:cNvPr id="30" name="Line 8">
              <a:extLst>
                <a:ext uri="{FF2B5EF4-FFF2-40B4-BE49-F238E27FC236}">
                  <a16:creationId xmlns:a16="http://schemas.microsoft.com/office/drawing/2014/main" xmlns="" id="{7529EB93-B0C2-48E2-8770-49D14D54CA13}"/>
                </a:ext>
              </a:extLst>
            </p:cNvPr>
            <p:cNvSpPr>
              <a:spLocks noChangeShapeType="1"/>
            </p:cNvSpPr>
            <p:nvPr/>
          </p:nvSpPr>
          <p:spPr bwMode="auto">
            <a:xfrm flipH="1">
              <a:off x="6043208" y="2844319"/>
              <a:ext cx="850900" cy="5048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a typeface="+mn-ea"/>
              </a:endParaRPr>
            </a:p>
          </p:txBody>
        </p:sp>
        <p:sp>
          <p:nvSpPr>
            <p:cNvPr id="31" name="Line 9">
              <a:extLst>
                <a:ext uri="{FF2B5EF4-FFF2-40B4-BE49-F238E27FC236}">
                  <a16:creationId xmlns:a16="http://schemas.microsoft.com/office/drawing/2014/main" xmlns="" id="{2496DA1F-D459-4834-871A-5B7D51BD14C8}"/>
                </a:ext>
              </a:extLst>
            </p:cNvPr>
            <p:cNvSpPr>
              <a:spLocks noChangeShapeType="1"/>
            </p:cNvSpPr>
            <p:nvPr/>
          </p:nvSpPr>
          <p:spPr bwMode="auto">
            <a:xfrm>
              <a:off x="8059333" y="2844319"/>
              <a:ext cx="863600" cy="5048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a typeface="+mn-ea"/>
              </a:endParaRPr>
            </a:p>
          </p:txBody>
        </p:sp>
        <p:sp>
          <p:nvSpPr>
            <p:cNvPr id="32" name="Text Box 10">
              <a:extLst>
                <a:ext uri="{FF2B5EF4-FFF2-40B4-BE49-F238E27FC236}">
                  <a16:creationId xmlns:a16="http://schemas.microsoft.com/office/drawing/2014/main" xmlns="" id="{BBD08B16-20E0-45AD-B668-17BA04FA88FC}"/>
                </a:ext>
              </a:extLst>
            </p:cNvPr>
            <p:cNvSpPr txBox="1">
              <a:spLocks noChangeArrowheads="1"/>
            </p:cNvSpPr>
            <p:nvPr/>
          </p:nvSpPr>
          <p:spPr bwMode="auto">
            <a:xfrm rot="2220000">
              <a:off x="8213320" y="2785581"/>
              <a:ext cx="77946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10000"/>
                </a:lnSpc>
                <a:spcBef>
                  <a:spcPct val="50000"/>
                </a:spcBef>
                <a:buClr>
                  <a:schemeClr val="accent1"/>
                </a:buClr>
                <a:buSzPct val="70000"/>
              </a:pPr>
              <a:r>
                <a:rPr lang="zh-CN" altLang="en-US" b="1">
                  <a:solidFill>
                    <a:srgbClr val="B26A37"/>
                  </a:solidFill>
                  <a:latin typeface="+mn-ea"/>
                  <a:ea typeface="+mn-ea"/>
                  <a:sym typeface="微软雅黑" panose="020B0503020204020204" pitchFamily="34" charset="-122"/>
                </a:rPr>
                <a:t>购买</a:t>
              </a:r>
            </a:p>
          </p:txBody>
        </p:sp>
        <p:sp>
          <p:nvSpPr>
            <p:cNvPr id="33" name="Text Box 14">
              <a:extLst>
                <a:ext uri="{FF2B5EF4-FFF2-40B4-BE49-F238E27FC236}">
                  <a16:creationId xmlns:a16="http://schemas.microsoft.com/office/drawing/2014/main" xmlns="" id="{0751A015-419E-4D35-9029-03BF72483736}"/>
                </a:ext>
              </a:extLst>
            </p:cNvPr>
            <p:cNvSpPr txBox="1">
              <a:spLocks noChangeArrowheads="1"/>
            </p:cNvSpPr>
            <p:nvPr/>
          </p:nvSpPr>
          <p:spPr bwMode="auto">
            <a:xfrm>
              <a:off x="4674783" y="4852506"/>
              <a:ext cx="2735262" cy="107632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lIns="90170" tIns="90000" rIns="90170" bIns="9000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50000"/>
                </a:spcBef>
                <a:buClr>
                  <a:schemeClr val="accent1"/>
                </a:buClr>
                <a:buSzPct val="70000"/>
              </a:pPr>
              <a:r>
                <a:rPr lang="zh-CN" altLang="en-US" sz="2000" b="1" dirty="0">
                  <a:solidFill>
                    <a:srgbClr val="140E14"/>
                  </a:solidFill>
                  <a:latin typeface="+mn-ea"/>
                  <a:ea typeface="+mn-ea"/>
                  <a:sym typeface="微软雅黑" panose="020B0503020204020204" pitchFamily="34" charset="-122"/>
                </a:rPr>
                <a:t>原有价值</a:t>
              </a:r>
              <a:r>
                <a:rPr lang="zh-CN" altLang="en-US" sz="2000" b="1" dirty="0">
                  <a:solidFill>
                    <a:srgbClr val="B26A37"/>
                  </a:solidFill>
                  <a:latin typeface="+mn-ea"/>
                  <a:ea typeface="+mn-ea"/>
                  <a:sym typeface="微软雅黑" panose="020B0503020204020204" pitchFamily="34" charset="-122"/>
                </a:rPr>
                <a:t>转移</a:t>
              </a:r>
              <a:r>
                <a:rPr lang="zh-CN" altLang="en-US" sz="2000" b="1" dirty="0">
                  <a:solidFill>
                    <a:srgbClr val="140E14"/>
                  </a:solidFill>
                  <a:latin typeface="+mn-ea"/>
                  <a:ea typeface="+mn-ea"/>
                  <a:sym typeface="微软雅黑" panose="020B0503020204020204" pitchFamily="34" charset="-122"/>
                </a:rPr>
                <a:t>，价值量</a:t>
              </a:r>
              <a:r>
                <a:rPr lang="zh-CN" altLang="en-US" sz="2000" b="1" dirty="0">
                  <a:solidFill>
                    <a:srgbClr val="B26A37"/>
                  </a:solidFill>
                  <a:latin typeface="+mn-ea"/>
                  <a:ea typeface="+mn-ea"/>
                  <a:sym typeface="微软雅黑" panose="020B0503020204020204" pitchFamily="34" charset="-122"/>
                </a:rPr>
                <a:t>没有变化</a:t>
              </a:r>
            </a:p>
          </p:txBody>
        </p:sp>
        <p:sp>
          <p:nvSpPr>
            <p:cNvPr id="34" name="Text Box 15">
              <a:extLst>
                <a:ext uri="{FF2B5EF4-FFF2-40B4-BE49-F238E27FC236}">
                  <a16:creationId xmlns:a16="http://schemas.microsoft.com/office/drawing/2014/main" xmlns="" id="{34D29E65-B60E-499C-A0F8-65093D5417BE}"/>
                </a:ext>
              </a:extLst>
            </p:cNvPr>
            <p:cNvSpPr txBox="1">
              <a:spLocks noChangeArrowheads="1"/>
            </p:cNvSpPr>
            <p:nvPr/>
          </p:nvSpPr>
          <p:spPr bwMode="auto">
            <a:xfrm>
              <a:off x="8059333" y="4852506"/>
              <a:ext cx="2520950" cy="1076325"/>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lIns="90170" tIns="90000" rIns="90170" bIns="9000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50000"/>
                </a:spcBef>
                <a:buClr>
                  <a:schemeClr val="accent1"/>
                </a:buClr>
                <a:buSzPct val="70000"/>
              </a:pPr>
              <a:r>
                <a:rPr lang="zh-CN" altLang="en-US" sz="2000" b="1" dirty="0">
                  <a:solidFill>
                    <a:srgbClr val="140E14"/>
                  </a:solidFill>
                  <a:latin typeface="+mn-ea"/>
                  <a:ea typeface="+mn-ea"/>
                  <a:sym typeface="微软雅黑" panose="020B0503020204020204" pitchFamily="34" charset="-122"/>
                </a:rPr>
                <a:t>使原有价值</a:t>
              </a:r>
              <a:r>
                <a:rPr lang="zh-CN" altLang="en-US" sz="2000" b="1" dirty="0">
                  <a:solidFill>
                    <a:srgbClr val="B26A37"/>
                  </a:solidFill>
                  <a:latin typeface="+mn-ea"/>
                  <a:ea typeface="+mn-ea"/>
                  <a:sym typeface="微软雅黑" panose="020B0503020204020204" pitchFamily="34" charset="-122"/>
                </a:rPr>
                <a:t>增殖</a:t>
              </a:r>
              <a:r>
                <a:rPr lang="zh-CN" altLang="en-US" sz="2000" b="1" dirty="0">
                  <a:solidFill>
                    <a:srgbClr val="140E14"/>
                  </a:solidFill>
                  <a:latin typeface="+mn-ea"/>
                  <a:ea typeface="+mn-ea"/>
                  <a:sym typeface="微软雅黑" panose="020B0503020204020204" pitchFamily="34" charset="-122"/>
                </a:rPr>
                <a:t>， 产生</a:t>
              </a:r>
              <a:r>
                <a:rPr lang="zh-CN" altLang="en-US" sz="2000" b="1" dirty="0">
                  <a:solidFill>
                    <a:srgbClr val="B26A37"/>
                  </a:solidFill>
                  <a:latin typeface="+mn-ea"/>
                  <a:ea typeface="+mn-ea"/>
                  <a:sym typeface="微软雅黑" panose="020B0503020204020204" pitchFamily="34" charset="-122"/>
                </a:rPr>
                <a:t>剩余价值</a:t>
              </a:r>
            </a:p>
          </p:txBody>
        </p:sp>
        <p:sp>
          <p:nvSpPr>
            <p:cNvPr id="35" name="Text Box 13">
              <a:extLst>
                <a:ext uri="{FF2B5EF4-FFF2-40B4-BE49-F238E27FC236}">
                  <a16:creationId xmlns:a16="http://schemas.microsoft.com/office/drawing/2014/main" xmlns="" id="{7E312570-E2A0-4AD4-8744-1FA4E26B9001}"/>
                </a:ext>
              </a:extLst>
            </p:cNvPr>
            <p:cNvSpPr txBox="1">
              <a:spLocks noChangeArrowheads="1"/>
            </p:cNvSpPr>
            <p:nvPr/>
          </p:nvSpPr>
          <p:spPr bwMode="auto">
            <a:xfrm>
              <a:off x="5179608" y="3349144"/>
              <a:ext cx="1584325" cy="430212"/>
            </a:xfrm>
            <a:prstGeom prst="rect">
              <a:avLst/>
            </a:prstGeom>
            <a:noFill/>
            <a:ln w="19050">
              <a:solidFill>
                <a:schemeClr val="bg2">
                  <a:lumMod val="75000"/>
                </a:schemeClr>
              </a:solidFill>
              <a:miter lim="800000"/>
            </a:ln>
          </p:spPr>
          <p:txBody>
            <a:bodyPr>
              <a:spAutoFit/>
            </a:bodyPr>
            <a:lstStyle/>
            <a:p>
              <a:pPr algn="ctr" eaLnBrk="1" hangingPunct="1">
                <a:spcBef>
                  <a:spcPct val="50000"/>
                </a:spcBef>
                <a:defRPr/>
              </a:pPr>
              <a:r>
                <a:rPr lang="zh-CN" altLang="en-US" sz="2200">
                  <a:latin typeface="+mn-ea"/>
                  <a:ea typeface="+mn-ea"/>
                  <a:sym typeface="微软雅黑" panose="020B0503020204020204" pitchFamily="34" charset="-122"/>
                </a:rPr>
                <a:t>生产资料</a:t>
              </a:r>
            </a:p>
          </p:txBody>
        </p:sp>
        <p:sp>
          <p:nvSpPr>
            <p:cNvPr id="36" name="Text Box 13">
              <a:extLst>
                <a:ext uri="{FF2B5EF4-FFF2-40B4-BE49-F238E27FC236}">
                  <a16:creationId xmlns:a16="http://schemas.microsoft.com/office/drawing/2014/main" xmlns="" id="{A708FC41-10A1-4568-AD2D-E2816FECD2BD}"/>
                </a:ext>
              </a:extLst>
            </p:cNvPr>
            <p:cNvSpPr txBox="1">
              <a:spLocks noChangeArrowheads="1"/>
            </p:cNvSpPr>
            <p:nvPr/>
          </p:nvSpPr>
          <p:spPr bwMode="auto">
            <a:xfrm>
              <a:off x="8635595" y="3349144"/>
              <a:ext cx="1295400" cy="430212"/>
            </a:xfrm>
            <a:prstGeom prst="rect">
              <a:avLst/>
            </a:prstGeom>
            <a:noFill/>
            <a:ln w="19050">
              <a:solidFill>
                <a:schemeClr val="bg2">
                  <a:lumMod val="75000"/>
                </a:schemeClr>
              </a:solidFill>
              <a:miter lim="800000"/>
            </a:ln>
          </p:spPr>
          <p:txBody>
            <a:bodyPr>
              <a:spAutoFit/>
            </a:bodyPr>
            <a:lstStyle/>
            <a:p>
              <a:pPr algn="ctr" eaLnBrk="1" hangingPunct="1">
                <a:spcBef>
                  <a:spcPct val="50000"/>
                </a:spcBef>
                <a:defRPr/>
              </a:pPr>
              <a:r>
                <a:rPr lang="zh-CN" altLang="en-US" sz="2200">
                  <a:latin typeface="+mn-ea"/>
                  <a:ea typeface="+mn-ea"/>
                  <a:sym typeface="微软雅黑" panose="020B0503020204020204" pitchFamily="34" charset="-122"/>
                </a:rPr>
                <a:t>劳动力</a:t>
              </a:r>
            </a:p>
          </p:txBody>
        </p:sp>
        <p:sp>
          <p:nvSpPr>
            <p:cNvPr id="37" name="AutoShape 19">
              <a:extLst>
                <a:ext uri="{FF2B5EF4-FFF2-40B4-BE49-F238E27FC236}">
                  <a16:creationId xmlns:a16="http://schemas.microsoft.com/office/drawing/2014/main" xmlns="" id="{B2A20A4B-C282-4BD6-B73F-FD9D24D12B89}"/>
                </a:ext>
              </a:extLst>
            </p:cNvPr>
            <p:cNvSpPr>
              <a:spLocks/>
            </p:cNvSpPr>
            <p:nvPr/>
          </p:nvSpPr>
          <p:spPr bwMode="auto">
            <a:xfrm>
              <a:off x="9238697" y="1365206"/>
              <a:ext cx="2845096" cy="1537990"/>
            </a:xfrm>
            <a:prstGeom prst="borderCallout1">
              <a:avLst>
                <a:gd name="adj1" fmla="val 15875"/>
                <a:gd name="adj2" fmla="val -2940"/>
                <a:gd name="adj3" fmla="val 73923"/>
                <a:gd name="adj4" fmla="val -62283"/>
              </a:avLst>
            </a:prstGeom>
            <a:solidFill>
              <a:srgbClr val="FFFFFF"/>
            </a:solidFill>
            <a:ln w="19050">
              <a:solidFill>
                <a:schemeClr val="tx1"/>
              </a:solidFill>
              <a:miter lim="800000"/>
              <a:headEnd/>
              <a:tailEnd/>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000" dirty="0">
                  <a:latin typeface="+mn-ea"/>
                  <a:ea typeface="+mn-ea"/>
                  <a:sym typeface="微软雅黑" panose="020B0503020204020204" pitchFamily="34" charset="-122"/>
                </a:rPr>
                <a:t>根据资本在剩余价值</a:t>
              </a:r>
            </a:p>
            <a:p>
              <a:pPr algn="ctr" eaLnBrk="1" hangingPunct="1">
                <a:lnSpc>
                  <a:spcPct val="150000"/>
                </a:lnSpc>
              </a:pPr>
              <a:r>
                <a:rPr lang="zh-CN" altLang="en-US" sz="2000" dirty="0">
                  <a:latin typeface="+mn-ea"/>
                  <a:ea typeface="+mn-ea"/>
                  <a:sym typeface="微软雅黑" panose="020B0503020204020204" pitchFamily="34" charset="-122"/>
                </a:rPr>
                <a:t>生产中的不同作用划分为</a:t>
              </a:r>
              <a:endParaRPr lang="en-US" altLang="zh-CN" sz="2000" dirty="0">
                <a:latin typeface="+mn-ea"/>
                <a:ea typeface="+mn-ea"/>
                <a:sym typeface="微软雅黑" panose="020B0503020204020204" pitchFamily="34" charset="-122"/>
              </a:endParaRPr>
            </a:p>
            <a:p>
              <a:pPr algn="ctr" eaLnBrk="1" hangingPunct="1">
                <a:lnSpc>
                  <a:spcPct val="150000"/>
                </a:lnSpc>
              </a:pPr>
              <a:r>
                <a:rPr lang="zh-CN" altLang="en-US" sz="2000" b="1" dirty="0">
                  <a:solidFill>
                    <a:srgbClr val="B26A37"/>
                  </a:solidFill>
                  <a:latin typeface="+mn-ea"/>
                  <a:sym typeface="微软雅黑" panose="020B0503020204020204" pitchFamily="34" charset="-122"/>
                </a:rPr>
                <a:t>不变资本</a:t>
              </a:r>
              <a:r>
                <a:rPr lang="zh-CN" altLang="en-US" sz="2000" dirty="0">
                  <a:latin typeface="+mn-ea"/>
                  <a:sym typeface="微软雅黑" panose="020B0503020204020204" pitchFamily="34" charset="-122"/>
                </a:rPr>
                <a:t>与</a:t>
              </a:r>
              <a:r>
                <a:rPr lang="zh-CN" altLang="en-US" sz="2000" b="1" dirty="0">
                  <a:solidFill>
                    <a:srgbClr val="B26A37"/>
                  </a:solidFill>
                  <a:latin typeface="+mn-ea"/>
                  <a:sym typeface="微软雅黑" panose="020B0503020204020204" pitchFamily="34" charset="-122"/>
                </a:rPr>
                <a:t>可变资本</a:t>
              </a:r>
            </a:p>
          </p:txBody>
        </p:sp>
        <p:sp>
          <p:nvSpPr>
            <p:cNvPr id="38" name="下箭头 20">
              <a:extLst>
                <a:ext uri="{FF2B5EF4-FFF2-40B4-BE49-F238E27FC236}">
                  <a16:creationId xmlns:a16="http://schemas.microsoft.com/office/drawing/2014/main" xmlns="" id="{79CB4C28-5DD8-4294-8F02-9652D63DAAA2}"/>
                </a:ext>
              </a:extLst>
            </p:cNvPr>
            <p:cNvSpPr>
              <a:spLocks noChangeArrowheads="1"/>
            </p:cNvSpPr>
            <p:nvPr/>
          </p:nvSpPr>
          <p:spPr bwMode="auto">
            <a:xfrm>
              <a:off x="5852932" y="3855556"/>
              <a:ext cx="285750" cy="357188"/>
            </a:xfrm>
            <a:prstGeom prst="downArrow">
              <a:avLst>
                <a:gd name="adj1" fmla="val 50000"/>
                <a:gd name="adj2" fmla="val 49983"/>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latin typeface="+mn-ea"/>
                <a:ea typeface="+mn-ea"/>
                <a:sym typeface="微软雅黑" panose="020B0503020204020204" pitchFamily="34" charset="-122"/>
              </a:endParaRPr>
            </a:p>
          </p:txBody>
        </p:sp>
        <p:sp>
          <p:nvSpPr>
            <p:cNvPr id="39" name="下箭头 21">
              <a:extLst>
                <a:ext uri="{FF2B5EF4-FFF2-40B4-BE49-F238E27FC236}">
                  <a16:creationId xmlns:a16="http://schemas.microsoft.com/office/drawing/2014/main" xmlns="" id="{9A68F7CB-6D8C-47E8-9438-E9B71A822649}"/>
                </a:ext>
              </a:extLst>
            </p:cNvPr>
            <p:cNvSpPr>
              <a:spLocks noChangeArrowheads="1"/>
            </p:cNvSpPr>
            <p:nvPr/>
          </p:nvSpPr>
          <p:spPr bwMode="auto">
            <a:xfrm>
              <a:off x="9140420" y="3853174"/>
              <a:ext cx="285750" cy="357188"/>
            </a:xfrm>
            <a:prstGeom prst="downArrow">
              <a:avLst>
                <a:gd name="adj1" fmla="val 50000"/>
                <a:gd name="adj2" fmla="val 49983"/>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latin typeface="+mn-ea"/>
                <a:ea typeface="+mn-ea"/>
                <a:sym typeface="微软雅黑" panose="020B0503020204020204" pitchFamily="34" charset="-122"/>
              </a:endParaRPr>
            </a:p>
          </p:txBody>
        </p:sp>
      </p:grpSp>
      <p:sp>
        <p:nvSpPr>
          <p:cNvPr id="21" name="矩形: 圆角 20">
            <a:extLst>
              <a:ext uri="{FF2B5EF4-FFF2-40B4-BE49-F238E27FC236}">
                <a16:creationId xmlns:a16="http://schemas.microsoft.com/office/drawing/2014/main" xmlns="" id="{5AB6EE9E-96D1-458D-9881-98D7E14BC2B5}"/>
              </a:ext>
            </a:extLst>
          </p:cNvPr>
          <p:cNvSpPr/>
          <p:nvPr/>
        </p:nvSpPr>
        <p:spPr>
          <a:xfrm>
            <a:off x="466387" y="1067806"/>
            <a:ext cx="11259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（一）剩余价值的生产过程和资本的不同部分在剩余价值生产中的作用</a:t>
            </a:r>
          </a:p>
        </p:txBody>
      </p:sp>
      <p:sp>
        <p:nvSpPr>
          <p:cNvPr id="24" name="文本框 23">
            <a:extLst>
              <a:ext uri="{FF2B5EF4-FFF2-40B4-BE49-F238E27FC236}">
                <a16:creationId xmlns:a16="http://schemas.microsoft.com/office/drawing/2014/main" xmlns="" id="{5CFD1552-A84B-43CC-8305-2CB8876B961E}"/>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25" name="文本框 24">
            <a:extLst>
              <a:ext uri="{FF2B5EF4-FFF2-40B4-BE49-F238E27FC236}">
                <a16:creationId xmlns:a16="http://schemas.microsoft.com/office/drawing/2014/main" xmlns="" id="{364AC0B8-13D0-4887-A0CF-66383038ABF8}"/>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5.</a:t>
            </a:r>
            <a:r>
              <a:rPr lang="zh-CN" altLang="en-US" sz="2400" b="1" dirty="0">
                <a:solidFill>
                  <a:srgbClr val="B26A37"/>
                </a:solidFill>
                <a:latin typeface="+mn-ea"/>
                <a:ea typeface="+mn-ea"/>
                <a:sym typeface="微软雅黑" panose="020B0503020204020204" pitchFamily="34" charset="-122"/>
              </a:rPr>
              <a:t>不变资本与可变资本的划分</a:t>
            </a:r>
          </a:p>
        </p:txBody>
      </p:sp>
      <p:sp>
        <p:nvSpPr>
          <p:cNvPr id="41" name="PA-圆角淘宝网chenying0907出品 55">
            <a:extLst>
              <a:ext uri="{FF2B5EF4-FFF2-40B4-BE49-F238E27FC236}">
                <a16:creationId xmlns:a16="http://schemas.microsoft.com/office/drawing/2014/main" xmlns="" id="{B8CB85E4-CAC5-424B-BEBD-E9512D2CE3BA}"/>
              </a:ext>
            </a:extLst>
          </p:cNvPr>
          <p:cNvSpPr/>
          <p:nvPr>
            <p:custDataLst>
              <p:tags r:id="rId1"/>
            </p:custDataLst>
          </p:nvPr>
        </p:nvSpPr>
        <p:spPr>
          <a:xfrm>
            <a:off x="235110" y="3285254"/>
            <a:ext cx="4397860" cy="544402"/>
          </a:xfrm>
          <a:prstGeom prst="round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1" fontAlgn="auto" hangingPunct="1">
              <a:spcBef>
                <a:spcPts val="0"/>
              </a:spcBef>
              <a:spcAft>
                <a:spcPts val="0"/>
              </a:spcAft>
              <a:defRPr/>
            </a:pPr>
            <a:r>
              <a:rPr lang="zh-CN" altLang="en-US" sz="2400" dirty="0">
                <a:solidFill>
                  <a:prstClr val="white"/>
                </a:solidFill>
                <a:latin typeface="+mn-ea"/>
                <a:cs typeface="+mn-ea"/>
                <a:sym typeface="思源黑体 CN Normal" panose="020B0400000000000000" pitchFamily="34" charset="-122"/>
              </a:rPr>
              <a:t>资本主义商品的价值构成公式</a:t>
            </a:r>
            <a:endParaRPr kumimoji="0" lang="zh-CN" altLang="en-US" sz="2400" b="0" i="0" u="none" strike="noStrike" kern="1200" cap="none" spc="0" normalizeH="0" baseline="0" noProof="0" dirty="0">
              <a:ln>
                <a:noFill/>
              </a:ln>
              <a:solidFill>
                <a:prstClr val="white"/>
              </a:solidFill>
              <a:effectLst/>
              <a:uLnTx/>
              <a:uFillTx/>
              <a:latin typeface="+mn-ea"/>
              <a:cs typeface="+mn-ea"/>
              <a:sym typeface="思源黑体 CN Normal" panose="020B0400000000000000" pitchFamily="34" charset="-122"/>
            </a:endParaRPr>
          </a:p>
        </p:txBody>
      </p:sp>
      <p:sp>
        <p:nvSpPr>
          <p:cNvPr id="7" name="矩形 6">
            <a:extLst>
              <a:ext uri="{FF2B5EF4-FFF2-40B4-BE49-F238E27FC236}">
                <a16:creationId xmlns:a16="http://schemas.microsoft.com/office/drawing/2014/main" xmlns="" id="{BA12E5EC-25AA-4492-A238-7F9765408613}"/>
              </a:ext>
            </a:extLst>
          </p:cNvPr>
          <p:cNvSpPr/>
          <p:nvPr/>
        </p:nvSpPr>
        <p:spPr>
          <a:xfrm>
            <a:off x="1070526" y="4052524"/>
            <a:ext cx="2727029" cy="769441"/>
          </a:xfrm>
          <a:prstGeom prst="rect">
            <a:avLst/>
          </a:prstGeom>
        </p:spPr>
        <p:txBody>
          <a:bodyPr wrap="none">
            <a:spAutoFit/>
          </a:bodyPr>
          <a:lstStyle/>
          <a:p>
            <a:r>
              <a:rPr lang="en-US" altLang="zh-CN" sz="4400" b="1" dirty="0">
                <a:solidFill>
                  <a:srgbClr val="B26A37"/>
                </a:solidFill>
                <a:latin typeface="微软雅黑"/>
                <a:ea typeface="Microsoft YaHei"/>
              </a:rPr>
              <a:t>W</a:t>
            </a:r>
            <a:r>
              <a:rPr lang="en-US" altLang="zh-CN" sz="3600" dirty="0">
                <a:solidFill>
                  <a:srgbClr val="B26A37"/>
                </a:solidFill>
                <a:latin typeface="微软雅黑"/>
                <a:ea typeface="Microsoft YaHei"/>
              </a:rPr>
              <a:t>=</a:t>
            </a:r>
            <a:r>
              <a:rPr lang="en-US" altLang="zh-CN" sz="3600" i="1" dirty="0" err="1">
                <a:solidFill>
                  <a:srgbClr val="B26A37"/>
                </a:solidFill>
                <a:latin typeface="微软雅黑"/>
                <a:ea typeface="Microsoft YaHei"/>
              </a:rPr>
              <a:t>c+v+m</a:t>
            </a:r>
            <a:endParaRPr lang="zh-CN" altLang="en-US" sz="3600" i="1" dirty="0">
              <a:solidFill>
                <a:srgbClr val="B26A37"/>
              </a:solidFill>
            </a:endParaRPr>
          </a:p>
        </p:txBody>
      </p:sp>
    </p:spTree>
    <p:extLst>
      <p:ext uri="{BB962C8B-B14F-4D97-AF65-F5344CB8AC3E}">
        <p14:creationId xmlns:p14="http://schemas.microsoft.com/office/powerpoint/2010/main" val="171416116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3">
            <a:extLst>
              <a:ext uri="{FF2B5EF4-FFF2-40B4-BE49-F238E27FC236}">
                <a16:creationId xmlns:a16="http://schemas.microsoft.com/office/drawing/2014/main" xmlns="" id="{B091277F-8CD3-45E4-BD9B-5DCAC660F779}"/>
              </a:ext>
            </a:extLst>
          </p:cNvPr>
          <p:cNvCxnSpPr>
            <a:cxnSpLocks noChangeShapeType="1"/>
          </p:cNvCxnSpPr>
          <p:nvPr>
            <p:custDataLst>
              <p:tags r:id="rId1"/>
            </p:custDataLst>
          </p:nvPr>
        </p:nvCxnSpPr>
        <p:spPr bwMode="auto">
          <a:xfrm flipH="1">
            <a:off x="6298657" y="3248080"/>
            <a:ext cx="5049441" cy="0"/>
          </a:xfrm>
          <a:prstGeom prst="line">
            <a:avLst/>
          </a:prstGeom>
          <a:noFill/>
          <a:ln w="19050" cap="sq" algn="ctr">
            <a:solidFill>
              <a:srgbClr val="C87E4C"/>
            </a:solidFill>
            <a:miter lim="800000"/>
            <a:headEnd type="oval" w="med" len="med"/>
            <a:tailEnd/>
          </a:ln>
          <a:extLst>
            <a:ext uri="{909E8E84-426E-40DD-AFC4-6F175D3DCCD1}">
              <a14:hiddenFill xmlns:a14="http://schemas.microsoft.com/office/drawing/2010/main">
                <a:noFill/>
              </a14:hiddenFill>
            </a:ext>
          </a:extLst>
        </p:spPr>
      </p:cxn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5" name="矩形 1">
            <a:extLst>
              <a:ext uri="{FF2B5EF4-FFF2-40B4-BE49-F238E27FC236}">
                <a16:creationId xmlns:a16="http://schemas.microsoft.com/office/drawing/2014/main" xmlns="" id="{5316D78B-2803-4631-9619-D5A2E4BBC98D}"/>
              </a:ext>
            </a:extLst>
          </p:cNvPr>
          <p:cNvSpPr>
            <a:spLocks noChangeArrowheads="1"/>
          </p:cNvSpPr>
          <p:nvPr/>
        </p:nvSpPr>
        <p:spPr bwMode="auto">
          <a:xfrm>
            <a:off x="7897798" y="3609920"/>
            <a:ext cx="358011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pPr>
            <a:r>
              <a:rPr kumimoji="0" lang="zh-CN" altLang="en-US" sz="2400" b="0" i="0" u="none" strike="noStrike" kern="1200" cap="none" spc="0" normalizeH="0" baseline="0" noProof="0" dirty="0">
                <a:ln>
                  <a:noFill/>
                </a:ln>
                <a:solidFill>
                  <a:prstClr val="black"/>
                </a:solidFill>
                <a:effectLst/>
                <a:uLnTx/>
                <a:uFillTx/>
                <a:latin typeface="+mn-ea"/>
                <a:ea typeface="+mn-ea"/>
                <a:cs typeface="+mn-cs"/>
              </a:rPr>
              <a:t>不是从来就有的，</a:t>
            </a:r>
            <a:endParaRPr kumimoji="0" lang="en-US" altLang="zh-CN" sz="2400" b="0" i="0" u="none" strike="noStrike" kern="1200" cap="none" spc="0" normalizeH="0" baseline="0" noProof="0" dirty="0">
              <a:ln>
                <a:noFill/>
              </a:ln>
              <a:solidFill>
                <a:prstClr val="black"/>
              </a:solidFill>
              <a:effectLst/>
              <a:uLnTx/>
              <a:uFillTx/>
              <a:latin typeface="+mn-ea"/>
              <a:ea typeface="+mn-ea"/>
              <a:cs typeface="+mn-cs"/>
            </a:endParaRPr>
          </a:p>
          <a:p>
            <a:pPr lvl="0" indent="0" algn="just" eaLnBrk="1">
              <a:lnSpc>
                <a:spcPct val="150000"/>
              </a:lnSpc>
            </a:pPr>
            <a:r>
              <a:rPr kumimoji="0" lang="zh-CN" altLang="en-US" sz="2400" b="0" i="0" u="none" strike="noStrike" kern="1200" cap="none" spc="0" normalizeH="0" baseline="0" noProof="0" dirty="0">
                <a:ln>
                  <a:noFill/>
                </a:ln>
                <a:solidFill>
                  <a:prstClr val="black"/>
                </a:solidFill>
                <a:effectLst/>
                <a:uLnTx/>
                <a:uFillTx/>
                <a:latin typeface="+mn-ea"/>
                <a:ea typeface="+mn-ea"/>
                <a:cs typeface="+mn-cs"/>
              </a:rPr>
              <a:t>是在一定的历史条件下，作为</a:t>
            </a:r>
            <a:r>
              <a:rPr kumimoji="0" lang="zh-CN" altLang="en-US" sz="2400" b="1" i="0" u="none" strike="noStrike" kern="1200" cap="none" spc="0" normalizeH="0" baseline="0" noProof="0" dirty="0">
                <a:ln>
                  <a:noFill/>
                </a:ln>
                <a:solidFill>
                  <a:srgbClr val="B26A37"/>
                </a:solidFill>
                <a:effectLst/>
                <a:uLnTx/>
                <a:uFillTx/>
                <a:latin typeface="+mn-ea"/>
                <a:ea typeface="+mn-ea"/>
                <a:cs typeface="+mn-cs"/>
              </a:rPr>
              <a:t>自然经济</a:t>
            </a:r>
            <a:r>
              <a:rPr kumimoji="0" lang="zh-CN" altLang="en-US" sz="2400" b="0" i="0" u="none" strike="noStrike" kern="1200" cap="none" spc="0" normalizeH="0" baseline="0" noProof="0" dirty="0">
                <a:ln>
                  <a:noFill/>
                </a:ln>
                <a:solidFill>
                  <a:prstClr val="black"/>
                </a:solidFill>
                <a:effectLst/>
                <a:uLnTx/>
                <a:uFillTx/>
                <a:latin typeface="+mn-ea"/>
                <a:ea typeface="+mn-ea"/>
                <a:cs typeface="+mn-cs"/>
              </a:rPr>
              <a:t>的</a:t>
            </a:r>
            <a:r>
              <a:rPr kumimoji="0" lang="zh-CN" altLang="en-US" sz="2400" b="1" i="0" u="none" strike="noStrike" kern="1200" cap="none" spc="0" normalizeH="0" baseline="0" noProof="0" dirty="0">
                <a:ln>
                  <a:noFill/>
                </a:ln>
                <a:solidFill>
                  <a:srgbClr val="B26A37"/>
                </a:solidFill>
                <a:effectLst/>
                <a:uLnTx/>
                <a:uFillTx/>
                <a:latin typeface="+mn-ea"/>
                <a:ea typeface="+mn-ea"/>
                <a:cs typeface="+mn-cs"/>
              </a:rPr>
              <a:t>对立物</a:t>
            </a:r>
            <a:r>
              <a:rPr kumimoji="0" lang="zh-CN" altLang="en-US" sz="2400" b="0" i="0" u="none" strike="noStrike" kern="1200" cap="none" spc="0" normalizeH="0" baseline="0" noProof="0" dirty="0">
                <a:ln>
                  <a:noFill/>
                </a:ln>
                <a:solidFill>
                  <a:prstClr val="black"/>
                </a:solidFill>
                <a:effectLst/>
                <a:uLnTx/>
                <a:uFillTx/>
                <a:latin typeface="+mn-ea"/>
                <a:ea typeface="+mn-ea"/>
                <a:cs typeface="+mn-cs"/>
              </a:rPr>
              <a:t>而产生和发展起来的。</a:t>
            </a:r>
            <a:endParaRPr kumimoji="0" lang="en-US" altLang="zh-CN" sz="2400" b="0" i="0" u="none" strike="noStrike" kern="1200" cap="none" spc="0" normalizeH="0" baseline="0" noProof="0" dirty="0">
              <a:ln>
                <a:noFill/>
              </a:ln>
              <a:solidFill>
                <a:prstClr val="black"/>
              </a:solidFill>
              <a:effectLst/>
              <a:uLnTx/>
              <a:uFillTx/>
              <a:latin typeface="+mn-ea"/>
              <a:ea typeface="+mn-ea"/>
              <a:cs typeface="+mn-cs"/>
            </a:endParaRPr>
          </a:p>
        </p:txBody>
      </p:sp>
      <p:pic>
        <p:nvPicPr>
          <p:cNvPr id="6" name="Picture 16" descr="See the source image">
            <a:extLst>
              <a:ext uri="{FF2B5EF4-FFF2-40B4-BE49-F238E27FC236}">
                <a16:creationId xmlns:a16="http://schemas.microsoft.com/office/drawing/2014/main" xmlns="" id="{C6EF74EB-B9FA-4DC8-AE84-1C53B59D57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841093"/>
            <a:ext cx="7244631" cy="5016907"/>
          </a:xfrm>
          <a:prstGeom prst="rect">
            <a:avLst/>
          </a:prstGeom>
          <a:noFill/>
          <a:extLst>
            <a:ext uri="{909E8E84-426E-40DD-AFC4-6F175D3DCCD1}">
              <a14:hiddenFill xmlns:a14="http://schemas.microsoft.com/office/drawing/2010/main">
                <a:solidFill>
                  <a:srgbClr val="FFFFFF"/>
                </a:solidFill>
              </a14:hiddenFill>
            </a:ext>
          </a:extLst>
        </p:spPr>
      </p:pic>
      <p:sp>
        <p:nvSpPr>
          <p:cNvPr id="7" name="等腰三角形 6">
            <a:extLst>
              <a:ext uri="{FF2B5EF4-FFF2-40B4-BE49-F238E27FC236}">
                <a16:creationId xmlns:a16="http://schemas.microsoft.com/office/drawing/2014/main" xmlns="" id="{47727296-4A31-40B4-805B-089353F3341B}"/>
              </a:ext>
            </a:extLst>
          </p:cNvPr>
          <p:cNvSpPr/>
          <p:nvPr>
            <p:custDataLst>
              <p:tags r:id="rId2"/>
            </p:custDataLst>
          </p:nvPr>
        </p:nvSpPr>
        <p:spPr>
          <a:xfrm rot="9233090">
            <a:off x="11505699" y="2443695"/>
            <a:ext cx="200025" cy="172641"/>
          </a:xfrm>
          <a:prstGeom prst="triangle">
            <a:avLst/>
          </a:prstGeom>
          <a:solidFill>
            <a:srgbClr val="C87E4C"/>
          </a:solidFill>
          <a:ln w="12700" cap="flat" cmpd="sng" algn="ctr">
            <a:noFill/>
            <a:prstDash val="solid"/>
            <a:miter lim="800000"/>
          </a:ln>
          <a:effectLst/>
        </p:spPr>
        <p:txBody>
          <a:bodyPr anchor="ctr"/>
          <a:lstStyle/>
          <a:p>
            <a:pPr algn="ctr">
              <a:defRPr/>
            </a:pPr>
            <a:endParaRPr lang="zh-CN" altLang="en-US" sz="1013" kern="0">
              <a:solidFill>
                <a:srgbClr val="FFC20F"/>
              </a:solidFill>
              <a:latin typeface="+mn-ea"/>
              <a:ea typeface="+mn-ea"/>
            </a:endParaRPr>
          </a:p>
        </p:txBody>
      </p:sp>
      <p:sp>
        <p:nvSpPr>
          <p:cNvPr id="8" name="等腰三角形 7">
            <a:extLst>
              <a:ext uri="{FF2B5EF4-FFF2-40B4-BE49-F238E27FC236}">
                <a16:creationId xmlns:a16="http://schemas.microsoft.com/office/drawing/2014/main" xmlns="" id="{B83FC7BB-1ABD-4967-9B94-AF64BA2EBBE1}"/>
              </a:ext>
            </a:extLst>
          </p:cNvPr>
          <p:cNvSpPr/>
          <p:nvPr>
            <p:custDataLst>
              <p:tags r:id="rId3"/>
            </p:custDataLst>
          </p:nvPr>
        </p:nvSpPr>
        <p:spPr>
          <a:xfrm rot="15569576">
            <a:off x="11241380" y="2949711"/>
            <a:ext cx="297656" cy="257175"/>
          </a:xfrm>
          <a:prstGeom prst="triangle">
            <a:avLst/>
          </a:prstGeom>
          <a:solidFill>
            <a:srgbClr val="C87E4C"/>
          </a:solidFill>
          <a:ln w="12700" cap="flat" cmpd="sng" algn="ctr">
            <a:noFill/>
            <a:prstDash val="solid"/>
            <a:miter lim="800000"/>
          </a:ln>
          <a:effectLst/>
        </p:spPr>
        <p:txBody>
          <a:bodyPr anchor="ctr"/>
          <a:lstStyle/>
          <a:p>
            <a:pPr algn="ctr">
              <a:defRPr/>
            </a:pPr>
            <a:endParaRPr lang="zh-CN" altLang="en-US" sz="1013" kern="0">
              <a:solidFill>
                <a:srgbClr val="FFC20F"/>
              </a:solidFill>
              <a:latin typeface="+mn-ea"/>
              <a:ea typeface="+mn-ea"/>
            </a:endParaRPr>
          </a:p>
        </p:txBody>
      </p:sp>
      <p:sp>
        <p:nvSpPr>
          <p:cNvPr id="9" name="等腰三角形 8">
            <a:extLst>
              <a:ext uri="{FF2B5EF4-FFF2-40B4-BE49-F238E27FC236}">
                <a16:creationId xmlns:a16="http://schemas.microsoft.com/office/drawing/2014/main" xmlns="" id="{496D876E-55F3-49AE-B852-1AD6860D6948}"/>
              </a:ext>
            </a:extLst>
          </p:cNvPr>
          <p:cNvSpPr/>
          <p:nvPr>
            <p:custDataLst>
              <p:tags r:id="rId4"/>
            </p:custDataLst>
          </p:nvPr>
        </p:nvSpPr>
        <p:spPr>
          <a:xfrm rot="21371394">
            <a:off x="11142558" y="1956731"/>
            <a:ext cx="200025" cy="172640"/>
          </a:xfrm>
          <a:prstGeom prst="triangle">
            <a:avLst/>
          </a:prstGeom>
          <a:solidFill>
            <a:srgbClr val="C87E4C"/>
          </a:solidFill>
          <a:ln w="12700" cap="flat" cmpd="sng" algn="ctr">
            <a:noFill/>
            <a:prstDash val="solid"/>
            <a:miter lim="800000"/>
          </a:ln>
          <a:effectLst/>
        </p:spPr>
        <p:txBody>
          <a:bodyPr anchor="ctr"/>
          <a:lstStyle/>
          <a:p>
            <a:pPr algn="ctr">
              <a:defRPr/>
            </a:pPr>
            <a:endParaRPr lang="zh-CN" altLang="en-US" sz="1013" kern="0">
              <a:solidFill>
                <a:srgbClr val="FFC20F"/>
              </a:solidFill>
              <a:latin typeface="+mn-ea"/>
              <a:ea typeface="+mn-ea"/>
            </a:endParaRPr>
          </a:p>
        </p:txBody>
      </p:sp>
      <p:sp>
        <p:nvSpPr>
          <p:cNvPr id="10" name="等腰三角形 9">
            <a:extLst>
              <a:ext uri="{FF2B5EF4-FFF2-40B4-BE49-F238E27FC236}">
                <a16:creationId xmlns:a16="http://schemas.microsoft.com/office/drawing/2014/main" xmlns="" id="{BD44E0BF-DEE2-4C6B-844C-BA9A6C7B9C5C}"/>
              </a:ext>
            </a:extLst>
          </p:cNvPr>
          <p:cNvSpPr/>
          <p:nvPr>
            <p:custDataLst>
              <p:tags r:id="rId5"/>
            </p:custDataLst>
          </p:nvPr>
        </p:nvSpPr>
        <p:spPr>
          <a:xfrm rot="18210217">
            <a:off x="10835973" y="2225216"/>
            <a:ext cx="95250" cy="82153"/>
          </a:xfrm>
          <a:prstGeom prst="triangle">
            <a:avLst/>
          </a:prstGeom>
          <a:solidFill>
            <a:srgbClr val="C87E4C"/>
          </a:solidFill>
          <a:ln w="12700" cap="flat" cmpd="sng" algn="ctr">
            <a:noFill/>
            <a:prstDash val="solid"/>
            <a:miter lim="800000"/>
          </a:ln>
          <a:effectLst/>
        </p:spPr>
        <p:txBody>
          <a:bodyPr anchor="ctr"/>
          <a:lstStyle/>
          <a:p>
            <a:pPr algn="ctr">
              <a:defRPr/>
            </a:pPr>
            <a:endParaRPr lang="zh-CN" altLang="en-US" sz="1013" kern="0">
              <a:solidFill>
                <a:srgbClr val="FFC20F"/>
              </a:solidFill>
              <a:latin typeface="+mn-ea"/>
              <a:ea typeface="+mn-ea"/>
            </a:endParaRPr>
          </a:p>
        </p:txBody>
      </p:sp>
      <p:sp>
        <p:nvSpPr>
          <p:cNvPr id="11" name="等腰三角形 10">
            <a:extLst>
              <a:ext uri="{FF2B5EF4-FFF2-40B4-BE49-F238E27FC236}">
                <a16:creationId xmlns:a16="http://schemas.microsoft.com/office/drawing/2014/main" xmlns="" id="{9B9C5477-63E0-4A76-8E76-DD15E4C04BBF}"/>
              </a:ext>
            </a:extLst>
          </p:cNvPr>
          <p:cNvSpPr/>
          <p:nvPr>
            <p:custDataLst>
              <p:tags r:id="rId6"/>
            </p:custDataLst>
          </p:nvPr>
        </p:nvSpPr>
        <p:spPr>
          <a:xfrm rot="8748521">
            <a:off x="11104459" y="2338920"/>
            <a:ext cx="96440" cy="82154"/>
          </a:xfrm>
          <a:prstGeom prst="triangle">
            <a:avLst/>
          </a:prstGeom>
          <a:solidFill>
            <a:srgbClr val="C87E4C"/>
          </a:solidFill>
          <a:ln w="12700" cap="flat" cmpd="sng" algn="ctr">
            <a:noFill/>
            <a:prstDash val="solid"/>
            <a:miter lim="800000"/>
          </a:ln>
          <a:effectLst/>
        </p:spPr>
        <p:txBody>
          <a:bodyPr anchor="ctr"/>
          <a:lstStyle/>
          <a:p>
            <a:pPr algn="ctr">
              <a:defRPr/>
            </a:pPr>
            <a:endParaRPr lang="zh-CN" altLang="en-US" sz="1013" kern="0">
              <a:solidFill>
                <a:srgbClr val="FFC20F"/>
              </a:solidFill>
              <a:latin typeface="+mn-ea"/>
              <a:ea typeface="+mn-ea"/>
            </a:endParaRPr>
          </a:p>
        </p:txBody>
      </p:sp>
      <p:sp>
        <p:nvSpPr>
          <p:cNvPr id="3" name="矩形 2">
            <a:extLst>
              <a:ext uri="{FF2B5EF4-FFF2-40B4-BE49-F238E27FC236}">
                <a16:creationId xmlns:a16="http://schemas.microsoft.com/office/drawing/2014/main" xmlns="" id="{DAE81379-D3D9-40C3-BBD5-48EBEAF4A8DA}"/>
              </a:ext>
            </a:extLst>
          </p:cNvPr>
          <p:cNvSpPr/>
          <p:nvPr/>
        </p:nvSpPr>
        <p:spPr>
          <a:xfrm>
            <a:off x="8645101" y="2493523"/>
            <a:ext cx="1826141" cy="584775"/>
          </a:xfrm>
          <a:prstGeom prst="rect">
            <a:avLst/>
          </a:prstGeom>
        </p:spPr>
        <p:txBody>
          <a:bodyPr wrap="none">
            <a:spAutoFit/>
          </a:bodyPr>
          <a:lstStyle/>
          <a:p>
            <a:r>
              <a:rPr lang="zh-CN" altLang="en-US" sz="3200" b="1" dirty="0">
                <a:solidFill>
                  <a:srgbClr val="B26A37"/>
                </a:solidFill>
                <a:latin typeface="+mn-ea"/>
                <a:ea typeface="+mn-ea"/>
              </a:rPr>
              <a:t>商品经济</a:t>
            </a:r>
            <a:endParaRPr lang="zh-CN" altLang="en-US" sz="2400" dirty="0">
              <a:latin typeface="+mn-ea"/>
              <a:ea typeface="+mn-ea"/>
            </a:endParaRPr>
          </a:p>
        </p:txBody>
      </p:sp>
      <p:sp>
        <p:nvSpPr>
          <p:cNvPr id="13" name="矩形: 圆角 12">
            <a:extLst>
              <a:ext uri="{FF2B5EF4-FFF2-40B4-BE49-F238E27FC236}">
                <a16:creationId xmlns:a16="http://schemas.microsoft.com/office/drawing/2014/main" xmlns="" id="{FB9B6AC2-003B-4166-A4AB-5218B77D932B}"/>
              </a:ext>
            </a:extLst>
          </p:cNvPr>
          <p:cNvSpPr/>
          <p:nvPr/>
        </p:nvSpPr>
        <p:spPr>
          <a:xfrm>
            <a:off x="3237147" y="1064542"/>
            <a:ext cx="571770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rPr>
              <a:t>（一）商品经济产生的历史条件</a:t>
            </a:r>
          </a:p>
        </p:txBody>
      </p:sp>
    </p:spTree>
    <p:extLst>
      <p:ext uri="{BB962C8B-B14F-4D97-AF65-F5344CB8AC3E}">
        <p14:creationId xmlns:p14="http://schemas.microsoft.com/office/powerpoint/2010/main" val="944293403"/>
      </p:ext>
    </p:extLst>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1">
            <a:extLst>
              <a:ext uri="{FF2B5EF4-FFF2-40B4-BE49-F238E27FC236}">
                <a16:creationId xmlns:a16="http://schemas.microsoft.com/office/drawing/2014/main" xmlns="" id="{CCC78A82-53BF-4045-A18F-B3E4DFA28211}"/>
              </a:ext>
            </a:extLst>
          </p:cNvPr>
          <p:cNvSpPr txBox="1">
            <a:spLocks noChangeArrowheads="1"/>
          </p:cNvSpPr>
          <p:nvPr/>
        </p:nvSpPr>
        <p:spPr bwMode="auto">
          <a:xfrm>
            <a:off x="2160588" y="2746375"/>
            <a:ext cx="348932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进一步揭示了剩余价值的源泉</a:t>
            </a:r>
          </a:p>
        </p:txBody>
      </p:sp>
      <p:cxnSp>
        <p:nvCxnSpPr>
          <p:cNvPr id="54" name="直接连接符 53">
            <a:extLst>
              <a:ext uri="{FF2B5EF4-FFF2-40B4-BE49-F238E27FC236}">
                <a16:creationId xmlns:a16="http://schemas.microsoft.com/office/drawing/2014/main" xmlns="" id="{62B27368-49E9-4251-A143-32F8D201E671}"/>
              </a:ext>
            </a:extLst>
          </p:cNvPr>
          <p:cNvCxnSpPr/>
          <p:nvPr>
            <p:custDataLst>
              <p:tags r:id="rId1"/>
            </p:custDataLst>
          </p:nvPr>
        </p:nvCxnSpPr>
        <p:spPr>
          <a:xfrm>
            <a:off x="1395413" y="3530600"/>
            <a:ext cx="0" cy="1498600"/>
          </a:xfrm>
          <a:prstGeom prst="line">
            <a:avLst/>
          </a:prstGeom>
          <a:ln w="38100">
            <a:solidFill>
              <a:schemeClr val="accent2">
                <a:lumMod val="60000"/>
                <a:lumOff val="4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55" name="菱形 54">
            <a:extLst>
              <a:ext uri="{FF2B5EF4-FFF2-40B4-BE49-F238E27FC236}">
                <a16:creationId xmlns:a16="http://schemas.microsoft.com/office/drawing/2014/main" xmlns="" id="{53D052DD-3577-4BB5-A543-BC4458B77CAC}"/>
              </a:ext>
            </a:extLst>
          </p:cNvPr>
          <p:cNvSpPr/>
          <p:nvPr>
            <p:custDataLst>
              <p:tags r:id="rId2"/>
            </p:custDataLst>
          </p:nvPr>
        </p:nvSpPr>
        <p:spPr>
          <a:xfrm>
            <a:off x="631825" y="2973388"/>
            <a:ext cx="1528763" cy="452437"/>
          </a:xfrm>
          <a:prstGeom prst="diamond">
            <a:avLst/>
          </a:prstGeom>
          <a:solidFill>
            <a:srgbClr val="B26A37"/>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2000" b="1" dirty="0">
              <a:solidFill>
                <a:schemeClr val="bg1"/>
              </a:solidFill>
            </a:endParaRPr>
          </a:p>
        </p:txBody>
      </p:sp>
      <p:sp>
        <p:nvSpPr>
          <p:cNvPr id="56" name="菱形 55">
            <a:extLst>
              <a:ext uri="{FF2B5EF4-FFF2-40B4-BE49-F238E27FC236}">
                <a16:creationId xmlns:a16="http://schemas.microsoft.com/office/drawing/2014/main" xmlns="" id="{1CD8E117-C8B1-4264-BE09-14B85A2ED4D0}"/>
              </a:ext>
            </a:extLst>
          </p:cNvPr>
          <p:cNvSpPr/>
          <p:nvPr>
            <p:custDataLst>
              <p:tags r:id="rId3"/>
            </p:custDataLst>
          </p:nvPr>
        </p:nvSpPr>
        <p:spPr>
          <a:xfrm>
            <a:off x="631825" y="5118100"/>
            <a:ext cx="1528763" cy="452438"/>
          </a:xfrm>
          <a:prstGeom prst="diamond">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2000" b="1" dirty="0">
              <a:solidFill>
                <a:schemeClr val="bg1"/>
              </a:solidFill>
            </a:endParaRPr>
          </a:p>
        </p:txBody>
      </p:sp>
      <p:sp>
        <p:nvSpPr>
          <p:cNvPr id="57" name="文本框 1">
            <a:extLst>
              <a:ext uri="{FF2B5EF4-FFF2-40B4-BE49-F238E27FC236}">
                <a16:creationId xmlns:a16="http://schemas.microsoft.com/office/drawing/2014/main" xmlns="" id="{8F267F64-C7D7-41EE-8134-F91A473BCA11}"/>
              </a:ext>
            </a:extLst>
          </p:cNvPr>
          <p:cNvSpPr txBox="1">
            <a:spLocks noChangeArrowheads="1"/>
          </p:cNvSpPr>
          <p:nvPr/>
        </p:nvSpPr>
        <p:spPr bwMode="auto">
          <a:xfrm>
            <a:off x="2160588" y="4498975"/>
            <a:ext cx="34893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为确定资本家对雇佣劳动者的剥削程度提供了科学依据</a:t>
            </a:r>
          </a:p>
        </p:txBody>
      </p:sp>
      <p:pic>
        <p:nvPicPr>
          <p:cNvPr id="58" name="Picture 9">
            <a:extLst>
              <a:ext uri="{FF2B5EF4-FFF2-40B4-BE49-F238E27FC236}">
                <a16:creationId xmlns:a16="http://schemas.microsoft.com/office/drawing/2014/main" xmlns="" id="{6B82AB84-B3E6-48DB-92BB-C288758C43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6801" y="1913731"/>
            <a:ext cx="5738812"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圆角 9">
            <a:extLst>
              <a:ext uri="{FF2B5EF4-FFF2-40B4-BE49-F238E27FC236}">
                <a16:creationId xmlns:a16="http://schemas.microsoft.com/office/drawing/2014/main" xmlns="" id="{508226D9-C6E1-43A3-8F98-9E832146C205}"/>
              </a:ext>
            </a:extLst>
          </p:cNvPr>
          <p:cNvSpPr/>
          <p:nvPr/>
        </p:nvSpPr>
        <p:spPr>
          <a:xfrm>
            <a:off x="466387" y="1067806"/>
            <a:ext cx="11259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（一）剩余价值的生产过程和资本的不同部分在剩余价值生产中的作用</a:t>
            </a:r>
          </a:p>
        </p:txBody>
      </p:sp>
      <p:sp>
        <p:nvSpPr>
          <p:cNvPr id="12" name="文本框 11">
            <a:extLst>
              <a:ext uri="{FF2B5EF4-FFF2-40B4-BE49-F238E27FC236}">
                <a16:creationId xmlns:a16="http://schemas.microsoft.com/office/drawing/2014/main" xmlns="" id="{A5221E55-CE02-4921-94DE-28DE4A1141E2}"/>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13" name="文本框 12">
            <a:extLst>
              <a:ext uri="{FF2B5EF4-FFF2-40B4-BE49-F238E27FC236}">
                <a16:creationId xmlns:a16="http://schemas.microsoft.com/office/drawing/2014/main" xmlns="" id="{BB499CD1-30AC-492A-9FA2-4BD7CCB0E15B}"/>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6.</a:t>
            </a:r>
            <a:r>
              <a:rPr lang="zh-CN" altLang="en-US" sz="2400" b="1" dirty="0">
                <a:solidFill>
                  <a:srgbClr val="B26A37"/>
                </a:solidFill>
                <a:latin typeface="+mn-ea"/>
                <a:ea typeface="+mn-ea"/>
                <a:sym typeface="微软雅黑" panose="020B0503020204020204" pitchFamily="34" charset="-122"/>
              </a:rPr>
              <a:t>划分不变资本与可变资本的意义</a:t>
            </a:r>
          </a:p>
        </p:txBody>
      </p:sp>
    </p:spTree>
    <p:extLst>
      <p:ext uri="{BB962C8B-B14F-4D97-AF65-F5344CB8AC3E}">
        <p14:creationId xmlns:p14="http://schemas.microsoft.com/office/powerpoint/2010/main" val="1488988969"/>
      </p:ext>
    </p:extLst>
  </p:cSld>
  <p:clrMapOvr>
    <a:masterClrMapping/>
  </p:clrMapOvr>
  <p:transition spd="med">
    <p:pul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E79A4B55-6123-442A-923B-E1C353C79A4A}"/>
              </a:ext>
            </a:extLst>
          </p:cNvPr>
          <p:cNvGrpSpPr/>
          <p:nvPr/>
        </p:nvGrpSpPr>
        <p:grpSpPr>
          <a:xfrm>
            <a:off x="649288" y="4342989"/>
            <a:ext cx="6108700" cy="2013854"/>
            <a:chOff x="649288" y="4342989"/>
            <a:chExt cx="6108700" cy="2013854"/>
          </a:xfrm>
        </p:grpSpPr>
        <p:sp>
          <p:nvSpPr>
            <p:cNvPr id="10" name="矩形 9">
              <a:extLst>
                <a:ext uri="{FF2B5EF4-FFF2-40B4-BE49-F238E27FC236}">
                  <a16:creationId xmlns:a16="http://schemas.microsoft.com/office/drawing/2014/main" xmlns="" id="{FC31075A-F7DD-4B69-8F2F-E7FD684058E3}"/>
                </a:ext>
              </a:extLst>
            </p:cNvPr>
            <p:cNvSpPr/>
            <p:nvPr/>
          </p:nvSpPr>
          <p:spPr>
            <a:xfrm>
              <a:off x="649288" y="4342989"/>
              <a:ext cx="6108700" cy="2013854"/>
            </a:xfrm>
            <a:prstGeom prst="rect">
              <a:avLst/>
            </a:prstGeom>
            <a:gradFill>
              <a:gsLst>
                <a:gs pos="33000">
                  <a:schemeClr val="bg1"/>
                </a:gs>
                <a:gs pos="100000">
                  <a:schemeClr val="accent2">
                    <a:lumMod val="20000"/>
                    <a:lumOff val="80000"/>
                  </a:schemeClr>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a:lnSpc>
                  <a:spcPct val="120000"/>
                </a:lnSpc>
                <a:defRPr/>
              </a:pPr>
              <a:endParaRPr lang="zh-CN" altLang="en-US" sz="2400" b="1">
                <a:solidFill>
                  <a:srgbClr val="FF0000"/>
                </a:solidFill>
                <a:latin typeface="微软雅黑" panose="020B0503020204020204" pitchFamily="34" charset="-122"/>
                <a:sym typeface="微软雅黑" panose="020B0503020204020204" pitchFamily="34" charset="-122"/>
              </a:endParaRPr>
            </a:p>
          </p:txBody>
        </p:sp>
        <p:sp>
          <p:nvSpPr>
            <p:cNvPr id="39" name="文本框 41">
              <a:extLst>
                <a:ext uri="{FF2B5EF4-FFF2-40B4-BE49-F238E27FC236}">
                  <a16:creationId xmlns:a16="http://schemas.microsoft.com/office/drawing/2014/main" xmlns="" id="{B5B013DD-5EFE-48BB-AB88-33A4298D0F6D}"/>
                </a:ext>
              </a:extLst>
            </p:cNvPr>
            <p:cNvSpPr txBox="1">
              <a:spLocks noChangeArrowheads="1"/>
            </p:cNvSpPr>
            <p:nvPr/>
          </p:nvSpPr>
          <p:spPr bwMode="auto">
            <a:xfrm>
              <a:off x="754857" y="4355798"/>
              <a:ext cx="5897563"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8016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buSzPct val="80000"/>
              </a:pPr>
              <a:r>
                <a:rPr lang="zh-CN" altLang="en-US" sz="2400" b="1" dirty="0">
                  <a:solidFill>
                    <a:srgbClr val="000000"/>
                  </a:solidFill>
                  <a:latin typeface="微软雅黑" panose="020B0503020204020204" pitchFamily="34" charset="-122"/>
                  <a:sym typeface="微软雅黑" panose="020B0503020204020204" pitchFamily="34" charset="-122"/>
                </a:rPr>
                <a:t>剩余价值率公式也可以表示为</a:t>
              </a:r>
            </a:p>
          </p:txBody>
        </p:sp>
        <p:grpSp>
          <p:nvGrpSpPr>
            <p:cNvPr id="40" name="组合 5">
              <a:extLst>
                <a:ext uri="{FF2B5EF4-FFF2-40B4-BE49-F238E27FC236}">
                  <a16:creationId xmlns:a16="http://schemas.microsoft.com/office/drawing/2014/main" xmlns="" id="{5C28CB99-E25F-4A43-8859-EB109446D979}"/>
                </a:ext>
              </a:extLst>
            </p:cNvPr>
            <p:cNvGrpSpPr>
              <a:grpSpLocks/>
            </p:cNvGrpSpPr>
            <p:nvPr/>
          </p:nvGrpSpPr>
          <p:grpSpPr bwMode="auto">
            <a:xfrm>
              <a:off x="815182" y="5099543"/>
              <a:ext cx="5776912" cy="1049338"/>
              <a:chOff x="6311386" y="4579674"/>
              <a:chExt cx="5778151" cy="1049865"/>
            </a:xfrm>
          </p:grpSpPr>
          <p:sp>
            <p:nvSpPr>
              <p:cNvPr id="41" name="文本框 44061">
                <a:extLst>
                  <a:ext uri="{FF2B5EF4-FFF2-40B4-BE49-F238E27FC236}">
                    <a16:creationId xmlns:a16="http://schemas.microsoft.com/office/drawing/2014/main" xmlns="" id="{20C878B8-0FBB-4498-B837-AC765B8D3B76}"/>
                  </a:ext>
                </a:extLst>
              </p:cNvPr>
              <p:cNvSpPr txBox="1">
                <a:spLocks noChangeArrowheads="1"/>
              </p:cNvSpPr>
              <p:nvPr/>
            </p:nvSpPr>
            <p:spPr bwMode="auto">
              <a:xfrm>
                <a:off x="7380002" y="4579674"/>
                <a:ext cx="3532946" cy="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SzPct val="80000"/>
                </a:pPr>
                <a:r>
                  <a:rPr lang="zh-CN" altLang="en-US" sz="2400" dirty="0">
                    <a:solidFill>
                      <a:srgbClr val="000000"/>
                    </a:solidFill>
                    <a:latin typeface="微软雅黑" panose="020B0503020204020204" pitchFamily="34" charset="-122"/>
                    <a:sym typeface="微软雅黑" panose="020B0503020204020204" pitchFamily="34" charset="-122"/>
                  </a:rPr>
                  <a:t>剩余劳动 / 必要劳动</a:t>
                </a:r>
              </a:p>
            </p:txBody>
          </p:sp>
          <p:sp>
            <p:nvSpPr>
              <p:cNvPr id="42" name="文本框 40">
                <a:extLst>
                  <a:ext uri="{FF2B5EF4-FFF2-40B4-BE49-F238E27FC236}">
                    <a16:creationId xmlns:a16="http://schemas.microsoft.com/office/drawing/2014/main" xmlns="" id="{E001F3A3-FC99-4D30-8457-B60D80746105}"/>
                  </a:ext>
                </a:extLst>
              </p:cNvPr>
              <p:cNvSpPr txBox="1">
                <a:spLocks noChangeArrowheads="1"/>
              </p:cNvSpPr>
              <p:nvPr/>
            </p:nvSpPr>
            <p:spPr bwMode="auto">
              <a:xfrm>
                <a:off x="6311386" y="4581263"/>
                <a:ext cx="1430644" cy="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SzPct val="80000"/>
                </a:pPr>
                <a:r>
                  <a:rPr lang="en-US" altLang="zh-CN" sz="2400" i="1" dirty="0">
                    <a:solidFill>
                      <a:srgbClr val="000000"/>
                    </a:solidFill>
                    <a:latin typeface="微软雅黑" panose="020B0503020204020204" pitchFamily="34" charset="-122"/>
                    <a:sym typeface="微软雅黑" panose="020B0503020204020204" pitchFamily="34" charset="-122"/>
                  </a:rPr>
                  <a:t>m </a:t>
                </a:r>
                <a:r>
                  <a:rPr lang="en-US" altLang="zh-CN" sz="2400" dirty="0">
                    <a:solidFill>
                      <a:srgbClr val="000000"/>
                    </a:solidFill>
                    <a:latin typeface="微软雅黑" panose="020B0503020204020204" pitchFamily="34" charset="-122"/>
                    <a:sym typeface="微软雅黑" panose="020B0503020204020204" pitchFamily="34" charset="-122"/>
                  </a:rPr>
                  <a:t>’=</a:t>
                </a:r>
                <a:endParaRPr lang="zh-CN" altLang="en-US" sz="2400" dirty="0">
                  <a:solidFill>
                    <a:srgbClr val="000000"/>
                  </a:solidFill>
                  <a:latin typeface="微软雅黑" panose="020B0503020204020204" pitchFamily="34" charset="-122"/>
                  <a:sym typeface="微软雅黑" panose="020B0503020204020204" pitchFamily="34" charset="-122"/>
                </a:endParaRPr>
              </a:p>
            </p:txBody>
          </p:sp>
          <p:sp>
            <p:nvSpPr>
              <p:cNvPr id="43" name="文本框 43">
                <a:extLst>
                  <a:ext uri="{FF2B5EF4-FFF2-40B4-BE49-F238E27FC236}">
                    <a16:creationId xmlns:a16="http://schemas.microsoft.com/office/drawing/2014/main" xmlns="" id="{4943DCE8-3347-4811-80CC-6DFA40F3CC75}"/>
                  </a:ext>
                </a:extLst>
              </p:cNvPr>
              <p:cNvSpPr txBox="1">
                <a:spLocks noChangeArrowheads="1"/>
              </p:cNvSpPr>
              <p:nvPr/>
            </p:nvSpPr>
            <p:spPr bwMode="auto">
              <a:xfrm>
                <a:off x="6913177" y="5130814"/>
                <a:ext cx="5176360" cy="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SzPct val="80000"/>
                </a:pPr>
                <a:r>
                  <a:rPr lang="zh-CN" altLang="en-US" sz="2400" dirty="0">
                    <a:solidFill>
                      <a:srgbClr val="000000"/>
                    </a:solidFill>
                    <a:latin typeface="微软雅黑" panose="020B0503020204020204" pitchFamily="34" charset="-122"/>
                    <a:sym typeface="微软雅黑" panose="020B0503020204020204" pitchFamily="34" charset="-122"/>
                  </a:rPr>
                  <a:t>=   剩余劳动时间 / 必要劳动时间</a:t>
                </a:r>
              </a:p>
            </p:txBody>
          </p:sp>
        </p:grpSp>
      </p:grpSp>
      <p:sp>
        <p:nvSpPr>
          <p:cNvPr id="45" name="矩形: 圆角 44">
            <a:extLst>
              <a:ext uri="{FF2B5EF4-FFF2-40B4-BE49-F238E27FC236}">
                <a16:creationId xmlns:a16="http://schemas.microsoft.com/office/drawing/2014/main" xmlns="" id="{DDD88677-B756-4084-8C95-56BD16CC7A7E}"/>
              </a:ext>
            </a:extLst>
          </p:cNvPr>
          <p:cNvSpPr/>
          <p:nvPr/>
        </p:nvSpPr>
        <p:spPr>
          <a:xfrm>
            <a:off x="466387" y="1067806"/>
            <a:ext cx="11259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（一）剩余价值的生产过程和资本的不同部分在剩余价值生产中的作用</a:t>
            </a:r>
          </a:p>
        </p:txBody>
      </p:sp>
      <p:sp>
        <p:nvSpPr>
          <p:cNvPr id="47" name="矩形 46">
            <a:extLst>
              <a:ext uri="{FF2B5EF4-FFF2-40B4-BE49-F238E27FC236}">
                <a16:creationId xmlns:a16="http://schemas.microsoft.com/office/drawing/2014/main" xmlns="" id="{7DFC0BFC-DB38-4515-AAF1-DE630074AF56}"/>
              </a:ext>
            </a:extLst>
          </p:cNvPr>
          <p:cNvSpPr/>
          <p:nvPr/>
        </p:nvSpPr>
        <p:spPr>
          <a:xfrm>
            <a:off x="7821737" y="2576741"/>
            <a:ext cx="3939495" cy="1135054"/>
          </a:xfrm>
          <a:prstGeom prst="rect">
            <a:avLst/>
          </a:prstGeom>
        </p:spPr>
        <p:txBody>
          <a:bodyPr wrap="square">
            <a:spAutoFit/>
          </a:bodyPr>
          <a:lstStyle/>
          <a:p>
            <a:pPr algn="just">
              <a:lnSpc>
                <a:spcPct val="150000"/>
              </a:lnSpc>
              <a:buSzPct val="80000"/>
            </a:pPr>
            <a:r>
              <a:rPr lang="zh-CN" altLang="en-US" sz="2400" dirty="0">
                <a:solidFill>
                  <a:srgbClr val="000000"/>
                </a:solidFill>
                <a:latin typeface="微软雅黑" panose="020B0503020204020204" pitchFamily="34" charset="-122"/>
                <a:ea typeface="微软雅黑" panose="020B0503020204020204" pitchFamily="34" charset="-122"/>
              </a:rPr>
              <a:t>以</a:t>
            </a:r>
            <a:r>
              <a:rPr lang="zh-CN" altLang="en-US" sz="2400" b="1" dirty="0">
                <a:solidFill>
                  <a:srgbClr val="000000"/>
                </a:solidFill>
                <a:latin typeface="微软雅黑" panose="020B0503020204020204" pitchFamily="34" charset="-122"/>
                <a:ea typeface="微软雅黑" panose="020B0503020204020204" pitchFamily="34" charset="-122"/>
              </a:rPr>
              <a:t>物化劳动</a:t>
            </a:r>
            <a:r>
              <a:rPr lang="zh-CN" altLang="en-US" sz="2400" dirty="0">
                <a:solidFill>
                  <a:srgbClr val="000000"/>
                </a:solidFill>
                <a:latin typeface="微软雅黑" panose="020B0503020204020204" pitchFamily="34" charset="-122"/>
                <a:ea typeface="微软雅黑" panose="020B0503020204020204" pitchFamily="34" charset="-122"/>
              </a:rPr>
              <a:t>的形式表示资本家对工人的剥削程度</a:t>
            </a:r>
          </a:p>
        </p:txBody>
      </p:sp>
      <p:sp>
        <p:nvSpPr>
          <p:cNvPr id="4" name="箭头: 右 3">
            <a:extLst>
              <a:ext uri="{FF2B5EF4-FFF2-40B4-BE49-F238E27FC236}">
                <a16:creationId xmlns:a16="http://schemas.microsoft.com/office/drawing/2014/main" xmlns="" id="{2051771F-F0F7-44C5-87F4-E9D30E69A15F}"/>
              </a:ext>
            </a:extLst>
          </p:cNvPr>
          <p:cNvSpPr/>
          <p:nvPr/>
        </p:nvSpPr>
        <p:spPr>
          <a:xfrm>
            <a:off x="7173288" y="2990178"/>
            <a:ext cx="343465" cy="344087"/>
          </a:xfrm>
          <a:prstGeom prst="rightArrow">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文本框 24">
            <a:extLst>
              <a:ext uri="{FF2B5EF4-FFF2-40B4-BE49-F238E27FC236}">
                <a16:creationId xmlns:a16="http://schemas.microsoft.com/office/drawing/2014/main" xmlns="" id="{2677599D-4AF0-432F-B8DB-17DFDF150774}"/>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26" name="文本框 25">
            <a:extLst>
              <a:ext uri="{FF2B5EF4-FFF2-40B4-BE49-F238E27FC236}">
                <a16:creationId xmlns:a16="http://schemas.microsoft.com/office/drawing/2014/main" xmlns="" id="{692F0713-9F7D-4EEC-ACD0-9B9BBAD2CE44}"/>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6.</a:t>
            </a:r>
            <a:r>
              <a:rPr lang="zh-CN" altLang="en-US" sz="2400" b="1" dirty="0">
                <a:solidFill>
                  <a:srgbClr val="B26A37"/>
                </a:solidFill>
                <a:latin typeface="+mn-ea"/>
                <a:ea typeface="+mn-ea"/>
                <a:sym typeface="微软雅黑" panose="020B0503020204020204" pitchFamily="34" charset="-122"/>
              </a:rPr>
              <a:t>划分不变资本与可变资本的意义</a:t>
            </a:r>
          </a:p>
        </p:txBody>
      </p:sp>
      <p:sp>
        <p:nvSpPr>
          <p:cNvPr id="51" name="矩形: 圆角 50">
            <a:extLst>
              <a:ext uri="{FF2B5EF4-FFF2-40B4-BE49-F238E27FC236}">
                <a16:creationId xmlns:a16="http://schemas.microsoft.com/office/drawing/2014/main" xmlns="" id="{9065AECF-F9AB-4BA9-9C71-056330EA7A7D}"/>
              </a:ext>
            </a:extLst>
          </p:cNvPr>
          <p:cNvSpPr/>
          <p:nvPr/>
        </p:nvSpPr>
        <p:spPr>
          <a:xfrm>
            <a:off x="438662" y="3215000"/>
            <a:ext cx="6465260" cy="761727"/>
          </a:xfrm>
          <a:prstGeom prst="roundRect">
            <a:avLst>
              <a:gd name="adj"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PA-圆角淘宝网chenying0907出品 55">
            <a:extLst>
              <a:ext uri="{FF2B5EF4-FFF2-40B4-BE49-F238E27FC236}">
                <a16:creationId xmlns:a16="http://schemas.microsoft.com/office/drawing/2014/main" xmlns="" id="{F9DDA222-CEDE-491C-97D4-527AD6C8C729}"/>
              </a:ext>
            </a:extLst>
          </p:cNvPr>
          <p:cNvSpPr/>
          <p:nvPr>
            <p:custDataLst>
              <p:tags r:id="rId1"/>
            </p:custDataLst>
          </p:nvPr>
        </p:nvSpPr>
        <p:spPr>
          <a:xfrm>
            <a:off x="438662" y="2599866"/>
            <a:ext cx="6465261" cy="544402"/>
          </a:xfrm>
          <a:prstGeom prst="round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1" fontAlgn="auto" hangingPunct="1">
              <a:spcBef>
                <a:spcPts val="0"/>
              </a:spcBef>
              <a:spcAft>
                <a:spcPts val="0"/>
              </a:spcAft>
              <a:defRPr/>
            </a:pPr>
            <a:r>
              <a:rPr lang="zh-CN" altLang="en-US" sz="2400" dirty="0">
                <a:solidFill>
                  <a:prstClr val="white"/>
                </a:solidFill>
                <a:latin typeface="+mn-ea"/>
                <a:cs typeface="+mn-ea"/>
                <a:sym typeface="思源黑体 CN Normal" panose="020B0400000000000000" pitchFamily="34" charset="-122"/>
              </a:rPr>
              <a:t>资本家对工人的剥削程度用公式表示</a:t>
            </a:r>
            <a:endParaRPr kumimoji="0" lang="zh-CN" altLang="en-US" sz="2400" b="0" i="0" u="none" strike="noStrike" kern="1200" cap="none" spc="0" normalizeH="0" baseline="0" noProof="0" dirty="0">
              <a:ln>
                <a:noFill/>
              </a:ln>
              <a:solidFill>
                <a:prstClr val="white"/>
              </a:solidFill>
              <a:effectLst/>
              <a:uLnTx/>
              <a:uFillTx/>
              <a:latin typeface="+mn-ea"/>
              <a:cs typeface="+mn-ea"/>
              <a:sym typeface="思源黑体 CN Normal" panose="020B0400000000000000" pitchFamily="34" charset="-122"/>
            </a:endParaRPr>
          </a:p>
        </p:txBody>
      </p:sp>
      <p:sp>
        <p:nvSpPr>
          <p:cNvPr id="36" name="文本框 34">
            <a:extLst>
              <a:ext uri="{FF2B5EF4-FFF2-40B4-BE49-F238E27FC236}">
                <a16:creationId xmlns:a16="http://schemas.microsoft.com/office/drawing/2014/main" xmlns="" id="{1D89DBA7-869E-4BBA-B5ED-8A55C507D91E}"/>
              </a:ext>
            </a:extLst>
          </p:cNvPr>
          <p:cNvSpPr txBox="1">
            <a:spLocks noChangeArrowheads="1"/>
          </p:cNvSpPr>
          <p:nvPr/>
        </p:nvSpPr>
        <p:spPr bwMode="auto">
          <a:xfrm>
            <a:off x="2999941" y="3299059"/>
            <a:ext cx="6242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SzPct val="80000"/>
            </a:pPr>
            <a:r>
              <a:rPr lang="en-US" altLang="zh-CN" sz="2800" i="1" dirty="0">
                <a:solidFill>
                  <a:srgbClr val="000000"/>
                </a:solidFill>
                <a:latin typeface="微软雅黑" panose="020B0503020204020204" pitchFamily="34" charset="-122"/>
                <a:sym typeface="微软雅黑" panose="020B0503020204020204" pitchFamily="34" charset="-122"/>
              </a:rPr>
              <a:t>m</a:t>
            </a:r>
            <a:endParaRPr lang="zh-CN" altLang="en-US" sz="2800" i="1" dirty="0">
              <a:solidFill>
                <a:srgbClr val="000000"/>
              </a:solidFill>
              <a:latin typeface="微软雅黑" panose="020B0503020204020204" pitchFamily="34" charset="-122"/>
              <a:sym typeface="微软雅黑" panose="020B0503020204020204" pitchFamily="34" charset="-122"/>
            </a:endParaRPr>
          </a:p>
        </p:txBody>
      </p:sp>
      <p:cxnSp>
        <p:nvCxnSpPr>
          <p:cNvPr id="37" name="直接连接符 36">
            <a:extLst>
              <a:ext uri="{FF2B5EF4-FFF2-40B4-BE49-F238E27FC236}">
                <a16:creationId xmlns:a16="http://schemas.microsoft.com/office/drawing/2014/main" xmlns="" id="{52F3769D-DDB0-4EEB-ACFB-3713BA1C7D0B}"/>
              </a:ext>
            </a:extLst>
          </p:cNvPr>
          <p:cNvCxnSpPr>
            <a:cxnSpLocks/>
          </p:cNvCxnSpPr>
          <p:nvPr/>
        </p:nvCxnSpPr>
        <p:spPr bwMode="auto">
          <a:xfrm flipH="1">
            <a:off x="4871246" y="3375913"/>
            <a:ext cx="288124" cy="4110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xmlns="" id="{00899810-E4CF-4872-8B7F-79DF6E51B1AA}"/>
              </a:ext>
            </a:extLst>
          </p:cNvPr>
          <p:cNvSpPr txBox="1">
            <a:spLocks noChangeArrowheads="1"/>
          </p:cNvSpPr>
          <p:nvPr/>
        </p:nvSpPr>
        <p:spPr bwMode="auto">
          <a:xfrm>
            <a:off x="4886180" y="3258849"/>
            <a:ext cx="972840"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buSzPct val="80000"/>
            </a:pPr>
            <a:r>
              <a:rPr lang="en-US" altLang="zh-CN" sz="2800" i="1" dirty="0">
                <a:solidFill>
                  <a:srgbClr val="000000"/>
                </a:solidFill>
                <a:latin typeface="微软雅黑" panose="020B0503020204020204" pitchFamily="34" charset="-122"/>
                <a:sym typeface="微软雅黑" panose="020B0503020204020204" pitchFamily="34" charset="-122"/>
              </a:rPr>
              <a:t>v</a:t>
            </a:r>
            <a:endParaRPr lang="zh-CN" altLang="en-US" i="1" dirty="0">
              <a:solidFill>
                <a:srgbClr val="000000"/>
              </a:solidFill>
              <a:latin typeface="微软雅黑" panose="020B0503020204020204" pitchFamily="34" charset="-122"/>
              <a:sym typeface="微软雅黑" panose="020B0503020204020204" pitchFamily="34" charset="-122"/>
            </a:endParaRPr>
          </a:p>
        </p:txBody>
      </p:sp>
      <p:sp>
        <p:nvSpPr>
          <p:cNvPr id="28" name="文本框 27">
            <a:extLst>
              <a:ext uri="{FF2B5EF4-FFF2-40B4-BE49-F238E27FC236}">
                <a16:creationId xmlns:a16="http://schemas.microsoft.com/office/drawing/2014/main" xmlns="" id="{C5F4127F-44CE-44DE-93F4-CDC204AAF273}"/>
              </a:ext>
            </a:extLst>
          </p:cNvPr>
          <p:cNvSpPr txBox="1">
            <a:spLocks noChangeArrowheads="1"/>
          </p:cNvSpPr>
          <p:nvPr/>
        </p:nvSpPr>
        <p:spPr bwMode="auto">
          <a:xfrm>
            <a:off x="2489793" y="3391215"/>
            <a:ext cx="2438401"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a:lnSpc>
                <a:spcPct val="120000"/>
              </a:lnSpc>
              <a:buSzPct val="80000"/>
            </a:pPr>
            <a:r>
              <a:rPr lang="zh-CN" altLang="en-US" dirty="0">
                <a:solidFill>
                  <a:srgbClr val="000000"/>
                </a:solidFill>
                <a:latin typeface="微软雅黑" panose="020B0503020204020204" pitchFamily="34" charset="-122"/>
                <a:sym typeface="微软雅黑" panose="020B0503020204020204" pitchFamily="34" charset="-122"/>
              </a:rPr>
              <a:t>（剩余价值）</a:t>
            </a:r>
          </a:p>
        </p:txBody>
      </p:sp>
      <p:sp>
        <p:nvSpPr>
          <p:cNvPr id="34" name="文本框 33">
            <a:extLst>
              <a:ext uri="{FF2B5EF4-FFF2-40B4-BE49-F238E27FC236}">
                <a16:creationId xmlns:a16="http://schemas.microsoft.com/office/drawing/2014/main" xmlns="" id="{0AC80D3E-99BB-4077-A305-700F29FBB643}"/>
              </a:ext>
            </a:extLst>
          </p:cNvPr>
          <p:cNvSpPr txBox="1">
            <a:spLocks noChangeArrowheads="1"/>
          </p:cNvSpPr>
          <p:nvPr/>
        </p:nvSpPr>
        <p:spPr bwMode="auto">
          <a:xfrm>
            <a:off x="-50745" y="3234640"/>
            <a:ext cx="3050686"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a:lnSpc>
                <a:spcPct val="120000"/>
              </a:lnSpc>
              <a:buSzPct val="80000"/>
            </a:pPr>
            <a:r>
              <a:rPr lang="en-US" altLang="zh-CN" sz="3200" i="1" dirty="0">
                <a:solidFill>
                  <a:srgbClr val="000000"/>
                </a:solidFill>
                <a:latin typeface="微软雅黑" panose="020B0503020204020204" pitchFamily="34" charset="-122"/>
                <a:sym typeface="微软雅黑" panose="020B0503020204020204" pitchFamily="34" charset="-122"/>
              </a:rPr>
              <a:t>m’</a:t>
            </a:r>
            <a:r>
              <a:rPr lang="zh-CN" altLang="en-US" dirty="0">
                <a:solidFill>
                  <a:srgbClr val="000000"/>
                </a:solidFill>
                <a:latin typeface="微软雅黑" panose="020B0503020204020204" pitchFamily="34" charset="-122"/>
                <a:sym typeface="微软雅黑" panose="020B0503020204020204" pitchFamily="34" charset="-122"/>
              </a:rPr>
              <a:t>                   </a:t>
            </a:r>
            <a:r>
              <a:rPr lang="en-US" altLang="zh-CN" sz="3200" dirty="0">
                <a:solidFill>
                  <a:srgbClr val="000000"/>
                </a:solidFill>
                <a:latin typeface="微软雅黑" panose="020B0503020204020204" pitchFamily="34" charset="-122"/>
                <a:sym typeface="微软雅黑" panose="020B0503020204020204" pitchFamily="34" charset="-122"/>
              </a:rPr>
              <a:t>=</a:t>
            </a:r>
          </a:p>
        </p:txBody>
      </p:sp>
      <p:sp>
        <p:nvSpPr>
          <p:cNvPr id="7" name="矩形 6">
            <a:extLst>
              <a:ext uri="{FF2B5EF4-FFF2-40B4-BE49-F238E27FC236}">
                <a16:creationId xmlns:a16="http://schemas.microsoft.com/office/drawing/2014/main" xmlns="" id="{A9715CA5-3D4E-4FD1-8099-3CF10375B9F8}"/>
              </a:ext>
            </a:extLst>
          </p:cNvPr>
          <p:cNvSpPr/>
          <p:nvPr/>
        </p:nvSpPr>
        <p:spPr>
          <a:xfrm>
            <a:off x="886484" y="3442560"/>
            <a:ext cx="1800493" cy="369332"/>
          </a:xfrm>
          <a:prstGeom prst="rect">
            <a:avLst/>
          </a:prstGeom>
        </p:spPr>
        <p:txBody>
          <a:bodyPr wrap="none">
            <a:spAutoFit/>
          </a:bodyPr>
          <a:lstStyle/>
          <a:p>
            <a:r>
              <a:rPr lang="zh-CN" altLang="en-US" dirty="0">
                <a:latin typeface="+mn-ea"/>
                <a:ea typeface="+mn-ea"/>
              </a:rPr>
              <a:t>（剩余价值率）</a:t>
            </a:r>
          </a:p>
        </p:txBody>
      </p:sp>
      <p:sp>
        <p:nvSpPr>
          <p:cNvPr id="52" name="箭头: 右 51">
            <a:extLst>
              <a:ext uri="{FF2B5EF4-FFF2-40B4-BE49-F238E27FC236}">
                <a16:creationId xmlns:a16="http://schemas.microsoft.com/office/drawing/2014/main" xmlns="" id="{8F0F8E54-35D2-4830-A5AD-96B41AE2A3CA}"/>
              </a:ext>
            </a:extLst>
          </p:cNvPr>
          <p:cNvSpPr/>
          <p:nvPr/>
        </p:nvSpPr>
        <p:spPr>
          <a:xfrm>
            <a:off x="7173288" y="5177873"/>
            <a:ext cx="343465" cy="344087"/>
          </a:xfrm>
          <a:prstGeom prst="rightArrow">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矩形 52">
            <a:extLst>
              <a:ext uri="{FF2B5EF4-FFF2-40B4-BE49-F238E27FC236}">
                <a16:creationId xmlns:a16="http://schemas.microsoft.com/office/drawing/2014/main" xmlns="" id="{1803AF02-B5CC-4DA0-9B11-38F005E400D8}"/>
              </a:ext>
            </a:extLst>
          </p:cNvPr>
          <p:cNvSpPr/>
          <p:nvPr/>
        </p:nvSpPr>
        <p:spPr>
          <a:xfrm>
            <a:off x="7821737" y="4782389"/>
            <a:ext cx="3939495" cy="1135054"/>
          </a:xfrm>
          <a:prstGeom prst="rect">
            <a:avLst/>
          </a:prstGeom>
        </p:spPr>
        <p:txBody>
          <a:bodyPr wrap="square">
            <a:spAutoFit/>
          </a:bodyPr>
          <a:lstStyle/>
          <a:p>
            <a:pPr algn="just">
              <a:lnSpc>
                <a:spcPct val="150000"/>
              </a:lnSpc>
              <a:buSzPct val="80000"/>
            </a:pPr>
            <a:r>
              <a:rPr lang="zh-CN" altLang="en-US" sz="2400" dirty="0">
                <a:solidFill>
                  <a:srgbClr val="000000"/>
                </a:solidFill>
                <a:latin typeface="微软雅黑" panose="020B0503020204020204" pitchFamily="34" charset="-122"/>
                <a:ea typeface="微软雅黑" panose="020B0503020204020204" pitchFamily="34" charset="-122"/>
              </a:rPr>
              <a:t>以</a:t>
            </a:r>
            <a:r>
              <a:rPr lang="zh-CN" altLang="en-US" sz="2400" b="1" dirty="0">
                <a:solidFill>
                  <a:srgbClr val="000000"/>
                </a:solidFill>
                <a:latin typeface="微软雅黑" panose="020B0503020204020204" pitchFamily="34" charset="-122"/>
                <a:ea typeface="微软雅黑" panose="020B0503020204020204" pitchFamily="34" charset="-122"/>
              </a:rPr>
              <a:t>活劳动</a:t>
            </a:r>
            <a:r>
              <a:rPr lang="zh-CN" altLang="en-US" sz="2400" dirty="0">
                <a:solidFill>
                  <a:srgbClr val="000000"/>
                </a:solidFill>
                <a:latin typeface="微软雅黑" panose="020B0503020204020204" pitchFamily="34" charset="-122"/>
                <a:ea typeface="微软雅黑" panose="020B0503020204020204" pitchFamily="34" charset="-122"/>
              </a:rPr>
              <a:t>的形式表示资本家对工人的剥削程度</a:t>
            </a:r>
          </a:p>
        </p:txBody>
      </p:sp>
      <p:sp>
        <p:nvSpPr>
          <p:cNvPr id="29" name="文本框 28">
            <a:extLst>
              <a:ext uri="{FF2B5EF4-FFF2-40B4-BE49-F238E27FC236}">
                <a16:creationId xmlns:a16="http://schemas.microsoft.com/office/drawing/2014/main" xmlns="" id="{ED52CFC4-FE29-4782-9A49-38E15490F4F1}"/>
              </a:ext>
            </a:extLst>
          </p:cNvPr>
          <p:cNvSpPr txBox="1">
            <a:spLocks noChangeArrowheads="1"/>
          </p:cNvSpPr>
          <p:nvPr/>
        </p:nvSpPr>
        <p:spPr bwMode="auto">
          <a:xfrm>
            <a:off x="5205102" y="3375913"/>
            <a:ext cx="1781796"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a:lnSpc>
                <a:spcPct val="120000"/>
              </a:lnSpc>
              <a:buSzPct val="80000"/>
            </a:pPr>
            <a:r>
              <a:rPr lang="zh-CN" altLang="en-US" dirty="0">
                <a:solidFill>
                  <a:srgbClr val="000000"/>
                </a:solidFill>
                <a:latin typeface="微软雅黑" panose="020B0503020204020204" pitchFamily="34" charset="-122"/>
                <a:sym typeface="微软雅黑" panose="020B0503020204020204" pitchFamily="34" charset="-122"/>
              </a:rPr>
              <a:t>（可变资本）</a:t>
            </a:r>
          </a:p>
        </p:txBody>
      </p:sp>
    </p:spTree>
    <p:extLst>
      <p:ext uri="{BB962C8B-B14F-4D97-AF65-F5344CB8AC3E}">
        <p14:creationId xmlns:p14="http://schemas.microsoft.com/office/powerpoint/2010/main" val="3410517062"/>
      </p:ext>
    </p:extLst>
  </p:cSld>
  <p:clrMapOvr>
    <a:masterClrMapping/>
  </p:clrMapOvr>
  <p:transition spd="med">
    <p:pul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xmlns="" id="{C4A4EC63-9E87-421A-A4AC-E24BA07482A5}"/>
              </a:ext>
            </a:extLst>
          </p:cNvPr>
          <p:cNvSpPr/>
          <p:nvPr/>
        </p:nvSpPr>
        <p:spPr>
          <a:xfrm>
            <a:off x="2730950" y="1067806"/>
            <a:ext cx="673010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（二）剩余价值生产的两种基本方法</a:t>
            </a:r>
          </a:p>
        </p:txBody>
      </p:sp>
      <p:grpSp>
        <p:nvGrpSpPr>
          <p:cNvPr id="23" name="组合 1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 id="{97CE2DEC-2E45-4328-B413-5AA7CA451722}"/>
              </a:ext>
            </a:extLst>
          </p:cNvPr>
          <p:cNvGrpSpPr>
            <a:grpSpLocks/>
          </p:cNvGrpSpPr>
          <p:nvPr/>
        </p:nvGrpSpPr>
        <p:grpSpPr bwMode="auto">
          <a:xfrm>
            <a:off x="2829375" y="2888298"/>
            <a:ext cx="2281237" cy="2187575"/>
            <a:chOff x="8178390" y="1774907"/>
            <a:chExt cx="1728000" cy="1727421"/>
          </a:xfrm>
        </p:grpSpPr>
        <p:grpSp>
          <p:nvGrpSpPr>
            <p:cNvPr id="27" name="组合 16">
              <a:extLst>
                <a:ext uri="{FF2B5EF4-FFF2-40B4-BE49-F238E27FC236}">
                  <a16:creationId xmlns:a16="http://schemas.microsoft.com/office/drawing/2014/main" xmlns="" id="{DE92E553-04F8-43AF-8FF4-BAA6D6FA85CF}"/>
                </a:ext>
              </a:extLst>
            </p:cNvPr>
            <p:cNvGrpSpPr>
              <a:grpSpLocks noChangeAspect="1"/>
            </p:cNvGrpSpPr>
            <p:nvPr/>
          </p:nvGrpSpPr>
          <p:grpSpPr bwMode="auto">
            <a:xfrm>
              <a:off x="8178390" y="1774907"/>
              <a:ext cx="1728000" cy="1727421"/>
              <a:chOff x="7090993" y="3229838"/>
              <a:chExt cx="1810942" cy="1810335"/>
            </a:xfrm>
          </p:grpSpPr>
          <p:sp>
            <p:nvSpPr>
              <p:cNvPr id="29" name="椭圆 18">
                <a:extLst>
                  <a:ext uri="{FF2B5EF4-FFF2-40B4-BE49-F238E27FC236}">
                    <a16:creationId xmlns:a16="http://schemas.microsoft.com/office/drawing/2014/main" xmlns="" id="{7F35469B-5AAD-4EF0-84F0-CBB63995FB22}"/>
                  </a:ext>
                </a:extLst>
              </p:cNvPr>
              <p:cNvSpPr>
                <a:spLocks noChangeArrowheads="1"/>
              </p:cNvSpPr>
              <p:nvPr/>
            </p:nvSpPr>
            <p:spPr bwMode="auto">
              <a:xfrm>
                <a:off x="7090993" y="3229838"/>
                <a:ext cx="1810942" cy="1810335"/>
              </a:xfrm>
              <a:prstGeom prst="ellipse">
                <a:avLst/>
              </a:prstGeom>
              <a:solidFill>
                <a:srgbClr val="B26A37"/>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endParaRPr lang="zh-CN" altLang="en-US" sz="2400" dirty="0">
                  <a:solidFill>
                    <a:srgbClr val="FFFFFF"/>
                  </a:solidFill>
                  <a:latin typeface="微软雅黑" panose="020B0503020204020204" pitchFamily="34" charset="-122"/>
                  <a:sym typeface="微软雅黑" panose="020B0503020204020204" pitchFamily="34" charset="-122"/>
                </a:endParaRPr>
              </a:p>
            </p:txBody>
          </p:sp>
          <p:sp>
            <p:nvSpPr>
              <p:cNvPr id="30" name="椭圆 29">
                <a:extLst>
                  <a:ext uri="{FF2B5EF4-FFF2-40B4-BE49-F238E27FC236}">
                    <a16:creationId xmlns:a16="http://schemas.microsoft.com/office/drawing/2014/main" xmlns="" id="{C67B6320-F033-4AAA-99E8-BBBC06198227}"/>
                  </a:ext>
                </a:extLst>
              </p:cNvPr>
              <p:cNvSpPr>
                <a:spLocks noChangeAspect="1"/>
              </p:cNvSpPr>
              <p:nvPr/>
            </p:nvSpPr>
            <p:spPr>
              <a:xfrm>
                <a:off x="7248521" y="3387487"/>
                <a:ext cx="1495887" cy="1495037"/>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eaLnBrk="1" hangingPunct="1">
                  <a:lnSpc>
                    <a:spcPct val="150000"/>
                  </a:lnSpc>
                  <a:defRPr/>
                </a:pPr>
                <a:endParaRPr lang="zh-CN" altLang="en-US" sz="2100">
                  <a:solidFill>
                    <a:srgbClr val="FFFFFF"/>
                  </a:solidFill>
                  <a:latin typeface="微软雅黑" panose="020B0503020204020204" pitchFamily="34" charset="-122"/>
                  <a:sym typeface="微软雅黑" panose="020B0503020204020204" pitchFamily="34" charset="-122"/>
                </a:endParaRPr>
              </a:p>
            </p:txBody>
          </p:sp>
        </p:grpSp>
        <p:sp>
          <p:nvSpPr>
            <p:cNvPr id="28" name="文本框 17">
              <a:extLst>
                <a:ext uri="{FF2B5EF4-FFF2-40B4-BE49-F238E27FC236}">
                  <a16:creationId xmlns:a16="http://schemas.microsoft.com/office/drawing/2014/main" xmlns="" id="{E9D35118-21BA-40D6-AC5A-EF27E5A71854}"/>
                </a:ext>
              </a:extLst>
            </p:cNvPr>
            <p:cNvSpPr txBox="1">
              <a:spLocks noChangeArrowheads="1"/>
            </p:cNvSpPr>
            <p:nvPr/>
          </p:nvSpPr>
          <p:spPr bwMode="auto">
            <a:xfrm>
              <a:off x="8328703" y="2191093"/>
              <a:ext cx="1427374" cy="89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b="1">
                  <a:latin typeface="微软雅黑" panose="020B0503020204020204" pitchFamily="34" charset="-122"/>
                  <a:sym typeface="微软雅黑" panose="020B0503020204020204" pitchFamily="34" charset="-122"/>
                </a:rPr>
                <a:t>相对剩余</a:t>
              </a:r>
              <a:endParaRPr lang="en-US" altLang="zh-CN" sz="2400" b="1">
                <a:latin typeface="微软雅黑" panose="020B0503020204020204" pitchFamily="34" charset="-122"/>
                <a:sym typeface="微软雅黑" panose="020B0503020204020204" pitchFamily="34" charset="-122"/>
              </a:endParaRPr>
            </a:p>
            <a:p>
              <a:pPr algn="ctr" eaLnBrk="1" hangingPunct="1">
                <a:lnSpc>
                  <a:spcPct val="150000"/>
                </a:lnSpc>
              </a:pPr>
              <a:r>
                <a:rPr lang="zh-CN" altLang="en-US" sz="2400" b="1">
                  <a:latin typeface="微软雅黑" panose="020B0503020204020204" pitchFamily="34" charset="-122"/>
                  <a:sym typeface="微软雅黑" panose="020B0503020204020204" pitchFamily="34" charset="-122"/>
                </a:rPr>
                <a:t>价值的生产</a:t>
              </a:r>
              <a:endParaRPr lang="en-US" altLang="zh-CN" sz="2400" b="1">
                <a:latin typeface="微软雅黑" panose="020B0503020204020204" pitchFamily="34" charset="-122"/>
                <a:sym typeface="微软雅黑" panose="020B0503020204020204" pitchFamily="34" charset="-122"/>
              </a:endParaRPr>
            </a:p>
          </p:txBody>
        </p:sp>
      </p:grpSp>
      <p:grpSp>
        <p:nvGrpSpPr>
          <p:cNvPr id="31" name="组合 1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 id="{6F718089-5562-44B2-A420-C35773D78843}"/>
              </a:ext>
            </a:extLst>
          </p:cNvPr>
          <p:cNvGrpSpPr>
            <a:grpSpLocks/>
          </p:cNvGrpSpPr>
          <p:nvPr/>
        </p:nvGrpSpPr>
        <p:grpSpPr bwMode="auto">
          <a:xfrm>
            <a:off x="449712" y="3813810"/>
            <a:ext cx="2281238" cy="2230438"/>
            <a:chOff x="3986830" y="3266658"/>
            <a:chExt cx="1728000" cy="1728000"/>
          </a:xfrm>
        </p:grpSpPr>
        <p:grpSp>
          <p:nvGrpSpPr>
            <p:cNvPr id="32" name="组合 11">
              <a:extLst>
                <a:ext uri="{FF2B5EF4-FFF2-40B4-BE49-F238E27FC236}">
                  <a16:creationId xmlns:a16="http://schemas.microsoft.com/office/drawing/2014/main" xmlns="" id="{32ECB213-112E-4797-8A40-C42A752E7DC5}"/>
                </a:ext>
              </a:extLst>
            </p:cNvPr>
            <p:cNvGrpSpPr>
              <a:grpSpLocks noChangeAspect="1"/>
            </p:cNvGrpSpPr>
            <p:nvPr/>
          </p:nvGrpSpPr>
          <p:grpSpPr bwMode="auto">
            <a:xfrm>
              <a:off x="3986830" y="3266658"/>
              <a:ext cx="1728000" cy="1728000"/>
              <a:chOff x="2698243" y="4793191"/>
              <a:chExt cx="1810942" cy="1810942"/>
            </a:xfrm>
          </p:grpSpPr>
          <p:sp>
            <p:nvSpPr>
              <p:cNvPr id="34" name="椭圆 13">
                <a:extLst>
                  <a:ext uri="{FF2B5EF4-FFF2-40B4-BE49-F238E27FC236}">
                    <a16:creationId xmlns:a16="http://schemas.microsoft.com/office/drawing/2014/main" xmlns="" id="{58815586-51E0-4657-B3ED-A2659FF1739E}"/>
                  </a:ext>
                </a:extLst>
              </p:cNvPr>
              <p:cNvSpPr>
                <a:spLocks noChangeArrowheads="1"/>
              </p:cNvSpPr>
              <p:nvPr/>
            </p:nvSpPr>
            <p:spPr bwMode="auto">
              <a:xfrm>
                <a:off x="2698243" y="4793191"/>
                <a:ext cx="1810942" cy="1810942"/>
              </a:xfrm>
              <a:prstGeom prst="ellipse">
                <a:avLst/>
              </a:prstGeom>
              <a:solidFill>
                <a:srgbClr val="B26A37"/>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endParaRPr lang="zh-CN" altLang="en-US" sz="2400" dirty="0">
                  <a:solidFill>
                    <a:srgbClr val="FFFFFF"/>
                  </a:solidFill>
                  <a:latin typeface="微软雅黑" panose="020B0503020204020204" pitchFamily="34" charset="-122"/>
                  <a:sym typeface="微软雅黑" panose="020B0503020204020204" pitchFamily="34" charset="-122"/>
                </a:endParaRPr>
              </a:p>
            </p:txBody>
          </p:sp>
          <p:sp>
            <p:nvSpPr>
              <p:cNvPr id="35" name="椭圆 34">
                <a:extLst>
                  <a:ext uri="{FF2B5EF4-FFF2-40B4-BE49-F238E27FC236}">
                    <a16:creationId xmlns:a16="http://schemas.microsoft.com/office/drawing/2014/main" xmlns="" id="{CD5D75EB-44A6-4CBE-9B5D-D0D036804882}"/>
                  </a:ext>
                </a:extLst>
              </p:cNvPr>
              <p:cNvSpPr>
                <a:spLocks noChangeAspect="1"/>
              </p:cNvSpPr>
              <p:nvPr/>
            </p:nvSpPr>
            <p:spPr>
              <a:xfrm>
                <a:off x="2855771" y="4950440"/>
                <a:ext cx="1495885" cy="1496444"/>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eaLnBrk="1" hangingPunct="1">
                  <a:lnSpc>
                    <a:spcPct val="150000"/>
                  </a:lnSpc>
                  <a:defRPr/>
                </a:pPr>
                <a:endParaRPr lang="zh-CN" altLang="en-US" sz="2100">
                  <a:solidFill>
                    <a:srgbClr val="FFFFFF"/>
                  </a:solidFill>
                  <a:latin typeface="微软雅黑" panose="020B0503020204020204" pitchFamily="34" charset="-122"/>
                  <a:sym typeface="微软雅黑" panose="020B0503020204020204" pitchFamily="34" charset="-122"/>
                </a:endParaRPr>
              </a:p>
            </p:txBody>
          </p:sp>
        </p:grpSp>
        <p:sp>
          <p:nvSpPr>
            <p:cNvPr id="33" name="文本框 12">
              <a:extLst>
                <a:ext uri="{FF2B5EF4-FFF2-40B4-BE49-F238E27FC236}">
                  <a16:creationId xmlns:a16="http://schemas.microsoft.com/office/drawing/2014/main" xmlns="" id="{2277AD99-1183-47E2-85F7-F53C2B5E9B8E}"/>
                </a:ext>
              </a:extLst>
            </p:cNvPr>
            <p:cNvSpPr txBox="1">
              <a:spLocks noChangeArrowheads="1"/>
            </p:cNvSpPr>
            <p:nvPr/>
          </p:nvSpPr>
          <p:spPr bwMode="auto">
            <a:xfrm>
              <a:off x="4176826" y="3690971"/>
              <a:ext cx="1348008" cy="8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b="1">
                  <a:latin typeface="微软雅黑" panose="020B0503020204020204" pitchFamily="34" charset="-122"/>
                  <a:sym typeface="微软雅黑" panose="020B0503020204020204" pitchFamily="34" charset="-122"/>
                </a:rPr>
                <a:t>绝对剩余</a:t>
              </a:r>
              <a:endParaRPr lang="en-US" altLang="zh-CN" sz="2400" b="1">
                <a:latin typeface="微软雅黑" panose="020B0503020204020204" pitchFamily="34" charset="-122"/>
                <a:sym typeface="微软雅黑" panose="020B0503020204020204" pitchFamily="34" charset="-122"/>
              </a:endParaRPr>
            </a:p>
            <a:p>
              <a:pPr algn="ctr" eaLnBrk="1" hangingPunct="1">
                <a:lnSpc>
                  <a:spcPct val="150000"/>
                </a:lnSpc>
              </a:pPr>
              <a:r>
                <a:rPr lang="zh-CN" altLang="en-US" sz="2400" b="1">
                  <a:latin typeface="微软雅黑" panose="020B0503020204020204" pitchFamily="34" charset="-122"/>
                  <a:sym typeface="微软雅黑" panose="020B0503020204020204" pitchFamily="34" charset="-122"/>
                </a:rPr>
                <a:t>价值的生产</a:t>
              </a:r>
              <a:endParaRPr lang="en-US" altLang="zh-CN" sz="2400" b="1">
                <a:latin typeface="微软雅黑" panose="020B0503020204020204" pitchFamily="34" charset="-122"/>
                <a:sym typeface="微软雅黑" panose="020B0503020204020204" pitchFamily="34" charset="-122"/>
              </a:endParaRPr>
            </a:p>
          </p:txBody>
        </p:sp>
      </p:grpSp>
      <p:pic>
        <p:nvPicPr>
          <p:cNvPr id="36" name="Picture 13" descr="1">
            <a:extLst>
              <a:ext uri="{FF2B5EF4-FFF2-40B4-BE49-F238E27FC236}">
                <a16:creationId xmlns:a16="http://schemas.microsoft.com/office/drawing/2014/main" xmlns="" id="{22ADDBC3-05C3-4FCD-8B9C-F797EE706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963" y="2073815"/>
            <a:ext cx="6156325" cy="452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xmlns="" id="{37C4E265-08D4-48A4-B0E6-C4FAF9DA23F7}"/>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Tree>
    <p:extLst>
      <p:ext uri="{BB962C8B-B14F-4D97-AF65-F5344CB8AC3E}">
        <p14:creationId xmlns:p14="http://schemas.microsoft.com/office/powerpoint/2010/main" val="1260396073"/>
      </p:ext>
    </p:extLst>
  </p:cSld>
  <p:clrMapOvr>
    <a:masterClrMapping/>
  </p:clrMapOvr>
  <p:transition spd="med">
    <p:pull/>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45">
            <a:extLst>
              <a:ext uri="{FF2B5EF4-FFF2-40B4-BE49-F238E27FC236}">
                <a16:creationId xmlns:a16="http://schemas.microsoft.com/office/drawing/2014/main" xmlns="" id="{A132E0BE-070C-42A8-888E-83FD671F0489}"/>
              </a:ext>
            </a:extLst>
          </p:cNvPr>
          <p:cNvSpPr txBox="1">
            <a:spLocks noChangeArrowheads="1"/>
          </p:cNvSpPr>
          <p:nvPr/>
        </p:nvSpPr>
        <p:spPr bwMode="auto">
          <a:xfrm>
            <a:off x="2608326" y="2426813"/>
            <a:ext cx="817562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buSzPct val="80000"/>
            </a:pPr>
            <a:r>
              <a:rPr lang="zh-CN" altLang="en-US" sz="2400" dirty="0">
                <a:solidFill>
                  <a:srgbClr val="000000"/>
                </a:solidFill>
                <a:latin typeface="微软雅黑" panose="020B0503020204020204" pitchFamily="34" charset="-122"/>
                <a:sym typeface="微软雅黑" panose="020B0503020204020204" pitchFamily="34" charset="-122"/>
              </a:rPr>
              <a:t>       在必要劳动时间不变的条件下，由于延长工作日的长度和提高劳动强度而生产的剩余价值。</a:t>
            </a:r>
          </a:p>
        </p:txBody>
      </p:sp>
      <p:sp>
        <p:nvSpPr>
          <p:cNvPr id="16" name="直接连接符 15">
            <a:extLst>
              <a:ext uri="{FF2B5EF4-FFF2-40B4-BE49-F238E27FC236}">
                <a16:creationId xmlns:a16="http://schemas.microsoft.com/office/drawing/2014/main" xmlns="" id="{1F7C2FBB-C847-479B-A5CF-93E02602724C}"/>
              </a:ext>
            </a:extLst>
          </p:cNvPr>
          <p:cNvSpPr>
            <a:spLocks noChangeShapeType="1"/>
          </p:cNvSpPr>
          <p:nvPr/>
        </p:nvSpPr>
        <p:spPr bwMode="auto">
          <a:xfrm>
            <a:off x="1558018" y="4685253"/>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左大括号 16">
            <a:extLst>
              <a:ext uri="{FF2B5EF4-FFF2-40B4-BE49-F238E27FC236}">
                <a16:creationId xmlns:a16="http://schemas.microsoft.com/office/drawing/2014/main" xmlns="" id="{C6CDB476-1A2B-47A8-9DBB-FDE6C4FE15CD}"/>
              </a:ext>
            </a:extLst>
          </p:cNvPr>
          <p:cNvSpPr>
            <a:spLocks/>
          </p:cNvSpPr>
          <p:nvPr/>
        </p:nvSpPr>
        <p:spPr bwMode="auto">
          <a:xfrm rot="16200000">
            <a:off x="2396218" y="4483641"/>
            <a:ext cx="228600" cy="1905000"/>
          </a:xfrm>
          <a:prstGeom prst="leftBrace">
            <a:avLst>
              <a:gd name="adj1" fmla="val 6929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800">
              <a:latin typeface="微软雅黑" panose="020B0503020204020204" pitchFamily="34" charset="-122"/>
              <a:sym typeface="微软雅黑" panose="020B0503020204020204" pitchFamily="34" charset="-122"/>
            </a:endParaRPr>
          </a:p>
        </p:txBody>
      </p:sp>
      <p:sp>
        <p:nvSpPr>
          <p:cNvPr id="18" name="左大括号 17">
            <a:extLst>
              <a:ext uri="{FF2B5EF4-FFF2-40B4-BE49-F238E27FC236}">
                <a16:creationId xmlns:a16="http://schemas.microsoft.com/office/drawing/2014/main" xmlns="" id="{60EFD097-5390-45B1-A3E6-FD5BABB029CC}"/>
              </a:ext>
            </a:extLst>
          </p:cNvPr>
          <p:cNvSpPr>
            <a:spLocks/>
          </p:cNvSpPr>
          <p:nvPr/>
        </p:nvSpPr>
        <p:spPr bwMode="auto">
          <a:xfrm rot="16200000">
            <a:off x="4817156" y="4050253"/>
            <a:ext cx="304800" cy="2819400"/>
          </a:xfrm>
          <a:prstGeom prst="leftBrace">
            <a:avLst>
              <a:gd name="adj1" fmla="val 76912"/>
              <a:gd name="adj2" fmla="val 50000"/>
            </a:avLst>
          </a:prstGeom>
          <a:noFill/>
          <a:ln w="28575">
            <a:solidFill>
              <a:srgbClr val="B26A37"/>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800">
              <a:latin typeface="微软雅黑" panose="020B0503020204020204" pitchFamily="34" charset="-122"/>
              <a:sym typeface="微软雅黑" panose="020B0503020204020204" pitchFamily="34" charset="-122"/>
            </a:endParaRPr>
          </a:p>
        </p:txBody>
      </p:sp>
      <p:sp>
        <p:nvSpPr>
          <p:cNvPr id="19" name="文本框 18">
            <a:extLst>
              <a:ext uri="{FF2B5EF4-FFF2-40B4-BE49-F238E27FC236}">
                <a16:creationId xmlns:a16="http://schemas.microsoft.com/office/drawing/2014/main" xmlns="" id="{855A09B9-DB00-41D4-8AF4-68589B591D96}"/>
              </a:ext>
            </a:extLst>
          </p:cNvPr>
          <p:cNvSpPr txBox="1">
            <a:spLocks noChangeArrowheads="1"/>
          </p:cNvSpPr>
          <p:nvPr/>
        </p:nvSpPr>
        <p:spPr bwMode="auto">
          <a:xfrm>
            <a:off x="1405618" y="4870991"/>
            <a:ext cx="45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a:solidFill>
                  <a:srgbClr val="993300"/>
                </a:solidFill>
                <a:latin typeface="微软雅黑" panose="020B0503020204020204" pitchFamily="34" charset="-122"/>
                <a:sym typeface="微软雅黑" panose="020B0503020204020204" pitchFamily="34" charset="-122"/>
              </a:rPr>
              <a:t>0</a:t>
            </a:r>
          </a:p>
        </p:txBody>
      </p:sp>
      <p:sp>
        <p:nvSpPr>
          <p:cNvPr id="20" name="文本框 19">
            <a:extLst>
              <a:ext uri="{FF2B5EF4-FFF2-40B4-BE49-F238E27FC236}">
                <a16:creationId xmlns:a16="http://schemas.microsoft.com/office/drawing/2014/main" xmlns="" id="{9115329E-F495-4E1B-89CA-4689356E9008}"/>
              </a:ext>
            </a:extLst>
          </p:cNvPr>
          <p:cNvSpPr txBox="1">
            <a:spLocks noChangeArrowheads="1"/>
          </p:cNvSpPr>
          <p:nvPr/>
        </p:nvSpPr>
        <p:spPr bwMode="auto">
          <a:xfrm>
            <a:off x="3261406" y="4870991"/>
            <a:ext cx="45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a:solidFill>
                  <a:srgbClr val="993300"/>
                </a:solidFill>
                <a:latin typeface="微软雅黑" panose="020B0503020204020204" pitchFamily="34" charset="-122"/>
                <a:sym typeface="微软雅黑" panose="020B0503020204020204" pitchFamily="34" charset="-122"/>
              </a:rPr>
              <a:t>4</a:t>
            </a:r>
          </a:p>
        </p:txBody>
      </p:sp>
      <p:sp>
        <p:nvSpPr>
          <p:cNvPr id="21" name="文本框 20">
            <a:extLst>
              <a:ext uri="{FF2B5EF4-FFF2-40B4-BE49-F238E27FC236}">
                <a16:creationId xmlns:a16="http://schemas.microsoft.com/office/drawing/2014/main" xmlns="" id="{0B6C17BE-13C7-4115-9ADA-56D2131CB498}"/>
              </a:ext>
            </a:extLst>
          </p:cNvPr>
          <p:cNvSpPr txBox="1">
            <a:spLocks noChangeArrowheads="1"/>
          </p:cNvSpPr>
          <p:nvPr/>
        </p:nvSpPr>
        <p:spPr bwMode="auto">
          <a:xfrm>
            <a:off x="5252131" y="4870991"/>
            <a:ext cx="68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a:solidFill>
                  <a:srgbClr val="993300"/>
                </a:solidFill>
                <a:latin typeface="微软雅黑" panose="020B0503020204020204" pitchFamily="34" charset="-122"/>
                <a:sym typeface="微软雅黑" panose="020B0503020204020204" pitchFamily="34" charset="-122"/>
              </a:rPr>
              <a:t>8</a:t>
            </a:r>
          </a:p>
        </p:txBody>
      </p:sp>
      <p:sp>
        <p:nvSpPr>
          <p:cNvPr id="24" name="直接连接符 23">
            <a:extLst>
              <a:ext uri="{FF2B5EF4-FFF2-40B4-BE49-F238E27FC236}">
                <a16:creationId xmlns:a16="http://schemas.microsoft.com/office/drawing/2014/main" xmlns="" id="{FAADC999-F1CD-4CD6-98CC-337B86E5BEDC}"/>
              </a:ext>
            </a:extLst>
          </p:cNvPr>
          <p:cNvSpPr>
            <a:spLocks noChangeShapeType="1"/>
          </p:cNvSpPr>
          <p:nvPr/>
        </p:nvSpPr>
        <p:spPr bwMode="auto">
          <a:xfrm>
            <a:off x="1558018" y="4902741"/>
            <a:ext cx="3886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文本框 25">
            <a:extLst>
              <a:ext uri="{FF2B5EF4-FFF2-40B4-BE49-F238E27FC236}">
                <a16:creationId xmlns:a16="http://schemas.microsoft.com/office/drawing/2014/main" xmlns="" id="{1BDD951D-3065-40E1-A591-FD3C1727C7CA}"/>
              </a:ext>
            </a:extLst>
          </p:cNvPr>
          <p:cNvSpPr txBox="1">
            <a:spLocks noChangeArrowheads="1"/>
          </p:cNvSpPr>
          <p:nvPr/>
        </p:nvSpPr>
        <p:spPr bwMode="auto">
          <a:xfrm>
            <a:off x="1329418" y="5586953"/>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zh-CN" altLang="en-US" sz="2400" dirty="0">
                <a:solidFill>
                  <a:srgbClr val="C87E4C"/>
                </a:solidFill>
                <a:latin typeface="微软雅黑" panose="020B0503020204020204" pitchFamily="34" charset="-122"/>
                <a:sym typeface="微软雅黑" panose="020B0503020204020204" pitchFamily="34" charset="-122"/>
              </a:rPr>
              <a:t>必要劳动时间</a:t>
            </a:r>
            <a:r>
              <a:rPr lang="en-US" altLang="zh-CN" sz="2400" b="1" dirty="0">
                <a:solidFill>
                  <a:srgbClr val="993300"/>
                </a:solidFill>
                <a:latin typeface="微软雅黑" panose="020B0503020204020204" pitchFamily="34" charset="-122"/>
                <a:sym typeface="微软雅黑" panose="020B0503020204020204" pitchFamily="34" charset="-122"/>
              </a:rPr>
              <a:t>4</a:t>
            </a:r>
          </a:p>
        </p:txBody>
      </p:sp>
      <p:sp>
        <p:nvSpPr>
          <p:cNvPr id="37" name="文本框 36">
            <a:extLst>
              <a:ext uri="{FF2B5EF4-FFF2-40B4-BE49-F238E27FC236}">
                <a16:creationId xmlns:a16="http://schemas.microsoft.com/office/drawing/2014/main" xmlns="" id="{5B7DBDE8-BFFE-40BB-84F8-0E3FA659F56D}"/>
              </a:ext>
            </a:extLst>
          </p:cNvPr>
          <p:cNvSpPr txBox="1">
            <a:spLocks noChangeArrowheads="1"/>
          </p:cNvSpPr>
          <p:nvPr/>
        </p:nvSpPr>
        <p:spPr bwMode="auto">
          <a:xfrm>
            <a:off x="3844018" y="5586953"/>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zh-CN" altLang="en-US" sz="2400" dirty="0">
                <a:solidFill>
                  <a:srgbClr val="C87E4C"/>
                </a:solidFill>
                <a:latin typeface="微软雅黑" panose="020B0503020204020204" pitchFamily="34" charset="-122"/>
                <a:sym typeface="微软雅黑" panose="020B0503020204020204" pitchFamily="34" charset="-122"/>
              </a:rPr>
              <a:t>剩余劳动时间</a:t>
            </a:r>
            <a:r>
              <a:rPr lang="en-US" altLang="zh-CN" sz="2400" b="1" dirty="0">
                <a:solidFill>
                  <a:srgbClr val="993300"/>
                </a:solidFill>
                <a:latin typeface="微软雅黑" panose="020B0503020204020204" pitchFamily="34" charset="-122"/>
                <a:sym typeface="微软雅黑" panose="020B0503020204020204" pitchFamily="34" charset="-122"/>
              </a:rPr>
              <a:t>6</a:t>
            </a:r>
          </a:p>
        </p:txBody>
      </p:sp>
      <p:sp>
        <p:nvSpPr>
          <p:cNvPr id="38" name="左大括号 37">
            <a:extLst>
              <a:ext uri="{FF2B5EF4-FFF2-40B4-BE49-F238E27FC236}">
                <a16:creationId xmlns:a16="http://schemas.microsoft.com/office/drawing/2014/main" xmlns="" id="{C28D645C-CDAB-492B-91CA-E14782A7AA50}"/>
              </a:ext>
            </a:extLst>
          </p:cNvPr>
          <p:cNvSpPr>
            <a:spLocks/>
          </p:cNvSpPr>
          <p:nvPr/>
        </p:nvSpPr>
        <p:spPr bwMode="auto">
          <a:xfrm rot="5400000" flipV="1">
            <a:off x="4301218" y="3769266"/>
            <a:ext cx="304800" cy="1981200"/>
          </a:xfrm>
          <a:prstGeom prst="leftBrace">
            <a:avLst>
              <a:gd name="adj1" fmla="val 54046"/>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800">
              <a:latin typeface="微软雅黑" panose="020B0503020204020204" pitchFamily="34" charset="-122"/>
              <a:sym typeface="微软雅黑" panose="020B0503020204020204" pitchFamily="34" charset="-122"/>
            </a:endParaRPr>
          </a:p>
        </p:txBody>
      </p:sp>
      <p:sp>
        <p:nvSpPr>
          <p:cNvPr id="39" name="直接连接符 38">
            <a:extLst>
              <a:ext uri="{FF2B5EF4-FFF2-40B4-BE49-F238E27FC236}">
                <a16:creationId xmlns:a16="http://schemas.microsoft.com/office/drawing/2014/main" xmlns="" id="{490EC600-06DB-4F15-B81B-96ADA4BC6574}"/>
              </a:ext>
            </a:extLst>
          </p:cNvPr>
          <p:cNvSpPr>
            <a:spLocks noChangeShapeType="1"/>
          </p:cNvSpPr>
          <p:nvPr/>
        </p:nvSpPr>
        <p:spPr bwMode="auto">
          <a:xfrm>
            <a:off x="5444218" y="4902741"/>
            <a:ext cx="914400" cy="0"/>
          </a:xfrm>
          <a:prstGeom prst="line">
            <a:avLst/>
          </a:prstGeom>
          <a:noFill/>
          <a:ln w="38100">
            <a:solidFill>
              <a:srgbClr val="B26A37"/>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左大括号 39">
            <a:extLst>
              <a:ext uri="{FF2B5EF4-FFF2-40B4-BE49-F238E27FC236}">
                <a16:creationId xmlns:a16="http://schemas.microsoft.com/office/drawing/2014/main" xmlns="" id="{B722BCCE-17AD-4FC9-82A1-AFAEB434FCF2}"/>
              </a:ext>
            </a:extLst>
          </p:cNvPr>
          <p:cNvSpPr>
            <a:spLocks/>
          </p:cNvSpPr>
          <p:nvPr/>
        </p:nvSpPr>
        <p:spPr bwMode="auto">
          <a:xfrm rot="5400000" flipV="1">
            <a:off x="5749018" y="4316953"/>
            <a:ext cx="304800" cy="914400"/>
          </a:xfrm>
          <a:prstGeom prst="leftBrace">
            <a:avLst>
              <a:gd name="adj1" fmla="val 25000"/>
              <a:gd name="adj2" fmla="val 50000"/>
            </a:avLst>
          </a:prstGeom>
          <a:noFill/>
          <a:ln w="28575">
            <a:solidFill>
              <a:srgbClr val="B26A37"/>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800">
              <a:latin typeface="微软雅黑" panose="020B0503020204020204" pitchFamily="34" charset="-122"/>
              <a:sym typeface="微软雅黑" panose="020B0503020204020204" pitchFamily="34" charset="-122"/>
            </a:endParaRPr>
          </a:p>
        </p:txBody>
      </p:sp>
      <p:sp>
        <p:nvSpPr>
          <p:cNvPr id="41" name="文本框 40">
            <a:extLst>
              <a:ext uri="{FF2B5EF4-FFF2-40B4-BE49-F238E27FC236}">
                <a16:creationId xmlns:a16="http://schemas.microsoft.com/office/drawing/2014/main" xmlns="" id="{70374B70-8FC7-4D41-9862-F42AA424CC19}"/>
              </a:ext>
            </a:extLst>
          </p:cNvPr>
          <p:cNvSpPr txBox="1">
            <a:spLocks noChangeArrowheads="1"/>
          </p:cNvSpPr>
          <p:nvPr/>
        </p:nvSpPr>
        <p:spPr bwMode="auto">
          <a:xfrm>
            <a:off x="5672818" y="4185191"/>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dirty="0">
                <a:solidFill>
                  <a:srgbClr val="C87E4C"/>
                </a:solidFill>
                <a:latin typeface="微软雅黑" panose="020B0503020204020204" pitchFamily="34" charset="-122"/>
                <a:sym typeface="微软雅黑" panose="020B0503020204020204" pitchFamily="34" charset="-122"/>
              </a:rPr>
              <a:t>2</a:t>
            </a:r>
          </a:p>
        </p:txBody>
      </p:sp>
      <p:sp>
        <p:nvSpPr>
          <p:cNvPr id="42" name="文本框 41">
            <a:extLst>
              <a:ext uri="{FF2B5EF4-FFF2-40B4-BE49-F238E27FC236}">
                <a16:creationId xmlns:a16="http://schemas.microsoft.com/office/drawing/2014/main" xmlns="" id="{CD478E91-56FA-4088-9223-107FFBD8CFDD}"/>
              </a:ext>
            </a:extLst>
          </p:cNvPr>
          <p:cNvSpPr txBox="1">
            <a:spLocks noChangeArrowheads="1"/>
          </p:cNvSpPr>
          <p:nvPr/>
        </p:nvSpPr>
        <p:spPr bwMode="auto">
          <a:xfrm>
            <a:off x="4225018" y="4185191"/>
            <a:ext cx="45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a:solidFill>
                  <a:srgbClr val="993300"/>
                </a:solidFill>
                <a:latin typeface="微软雅黑" panose="020B0503020204020204" pitchFamily="34" charset="-122"/>
                <a:sym typeface="微软雅黑" panose="020B0503020204020204" pitchFamily="34" charset="-122"/>
              </a:rPr>
              <a:t>4</a:t>
            </a:r>
          </a:p>
        </p:txBody>
      </p:sp>
      <p:sp>
        <p:nvSpPr>
          <p:cNvPr id="43" name="文本框 42">
            <a:extLst>
              <a:ext uri="{FF2B5EF4-FFF2-40B4-BE49-F238E27FC236}">
                <a16:creationId xmlns:a16="http://schemas.microsoft.com/office/drawing/2014/main" xmlns="" id="{1C3C3D64-9CD8-4676-B65D-51EF4C171A7F}"/>
              </a:ext>
            </a:extLst>
          </p:cNvPr>
          <p:cNvSpPr txBox="1">
            <a:spLocks noChangeArrowheads="1"/>
          </p:cNvSpPr>
          <p:nvPr/>
        </p:nvSpPr>
        <p:spPr bwMode="auto">
          <a:xfrm>
            <a:off x="6130018" y="4870991"/>
            <a:ext cx="76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dirty="0">
                <a:solidFill>
                  <a:srgbClr val="C87E4C"/>
                </a:solidFill>
                <a:latin typeface="微软雅黑" panose="020B0503020204020204" pitchFamily="34" charset="-122"/>
                <a:sym typeface="微软雅黑" panose="020B0503020204020204" pitchFamily="34" charset="-122"/>
              </a:rPr>
              <a:t>10</a:t>
            </a:r>
          </a:p>
        </p:txBody>
      </p:sp>
      <p:sp>
        <p:nvSpPr>
          <p:cNvPr id="44" name="文本框 43">
            <a:extLst>
              <a:ext uri="{FF2B5EF4-FFF2-40B4-BE49-F238E27FC236}">
                <a16:creationId xmlns:a16="http://schemas.microsoft.com/office/drawing/2014/main" xmlns="" id="{F2E7902C-8953-400B-B433-4323F6AA4D79}"/>
              </a:ext>
            </a:extLst>
          </p:cNvPr>
          <p:cNvSpPr txBox="1">
            <a:spLocks noChangeArrowheads="1"/>
          </p:cNvSpPr>
          <p:nvPr/>
        </p:nvSpPr>
        <p:spPr bwMode="auto">
          <a:xfrm>
            <a:off x="2585131" y="6266403"/>
            <a:ext cx="3581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10000"/>
              </a:lnSpc>
              <a:spcBef>
                <a:spcPct val="50000"/>
              </a:spcBef>
              <a:buClr>
                <a:schemeClr val="accent1"/>
              </a:buClr>
              <a:buSzPct val="70000"/>
            </a:pPr>
            <a:r>
              <a:rPr lang="zh-CN" altLang="en-US" sz="2400" dirty="0">
                <a:solidFill>
                  <a:srgbClr val="C87E4C"/>
                </a:solidFill>
                <a:latin typeface="微软雅黑" panose="020B0503020204020204" pitchFamily="34" charset="-122"/>
                <a:sym typeface="微软雅黑" panose="020B0503020204020204" pitchFamily="34" charset="-122"/>
              </a:rPr>
              <a:t>工作日（</a:t>
            </a:r>
            <a:r>
              <a:rPr lang="en-US" altLang="zh-CN" sz="2400" b="1" dirty="0">
                <a:solidFill>
                  <a:srgbClr val="993300"/>
                </a:solidFill>
                <a:latin typeface="微软雅黑" panose="020B0503020204020204" pitchFamily="34" charset="-122"/>
                <a:sym typeface="微软雅黑" panose="020B0503020204020204" pitchFamily="34" charset="-122"/>
              </a:rPr>
              <a:t>10</a:t>
            </a:r>
            <a:r>
              <a:rPr lang="zh-CN" altLang="en-US" sz="2400" dirty="0">
                <a:solidFill>
                  <a:srgbClr val="C87E4C"/>
                </a:solidFill>
                <a:latin typeface="微软雅黑" panose="020B0503020204020204" pitchFamily="34" charset="-122"/>
                <a:sym typeface="微软雅黑" panose="020B0503020204020204" pitchFamily="34" charset="-122"/>
              </a:rPr>
              <a:t>小时）</a:t>
            </a:r>
          </a:p>
        </p:txBody>
      </p:sp>
      <p:grpSp>
        <p:nvGrpSpPr>
          <p:cNvPr id="45" name="组合 44">
            <a:extLst>
              <a:ext uri="{FF2B5EF4-FFF2-40B4-BE49-F238E27FC236}">
                <a16:creationId xmlns:a16="http://schemas.microsoft.com/office/drawing/2014/main" xmlns="" id="{719AAE05-CB33-43D6-8754-FBEE0B38EDE9}"/>
              </a:ext>
            </a:extLst>
          </p:cNvPr>
          <p:cNvGrpSpPr>
            <a:grpSpLocks/>
          </p:cNvGrpSpPr>
          <p:nvPr/>
        </p:nvGrpSpPr>
        <p:grpSpPr bwMode="auto">
          <a:xfrm>
            <a:off x="7228568" y="5531391"/>
            <a:ext cx="4327525" cy="1071562"/>
            <a:chOff x="0" y="0"/>
            <a:chExt cx="2726" cy="1071265"/>
          </a:xfrm>
        </p:grpSpPr>
        <p:sp>
          <p:nvSpPr>
            <p:cNvPr id="46" name="文本框 46098">
              <a:extLst>
                <a:ext uri="{FF2B5EF4-FFF2-40B4-BE49-F238E27FC236}">
                  <a16:creationId xmlns:a16="http://schemas.microsoft.com/office/drawing/2014/main" xmlns="" id="{0E2BB646-3528-49D7-AC32-19477F125D8F}"/>
                </a:ext>
              </a:extLst>
            </p:cNvPr>
            <p:cNvSpPr txBox="1">
              <a:spLocks noChangeArrowheads="1"/>
            </p:cNvSpPr>
            <p:nvPr/>
          </p:nvSpPr>
          <p:spPr bwMode="auto">
            <a:xfrm>
              <a:off x="0" y="228537"/>
              <a:ext cx="504"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i="1" dirty="0">
                  <a:solidFill>
                    <a:srgbClr val="C87E4C"/>
                  </a:solidFill>
                  <a:latin typeface="微软雅黑" panose="020B0503020204020204" pitchFamily="34" charset="-122"/>
                  <a:sym typeface="微软雅黑" panose="020B0503020204020204" pitchFamily="34" charset="-122"/>
                </a:rPr>
                <a:t>m</a:t>
              </a:r>
              <a:r>
                <a:rPr lang="zh-CN" altLang="en-US" sz="2400" i="1" dirty="0">
                  <a:solidFill>
                    <a:srgbClr val="C87E4C"/>
                  </a:solidFill>
                  <a:latin typeface="微软雅黑" panose="020B0503020204020204" pitchFamily="34" charset="-122"/>
                  <a:sym typeface="微软雅黑" panose="020B0503020204020204" pitchFamily="34" charset="-122"/>
                </a:rPr>
                <a:t>’</a:t>
              </a:r>
              <a:endParaRPr lang="en-US" altLang="zh-CN" sz="2400" i="1" dirty="0">
                <a:solidFill>
                  <a:srgbClr val="C87E4C"/>
                </a:solidFill>
                <a:latin typeface="微软雅黑" panose="020B0503020204020204" pitchFamily="34" charset="-122"/>
                <a:sym typeface="微软雅黑" panose="020B0503020204020204" pitchFamily="34" charset="-122"/>
              </a:endParaRPr>
            </a:p>
          </p:txBody>
        </p:sp>
        <p:sp>
          <p:nvSpPr>
            <p:cNvPr id="47" name="文本框 46099">
              <a:extLst>
                <a:ext uri="{FF2B5EF4-FFF2-40B4-BE49-F238E27FC236}">
                  <a16:creationId xmlns:a16="http://schemas.microsoft.com/office/drawing/2014/main" xmlns="" id="{8098D124-7C7A-4865-AB35-A3472AEDEFE1}"/>
                </a:ext>
              </a:extLst>
            </p:cNvPr>
            <p:cNvSpPr txBox="1">
              <a:spLocks noChangeArrowheads="1"/>
            </p:cNvSpPr>
            <p:nvPr/>
          </p:nvSpPr>
          <p:spPr bwMode="auto">
            <a:xfrm>
              <a:off x="344" y="242820"/>
              <a:ext cx="288" cy="46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dirty="0">
                  <a:latin typeface="微软雅黑" panose="020B0503020204020204" pitchFamily="34" charset="-122"/>
                  <a:sym typeface="微软雅黑" panose="020B0503020204020204" pitchFamily="34" charset="-122"/>
                </a:rPr>
                <a:t>=   </a:t>
              </a:r>
            </a:p>
          </p:txBody>
        </p:sp>
        <p:sp>
          <p:nvSpPr>
            <p:cNvPr id="48" name="文本框 46100">
              <a:extLst>
                <a:ext uri="{FF2B5EF4-FFF2-40B4-BE49-F238E27FC236}">
                  <a16:creationId xmlns:a16="http://schemas.microsoft.com/office/drawing/2014/main" xmlns="" id="{1757AD61-176F-4FFA-BC3A-9CD22AA830CF}"/>
                </a:ext>
              </a:extLst>
            </p:cNvPr>
            <p:cNvSpPr txBox="1">
              <a:spLocks noChangeArrowheads="1"/>
            </p:cNvSpPr>
            <p:nvPr/>
          </p:nvSpPr>
          <p:spPr bwMode="auto">
            <a:xfrm>
              <a:off x="620" y="0"/>
              <a:ext cx="864" cy="46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solidFill>
                    <a:srgbClr val="C87E4C"/>
                  </a:solidFill>
                  <a:latin typeface="微软雅黑" panose="020B0503020204020204" pitchFamily="34" charset="-122"/>
                  <a:sym typeface="微软雅黑" panose="020B0503020204020204" pitchFamily="34" charset="-122"/>
                </a:rPr>
                <a:t>6</a:t>
              </a:r>
              <a:r>
                <a:rPr lang="zh-CN" altLang="en-US" sz="2400">
                  <a:solidFill>
                    <a:srgbClr val="C87E4C"/>
                  </a:solidFill>
                  <a:latin typeface="微软雅黑" panose="020B0503020204020204" pitchFamily="34" charset="-122"/>
                  <a:sym typeface="微软雅黑" panose="020B0503020204020204" pitchFamily="34" charset="-122"/>
                </a:rPr>
                <a:t>小时 </a:t>
              </a:r>
            </a:p>
          </p:txBody>
        </p:sp>
        <p:sp>
          <p:nvSpPr>
            <p:cNvPr id="49" name="文本框 46101">
              <a:extLst>
                <a:ext uri="{FF2B5EF4-FFF2-40B4-BE49-F238E27FC236}">
                  <a16:creationId xmlns:a16="http://schemas.microsoft.com/office/drawing/2014/main" xmlns="" id="{1A2CF016-884D-4492-8394-7B213AF09BA6}"/>
                </a:ext>
              </a:extLst>
            </p:cNvPr>
            <p:cNvSpPr txBox="1">
              <a:spLocks noChangeArrowheads="1"/>
            </p:cNvSpPr>
            <p:nvPr/>
          </p:nvSpPr>
          <p:spPr bwMode="auto">
            <a:xfrm>
              <a:off x="1384" y="228537"/>
              <a:ext cx="288" cy="46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latin typeface="微软雅黑" panose="020B0503020204020204" pitchFamily="34" charset="-122"/>
                  <a:sym typeface="微软雅黑" panose="020B0503020204020204" pitchFamily="34" charset="-122"/>
                </a:rPr>
                <a:t>=</a:t>
              </a:r>
            </a:p>
          </p:txBody>
        </p:sp>
        <p:sp>
          <p:nvSpPr>
            <p:cNvPr id="50" name="文本框 46102">
              <a:extLst>
                <a:ext uri="{FF2B5EF4-FFF2-40B4-BE49-F238E27FC236}">
                  <a16:creationId xmlns:a16="http://schemas.microsoft.com/office/drawing/2014/main" xmlns="" id="{D433484E-4A7F-4B9A-A3C0-3D2AAEC54D69}"/>
                </a:ext>
              </a:extLst>
            </p:cNvPr>
            <p:cNvSpPr txBox="1">
              <a:spLocks noChangeArrowheads="1"/>
            </p:cNvSpPr>
            <p:nvPr/>
          </p:nvSpPr>
          <p:spPr bwMode="auto">
            <a:xfrm>
              <a:off x="1529" y="228537"/>
              <a:ext cx="1197" cy="46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solidFill>
                    <a:srgbClr val="C87E4C"/>
                  </a:solidFill>
                  <a:latin typeface="微软雅黑" panose="020B0503020204020204" pitchFamily="34" charset="-122"/>
                  <a:sym typeface="微软雅黑" panose="020B0503020204020204" pitchFamily="34" charset="-122"/>
                </a:rPr>
                <a:t> 150%</a:t>
              </a:r>
            </a:p>
          </p:txBody>
        </p:sp>
        <p:sp>
          <p:nvSpPr>
            <p:cNvPr id="51" name="文本框 46103">
              <a:extLst>
                <a:ext uri="{FF2B5EF4-FFF2-40B4-BE49-F238E27FC236}">
                  <a16:creationId xmlns:a16="http://schemas.microsoft.com/office/drawing/2014/main" xmlns="" id="{DDB15477-DDC6-486C-B6DE-F2A07D413254}"/>
                </a:ext>
              </a:extLst>
            </p:cNvPr>
            <p:cNvSpPr txBox="1">
              <a:spLocks noChangeArrowheads="1"/>
            </p:cNvSpPr>
            <p:nvPr/>
          </p:nvSpPr>
          <p:spPr bwMode="auto">
            <a:xfrm>
              <a:off x="620" y="609431"/>
              <a:ext cx="816" cy="46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solidFill>
                    <a:srgbClr val="C87E4C"/>
                  </a:solidFill>
                  <a:latin typeface="微软雅黑" panose="020B0503020204020204" pitchFamily="34" charset="-122"/>
                  <a:sym typeface="微软雅黑" panose="020B0503020204020204" pitchFamily="34" charset="-122"/>
                </a:rPr>
                <a:t>4</a:t>
              </a:r>
              <a:r>
                <a:rPr lang="zh-CN" altLang="en-US" sz="2400">
                  <a:solidFill>
                    <a:srgbClr val="C87E4C"/>
                  </a:solidFill>
                  <a:latin typeface="微软雅黑" panose="020B0503020204020204" pitchFamily="34" charset="-122"/>
                  <a:sym typeface="微软雅黑" panose="020B0503020204020204" pitchFamily="34" charset="-122"/>
                </a:rPr>
                <a:t>小时</a:t>
              </a:r>
            </a:p>
          </p:txBody>
        </p:sp>
        <p:sp>
          <p:nvSpPr>
            <p:cNvPr id="52" name="直接连接符 46104">
              <a:extLst>
                <a:ext uri="{FF2B5EF4-FFF2-40B4-BE49-F238E27FC236}">
                  <a16:creationId xmlns:a16="http://schemas.microsoft.com/office/drawing/2014/main" xmlns="" id="{B9EEC3D8-EFE8-4086-BE70-E7C5DBA2201F}"/>
                </a:ext>
              </a:extLst>
            </p:cNvPr>
            <p:cNvSpPr>
              <a:spLocks noChangeShapeType="1"/>
            </p:cNvSpPr>
            <p:nvPr/>
          </p:nvSpPr>
          <p:spPr bwMode="auto">
            <a:xfrm>
              <a:off x="658" y="549123"/>
              <a:ext cx="63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 name="直接连接符 52">
            <a:extLst>
              <a:ext uri="{FF2B5EF4-FFF2-40B4-BE49-F238E27FC236}">
                <a16:creationId xmlns:a16="http://schemas.microsoft.com/office/drawing/2014/main" xmlns="" id="{0143F549-8BD3-4D70-83F9-F33BF594770F}"/>
              </a:ext>
            </a:extLst>
          </p:cNvPr>
          <p:cNvSpPr>
            <a:spLocks noChangeShapeType="1"/>
          </p:cNvSpPr>
          <p:nvPr/>
        </p:nvSpPr>
        <p:spPr bwMode="auto">
          <a:xfrm>
            <a:off x="3463018" y="4688428"/>
            <a:ext cx="0" cy="2286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直接连接符 53">
            <a:extLst>
              <a:ext uri="{FF2B5EF4-FFF2-40B4-BE49-F238E27FC236}">
                <a16:creationId xmlns:a16="http://schemas.microsoft.com/office/drawing/2014/main" xmlns="" id="{1EEDB4BC-2F46-4FFA-8C01-A78996BAC596}"/>
              </a:ext>
            </a:extLst>
          </p:cNvPr>
          <p:cNvSpPr>
            <a:spLocks noChangeShapeType="1"/>
          </p:cNvSpPr>
          <p:nvPr/>
        </p:nvSpPr>
        <p:spPr bwMode="auto">
          <a:xfrm>
            <a:off x="5444218" y="4685253"/>
            <a:ext cx="0" cy="2286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文本框 54">
            <a:extLst>
              <a:ext uri="{FF2B5EF4-FFF2-40B4-BE49-F238E27FC236}">
                <a16:creationId xmlns:a16="http://schemas.microsoft.com/office/drawing/2014/main" xmlns="" id="{4F765736-99F0-40A4-9D12-58671E0BC266}"/>
              </a:ext>
            </a:extLst>
          </p:cNvPr>
          <p:cNvSpPr txBox="1">
            <a:spLocks noChangeArrowheads="1"/>
          </p:cNvSpPr>
          <p:nvPr/>
        </p:nvSpPr>
        <p:spPr bwMode="auto">
          <a:xfrm>
            <a:off x="7185706" y="4213766"/>
            <a:ext cx="1087437"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SzPct val="80000"/>
            </a:pPr>
            <a:r>
              <a:rPr lang="en-US" altLang="zh-CN" sz="2400" i="1" dirty="0">
                <a:solidFill>
                  <a:srgbClr val="000000"/>
                </a:solidFill>
                <a:latin typeface="微软雅黑" panose="020B0503020204020204" pitchFamily="34" charset="-122"/>
                <a:sym typeface="微软雅黑" panose="020B0503020204020204" pitchFamily="34" charset="-122"/>
              </a:rPr>
              <a:t>m’</a:t>
            </a:r>
            <a:r>
              <a:rPr lang="en-US" altLang="zh-CN" sz="2400" dirty="0">
                <a:solidFill>
                  <a:srgbClr val="000000"/>
                </a:solidFill>
                <a:latin typeface="微软雅黑" panose="020B0503020204020204" pitchFamily="34" charset="-122"/>
                <a:sym typeface="微软雅黑" panose="020B0503020204020204" pitchFamily="34" charset="-122"/>
              </a:rPr>
              <a:t>=</a:t>
            </a:r>
            <a:endParaRPr lang="zh-CN" altLang="en-US" sz="2400" dirty="0">
              <a:solidFill>
                <a:srgbClr val="000000"/>
              </a:solidFill>
              <a:latin typeface="微软雅黑" panose="020B0503020204020204" pitchFamily="34" charset="-122"/>
              <a:sym typeface="微软雅黑" panose="020B0503020204020204" pitchFamily="34" charset="-122"/>
            </a:endParaRPr>
          </a:p>
        </p:txBody>
      </p:sp>
      <p:sp>
        <p:nvSpPr>
          <p:cNvPr id="56" name="文本框 55">
            <a:extLst>
              <a:ext uri="{FF2B5EF4-FFF2-40B4-BE49-F238E27FC236}">
                <a16:creationId xmlns:a16="http://schemas.microsoft.com/office/drawing/2014/main" xmlns="" id="{71E77F80-FEB9-454F-96CA-A9C03EA25F33}"/>
              </a:ext>
            </a:extLst>
          </p:cNvPr>
          <p:cNvSpPr txBox="1">
            <a:spLocks noChangeArrowheads="1"/>
          </p:cNvSpPr>
          <p:nvPr/>
        </p:nvSpPr>
        <p:spPr bwMode="auto">
          <a:xfrm>
            <a:off x="8185831" y="3962941"/>
            <a:ext cx="137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latin typeface="微软雅黑" panose="020B0503020204020204" pitchFamily="34" charset="-122"/>
                <a:sym typeface="微软雅黑" panose="020B0503020204020204" pitchFamily="34" charset="-122"/>
              </a:rPr>
              <a:t>4</a:t>
            </a:r>
            <a:r>
              <a:rPr lang="zh-CN" altLang="en-US" sz="2400">
                <a:latin typeface="微软雅黑" panose="020B0503020204020204" pitchFamily="34" charset="-122"/>
                <a:sym typeface="微软雅黑" panose="020B0503020204020204" pitchFamily="34" charset="-122"/>
              </a:rPr>
              <a:t>小时 </a:t>
            </a:r>
          </a:p>
        </p:txBody>
      </p:sp>
      <p:sp>
        <p:nvSpPr>
          <p:cNvPr id="57" name="文本框 56">
            <a:extLst>
              <a:ext uri="{FF2B5EF4-FFF2-40B4-BE49-F238E27FC236}">
                <a16:creationId xmlns:a16="http://schemas.microsoft.com/office/drawing/2014/main" xmlns="" id="{0310D3F7-CA01-4713-B9AE-5E4AEDC5947C}"/>
              </a:ext>
            </a:extLst>
          </p:cNvPr>
          <p:cNvSpPr txBox="1">
            <a:spLocks noChangeArrowheads="1"/>
          </p:cNvSpPr>
          <p:nvPr/>
        </p:nvSpPr>
        <p:spPr bwMode="auto">
          <a:xfrm>
            <a:off x="9273268" y="4305841"/>
            <a:ext cx="2020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latin typeface="微软雅黑" panose="020B0503020204020204" pitchFamily="34" charset="-122"/>
                <a:sym typeface="微软雅黑" panose="020B0503020204020204" pitchFamily="34" charset="-122"/>
              </a:rPr>
              <a:t> = 100%</a:t>
            </a:r>
          </a:p>
        </p:txBody>
      </p:sp>
      <p:sp>
        <p:nvSpPr>
          <p:cNvPr id="58" name="文本框 57">
            <a:extLst>
              <a:ext uri="{FF2B5EF4-FFF2-40B4-BE49-F238E27FC236}">
                <a16:creationId xmlns:a16="http://schemas.microsoft.com/office/drawing/2014/main" xmlns="" id="{7023EA93-F529-4A65-AF95-003BE78E9100}"/>
              </a:ext>
            </a:extLst>
          </p:cNvPr>
          <p:cNvSpPr txBox="1">
            <a:spLocks noChangeArrowheads="1"/>
          </p:cNvSpPr>
          <p:nvPr/>
        </p:nvSpPr>
        <p:spPr bwMode="auto">
          <a:xfrm>
            <a:off x="8185831" y="4572541"/>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latin typeface="微软雅黑" panose="020B0503020204020204" pitchFamily="34" charset="-122"/>
                <a:sym typeface="微软雅黑" panose="020B0503020204020204" pitchFamily="34" charset="-122"/>
              </a:rPr>
              <a:t>4</a:t>
            </a:r>
            <a:r>
              <a:rPr lang="zh-CN" altLang="en-US" sz="2400">
                <a:latin typeface="微软雅黑" panose="020B0503020204020204" pitchFamily="34" charset="-122"/>
                <a:sym typeface="微软雅黑" panose="020B0503020204020204" pitchFamily="34" charset="-122"/>
              </a:rPr>
              <a:t>小时</a:t>
            </a:r>
          </a:p>
        </p:txBody>
      </p:sp>
      <p:sp>
        <p:nvSpPr>
          <p:cNvPr id="59" name="直接连接符 58">
            <a:extLst>
              <a:ext uri="{FF2B5EF4-FFF2-40B4-BE49-F238E27FC236}">
                <a16:creationId xmlns:a16="http://schemas.microsoft.com/office/drawing/2014/main" xmlns="" id="{467303A8-29A2-47C3-AD57-01E06EA83C0E}"/>
              </a:ext>
            </a:extLst>
          </p:cNvPr>
          <p:cNvSpPr>
            <a:spLocks noChangeShapeType="1"/>
          </p:cNvSpPr>
          <p:nvPr/>
        </p:nvSpPr>
        <p:spPr bwMode="auto">
          <a:xfrm>
            <a:off x="8262031" y="4496341"/>
            <a:ext cx="914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文本框 59">
            <a:extLst>
              <a:ext uri="{FF2B5EF4-FFF2-40B4-BE49-F238E27FC236}">
                <a16:creationId xmlns:a16="http://schemas.microsoft.com/office/drawing/2014/main" xmlns="" id="{1F1033D1-1933-489F-A330-5EE22EF99785}"/>
              </a:ext>
            </a:extLst>
          </p:cNvPr>
          <p:cNvSpPr txBox="1">
            <a:spLocks noChangeArrowheads="1"/>
          </p:cNvSpPr>
          <p:nvPr/>
        </p:nvSpPr>
        <p:spPr bwMode="auto">
          <a:xfrm>
            <a:off x="2929618" y="3705766"/>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zh-CN" altLang="en-US" sz="2400" dirty="0">
                <a:solidFill>
                  <a:srgbClr val="C87E4C"/>
                </a:solidFill>
                <a:latin typeface="微软雅黑" panose="020B0503020204020204" pitchFamily="34" charset="-122"/>
                <a:sym typeface="微软雅黑" panose="020B0503020204020204" pitchFamily="34" charset="-122"/>
              </a:rPr>
              <a:t>剩余劳动时间</a:t>
            </a:r>
            <a:r>
              <a:rPr lang="en-US" altLang="zh-CN" sz="2400" b="1" dirty="0">
                <a:solidFill>
                  <a:srgbClr val="993300"/>
                </a:solidFill>
                <a:latin typeface="微软雅黑" panose="020B0503020204020204" pitchFamily="34" charset="-122"/>
                <a:sym typeface="微软雅黑" panose="020B0503020204020204" pitchFamily="34" charset="-122"/>
              </a:rPr>
              <a:t>4</a:t>
            </a:r>
          </a:p>
        </p:txBody>
      </p:sp>
      <p:grpSp>
        <p:nvGrpSpPr>
          <p:cNvPr id="61" name="组合 4">
            <a:extLst>
              <a:ext uri="{FF2B5EF4-FFF2-40B4-BE49-F238E27FC236}">
                <a16:creationId xmlns:a16="http://schemas.microsoft.com/office/drawing/2014/main" xmlns="" id="{8FF8C0A2-CAC0-4FAA-81C6-AE6DC424A013}"/>
              </a:ext>
            </a:extLst>
          </p:cNvPr>
          <p:cNvGrpSpPr>
            <a:grpSpLocks/>
          </p:cNvGrpSpPr>
          <p:nvPr/>
        </p:nvGrpSpPr>
        <p:grpSpPr bwMode="auto">
          <a:xfrm>
            <a:off x="2027687" y="2538161"/>
            <a:ext cx="615950" cy="954087"/>
            <a:chOff x="2416441" y="1772820"/>
            <a:chExt cx="614930" cy="954103"/>
          </a:xfrm>
        </p:grpSpPr>
        <p:cxnSp>
          <p:nvCxnSpPr>
            <p:cNvPr id="62" name="MH_Other_1">
              <a:extLst>
                <a:ext uri="{FF2B5EF4-FFF2-40B4-BE49-F238E27FC236}">
                  <a16:creationId xmlns:a16="http://schemas.microsoft.com/office/drawing/2014/main" xmlns="" id="{D7C32A7D-7137-42DA-A8C1-2133969ED48F}"/>
                </a:ext>
              </a:extLst>
            </p:cNvPr>
            <p:cNvCxnSpPr/>
            <p:nvPr>
              <p:custDataLst>
                <p:tags r:id="rId2"/>
              </p:custDataLst>
            </p:nvPr>
          </p:nvCxnSpPr>
          <p:spPr>
            <a:xfrm flipV="1">
              <a:off x="2416441" y="2277653"/>
              <a:ext cx="383539"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3" name="MH_Other_6">
              <a:extLst>
                <a:ext uri="{FF2B5EF4-FFF2-40B4-BE49-F238E27FC236}">
                  <a16:creationId xmlns:a16="http://schemas.microsoft.com/office/drawing/2014/main" xmlns="" id="{5F3997EC-C819-45C1-88BF-2180C2FC2DA0}"/>
                </a:ext>
              </a:extLst>
            </p:cNvPr>
            <p:cNvSpPr/>
            <p:nvPr>
              <p:custDataLst>
                <p:tags r:id="rId3"/>
              </p:custDataLst>
            </p:nvPr>
          </p:nvSpPr>
          <p:spPr>
            <a:xfrm flipH="1">
              <a:off x="2799980" y="1772820"/>
              <a:ext cx="231391" cy="954103"/>
            </a:xfrm>
            <a:prstGeom prst="rightBracket">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sym typeface="微软雅黑" panose="020B0503020204020204" pitchFamily="34" charset="-122"/>
              </a:endParaRPr>
            </a:p>
          </p:txBody>
        </p:sp>
      </p:grpSp>
      <p:sp>
        <p:nvSpPr>
          <p:cNvPr id="64" name="MH_Other_7">
            <a:extLst>
              <a:ext uri="{FF2B5EF4-FFF2-40B4-BE49-F238E27FC236}">
                <a16:creationId xmlns:a16="http://schemas.microsoft.com/office/drawing/2014/main" xmlns="" id="{6F95B338-2F79-4F96-AB88-67E28DF3E45B}"/>
              </a:ext>
            </a:extLst>
          </p:cNvPr>
          <p:cNvSpPr/>
          <p:nvPr>
            <p:custDataLst>
              <p:tags r:id="rId1"/>
            </p:custDataLst>
          </p:nvPr>
        </p:nvSpPr>
        <p:spPr>
          <a:xfrm>
            <a:off x="10704962" y="2458786"/>
            <a:ext cx="230188" cy="942975"/>
          </a:xfrm>
          <a:prstGeom prst="rightBracket">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sym typeface="微软雅黑" panose="020B0503020204020204" pitchFamily="34" charset="-122"/>
            </a:endParaRPr>
          </a:p>
        </p:txBody>
      </p:sp>
      <p:sp>
        <p:nvSpPr>
          <p:cNvPr id="65" name="文本框 64">
            <a:extLst>
              <a:ext uri="{FF2B5EF4-FFF2-40B4-BE49-F238E27FC236}">
                <a16:creationId xmlns:a16="http://schemas.microsoft.com/office/drawing/2014/main" xmlns="" id="{2C7DB9C6-F46B-4DD3-933D-945C1D3AEE43}"/>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68" name="文本框 67">
            <a:extLst>
              <a:ext uri="{FF2B5EF4-FFF2-40B4-BE49-F238E27FC236}">
                <a16:creationId xmlns:a16="http://schemas.microsoft.com/office/drawing/2014/main" xmlns="" id="{145D40C0-2C93-4E8F-86BC-35F4882FEDAA}"/>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1.</a:t>
            </a:r>
            <a:r>
              <a:rPr lang="zh-CN" altLang="en-US" sz="2400" b="1" dirty="0">
                <a:solidFill>
                  <a:srgbClr val="B26A37"/>
                </a:solidFill>
                <a:latin typeface="+mn-ea"/>
                <a:ea typeface="+mn-ea"/>
                <a:sym typeface="微软雅黑" panose="020B0503020204020204" pitchFamily="34" charset="-122"/>
              </a:rPr>
              <a:t>绝对剩余价值</a:t>
            </a:r>
          </a:p>
        </p:txBody>
      </p:sp>
      <p:sp>
        <p:nvSpPr>
          <p:cNvPr id="67" name="矩形: 圆角 66">
            <a:extLst>
              <a:ext uri="{FF2B5EF4-FFF2-40B4-BE49-F238E27FC236}">
                <a16:creationId xmlns:a16="http://schemas.microsoft.com/office/drawing/2014/main" xmlns="" id="{1574FA7C-6341-474A-969F-298A77A510EF}"/>
              </a:ext>
            </a:extLst>
          </p:cNvPr>
          <p:cNvSpPr/>
          <p:nvPr/>
        </p:nvSpPr>
        <p:spPr>
          <a:xfrm>
            <a:off x="2730950" y="1067806"/>
            <a:ext cx="673010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（二）剩余价值生产的两种基本方法</a:t>
            </a:r>
          </a:p>
        </p:txBody>
      </p:sp>
    </p:spTree>
    <p:extLst>
      <p:ext uri="{BB962C8B-B14F-4D97-AF65-F5344CB8AC3E}">
        <p14:creationId xmlns:p14="http://schemas.microsoft.com/office/powerpoint/2010/main" val="37340376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left)">
                                      <p:cBhvr>
                                        <p:cTn id="19" dur="500"/>
                                        <p:tgtEl>
                                          <p:spTgt spid="5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left)">
                                      <p:cBhvr>
                                        <p:cTn id="51" dur="500"/>
                                        <p:tgtEl>
                                          <p:spTgt spid="60"/>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500"/>
                                        <p:tgtEl>
                                          <p:spTgt spid="18"/>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wipe(left)">
                                      <p:cBhvr>
                                        <p:cTn id="87" dur="500"/>
                                        <p:tgtEl>
                                          <p:spTgt spid="56"/>
                                        </p:tgtEl>
                                      </p:cBhvr>
                                    </p:animEffect>
                                  </p:childTnLst>
                                </p:cTn>
                              </p:par>
                            </p:childTnLst>
                          </p:cTn>
                        </p:par>
                        <p:par>
                          <p:cTn id="88" fill="hold">
                            <p:stCondLst>
                              <p:cond delay="10500"/>
                            </p:stCondLst>
                            <p:childTnLst>
                              <p:par>
                                <p:cTn id="89" presetID="22" presetClass="entr" presetSubtype="8" fill="hold" nodeType="after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wipe(left)">
                                      <p:cBhvr>
                                        <p:cTn id="91" dur="500"/>
                                        <p:tgtEl>
                                          <p:spTgt spid="59"/>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wipe(left)">
                                      <p:cBhvr>
                                        <p:cTn id="95" dur="500"/>
                                        <p:tgtEl>
                                          <p:spTgt spid="58"/>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wipe(left)">
                                      <p:cBhvr>
                                        <p:cTn id="99" dur="500"/>
                                        <p:tgtEl>
                                          <p:spTgt spid="57"/>
                                        </p:tgtEl>
                                      </p:cBhvr>
                                    </p:animEffect>
                                  </p:childTnLst>
                                </p:cTn>
                              </p:par>
                            </p:childTnLst>
                          </p:cTn>
                        </p:par>
                        <p:par>
                          <p:cTn id="100" fill="hold">
                            <p:stCondLst>
                              <p:cond delay="120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6" grpId="0"/>
      <p:bldP spid="37" grpId="0"/>
      <p:bldP spid="41" grpId="0"/>
      <p:bldP spid="42" grpId="0"/>
      <p:bldP spid="43" grpId="0"/>
      <p:bldP spid="44" grpId="0"/>
      <p:bldP spid="55" grpId="0"/>
      <p:bldP spid="56" grpId="0"/>
      <p:bldP spid="57" grpId="0"/>
      <p:bldP spid="58" grpId="0"/>
      <p:bldP spid="6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圆角 65">
            <a:extLst>
              <a:ext uri="{FF2B5EF4-FFF2-40B4-BE49-F238E27FC236}">
                <a16:creationId xmlns:a16="http://schemas.microsoft.com/office/drawing/2014/main" xmlns="" id="{07A1098E-8CE0-497E-A553-FF21A402F81F}"/>
              </a:ext>
            </a:extLst>
          </p:cNvPr>
          <p:cNvSpPr/>
          <p:nvPr/>
        </p:nvSpPr>
        <p:spPr>
          <a:xfrm>
            <a:off x="2730950" y="1067806"/>
            <a:ext cx="673010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（二）剩余价值生产的两种基本方法</a:t>
            </a:r>
          </a:p>
        </p:txBody>
      </p:sp>
      <p:sp>
        <p:nvSpPr>
          <p:cNvPr id="5" name="文本框 4">
            <a:extLst>
              <a:ext uri="{FF2B5EF4-FFF2-40B4-BE49-F238E27FC236}">
                <a16:creationId xmlns:a16="http://schemas.microsoft.com/office/drawing/2014/main" xmlns="" id="{37B3E593-79EB-40CB-A796-AD30AB66D2E0}"/>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grpSp>
        <p:nvGrpSpPr>
          <p:cNvPr id="3" name="组合 2">
            <a:extLst>
              <a:ext uri="{FF2B5EF4-FFF2-40B4-BE49-F238E27FC236}">
                <a16:creationId xmlns:a16="http://schemas.microsoft.com/office/drawing/2014/main" xmlns="" id="{A7F96378-0A90-48BB-BF26-3D554E138D49}"/>
              </a:ext>
            </a:extLst>
          </p:cNvPr>
          <p:cNvGrpSpPr/>
          <p:nvPr/>
        </p:nvGrpSpPr>
        <p:grpSpPr>
          <a:xfrm>
            <a:off x="1028223" y="2140439"/>
            <a:ext cx="10135555" cy="4273807"/>
            <a:chOff x="1028223" y="2140439"/>
            <a:chExt cx="10135555" cy="4273807"/>
          </a:xfrm>
        </p:grpSpPr>
        <p:sp>
          <p:nvSpPr>
            <p:cNvPr id="15" name="文本框 45">
              <a:extLst>
                <a:ext uri="{FF2B5EF4-FFF2-40B4-BE49-F238E27FC236}">
                  <a16:creationId xmlns:a16="http://schemas.microsoft.com/office/drawing/2014/main" xmlns="" id="{A132E0BE-070C-42A8-888E-83FD671F0489}"/>
                </a:ext>
              </a:extLst>
            </p:cNvPr>
            <p:cNvSpPr txBox="1">
              <a:spLocks noChangeArrowheads="1"/>
            </p:cNvSpPr>
            <p:nvPr/>
          </p:nvSpPr>
          <p:spPr bwMode="auto">
            <a:xfrm>
              <a:off x="1481447" y="2613017"/>
              <a:ext cx="9229107"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a:lnSpc>
                  <a:spcPct val="150000"/>
                </a:lnSpc>
                <a:buSzPct val="80000"/>
              </a:pPr>
              <a:r>
                <a:rPr lang="zh-CN" altLang="en-US" sz="2400" dirty="0">
                  <a:solidFill>
                    <a:srgbClr val="000000"/>
                  </a:solidFill>
                  <a:latin typeface="微软雅黑" panose="020B0503020204020204" pitchFamily="34" charset="-122"/>
                  <a:sym typeface="微软雅黑" panose="020B0503020204020204" pitchFamily="34" charset="-122"/>
                </a:rPr>
                <a:t>       资本主义生产</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实质上就是剩余价值的生产，就是剩余劳动的吮吸</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通过延长工作日，不仅使人的劳动力由于被夺去了道德上和身体上正常的发展和活动的条件而处于萎缩状态，而且使劳动力本身未老先衰和过早死亡。它靠缩短工人的寿命，在一定期限内延长工人的生产时间。</a:t>
              </a:r>
              <a:endParaRPr lang="en-US" altLang="zh-CN" sz="2400" dirty="0">
                <a:solidFill>
                  <a:srgbClr val="000000"/>
                </a:solidFill>
                <a:latin typeface="微软雅黑" panose="020B0503020204020204" pitchFamily="34" charset="-122"/>
                <a:sym typeface="微软雅黑" panose="020B0503020204020204" pitchFamily="34" charset="-122"/>
              </a:endParaRPr>
            </a:p>
            <a:p>
              <a:pPr lvl="0" algn="r">
                <a:lnSpc>
                  <a:spcPct val="150000"/>
                </a:lnSpc>
                <a:buSzPct val="80000"/>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马克思</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2" name="组合 1">
              <a:extLst>
                <a:ext uri="{FF2B5EF4-FFF2-40B4-BE49-F238E27FC236}">
                  <a16:creationId xmlns:a16="http://schemas.microsoft.com/office/drawing/2014/main" xmlns="" id="{18A997B9-B9A5-444B-B32D-0F9F14F4205C}"/>
                </a:ext>
              </a:extLst>
            </p:cNvPr>
            <p:cNvGrpSpPr/>
            <p:nvPr/>
          </p:nvGrpSpPr>
          <p:grpSpPr>
            <a:xfrm>
              <a:off x="1028223" y="2140439"/>
              <a:ext cx="10135555" cy="4273807"/>
              <a:chOff x="1065945" y="2541494"/>
              <a:chExt cx="10135555" cy="3930282"/>
            </a:xfrm>
          </p:grpSpPr>
          <p:sp>
            <p:nvSpPr>
              <p:cNvPr id="6" name="矩形 5">
                <a:extLst>
                  <a:ext uri="{FF2B5EF4-FFF2-40B4-BE49-F238E27FC236}">
                    <a16:creationId xmlns:a16="http://schemas.microsoft.com/office/drawing/2014/main" xmlns="" id="{FE93C9E3-7E13-4924-9F4D-6FEA4E43EE6E}"/>
                  </a:ext>
                </a:extLst>
              </p:cNvPr>
              <p:cNvSpPr/>
              <p:nvPr/>
            </p:nvSpPr>
            <p:spPr>
              <a:xfrm>
                <a:off x="1138968" y="2541494"/>
                <a:ext cx="9998712" cy="3930282"/>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7" name="矩形 6">
                <a:extLst>
                  <a:ext uri="{FF2B5EF4-FFF2-40B4-BE49-F238E27FC236}">
                    <a16:creationId xmlns:a16="http://schemas.microsoft.com/office/drawing/2014/main" xmlns="" id="{550C9274-52D7-47D4-B1FF-E213942C6F48}"/>
                  </a:ext>
                </a:extLst>
              </p:cNvPr>
              <p:cNvSpPr/>
              <p:nvPr/>
            </p:nvSpPr>
            <p:spPr>
              <a:xfrm>
                <a:off x="1065945" y="2997723"/>
                <a:ext cx="140655" cy="3017825"/>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 name="矩形 7">
                <a:extLst>
                  <a:ext uri="{FF2B5EF4-FFF2-40B4-BE49-F238E27FC236}">
                    <a16:creationId xmlns:a16="http://schemas.microsoft.com/office/drawing/2014/main" xmlns="" id="{E1A3CBC0-38CE-4AE5-A74F-B1A45CBED2DE}"/>
                  </a:ext>
                </a:extLst>
              </p:cNvPr>
              <p:cNvSpPr/>
              <p:nvPr/>
            </p:nvSpPr>
            <p:spPr>
              <a:xfrm>
                <a:off x="11060845" y="2997723"/>
                <a:ext cx="140655" cy="3017825"/>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grpSp>
    </p:spTree>
    <p:extLst>
      <p:ext uri="{BB962C8B-B14F-4D97-AF65-F5344CB8AC3E}">
        <p14:creationId xmlns:p14="http://schemas.microsoft.com/office/powerpoint/2010/main" val="394477125"/>
      </p:ext>
    </p:extLst>
  </p:cSld>
  <p:clrMapOvr>
    <a:masterClrMapping/>
  </p:clrMapOvr>
  <p:transition spd="med">
    <p:pull/>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a:extLst>
              <a:ext uri="{FF2B5EF4-FFF2-40B4-BE49-F238E27FC236}">
                <a16:creationId xmlns:a16="http://schemas.microsoft.com/office/drawing/2014/main" xmlns="" id="{16DD8DCC-E6C0-474B-8BD4-4D5640880806}"/>
              </a:ext>
            </a:extLst>
          </p:cNvPr>
          <p:cNvGrpSpPr>
            <a:grpSpLocks/>
          </p:cNvGrpSpPr>
          <p:nvPr/>
        </p:nvGrpSpPr>
        <p:grpSpPr bwMode="auto">
          <a:xfrm>
            <a:off x="1693182" y="4304847"/>
            <a:ext cx="4986338" cy="1296988"/>
            <a:chOff x="-70" y="58"/>
            <a:chExt cx="3141" cy="817"/>
          </a:xfrm>
        </p:grpSpPr>
        <p:sp>
          <p:nvSpPr>
            <p:cNvPr id="67" name="直接连接符 50178">
              <a:extLst>
                <a:ext uri="{FF2B5EF4-FFF2-40B4-BE49-F238E27FC236}">
                  <a16:creationId xmlns:a16="http://schemas.microsoft.com/office/drawing/2014/main" xmlns="" id="{C8CA5353-D7EE-457A-8229-91D584991A15}"/>
                </a:ext>
              </a:extLst>
            </p:cNvPr>
            <p:cNvSpPr>
              <a:spLocks noChangeShapeType="1"/>
            </p:cNvSpPr>
            <p:nvPr/>
          </p:nvSpPr>
          <p:spPr bwMode="auto">
            <a:xfrm>
              <a:off x="137" y="590"/>
              <a:ext cx="2448"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直接连接符 50179">
              <a:extLst>
                <a:ext uri="{FF2B5EF4-FFF2-40B4-BE49-F238E27FC236}">
                  <a16:creationId xmlns:a16="http://schemas.microsoft.com/office/drawing/2014/main" xmlns="" id="{C8604130-A5F3-476A-B08F-F83477DFC541}"/>
                </a:ext>
              </a:extLst>
            </p:cNvPr>
            <p:cNvSpPr>
              <a:spLocks noChangeShapeType="1"/>
            </p:cNvSpPr>
            <p:nvPr/>
          </p:nvSpPr>
          <p:spPr bwMode="auto">
            <a:xfrm>
              <a:off x="136" y="409"/>
              <a:ext cx="1" cy="181"/>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直接连接符 50180">
              <a:extLst>
                <a:ext uri="{FF2B5EF4-FFF2-40B4-BE49-F238E27FC236}">
                  <a16:creationId xmlns:a16="http://schemas.microsoft.com/office/drawing/2014/main" xmlns="" id="{23667E01-E33A-442F-9B92-7D34847A40D5}"/>
                </a:ext>
              </a:extLst>
            </p:cNvPr>
            <p:cNvSpPr>
              <a:spLocks noChangeShapeType="1"/>
            </p:cNvSpPr>
            <p:nvPr/>
          </p:nvSpPr>
          <p:spPr bwMode="auto">
            <a:xfrm>
              <a:off x="2578" y="445"/>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直接连接符 50181">
              <a:extLst>
                <a:ext uri="{FF2B5EF4-FFF2-40B4-BE49-F238E27FC236}">
                  <a16:creationId xmlns:a16="http://schemas.microsoft.com/office/drawing/2014/main" xmlns="" id="{8380C85E-4C87-470E-A9DA-8F286E3F43FB}"/>
                </a:ext>
              </a:extLst>
            </p:cNvPr>
            <p:cNvSpPr>
              <a:spLocks noChangeShapeType="1"/>
            </p:cNvSpPr>
            <p:nvPr/>
          </p:nvSpPr>
          <p:spPr bwMode="auto">
            <a:xfrm>
              <a:off x="1375" y="448"/>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直接连接符 50182">
              <a:extLst>
                <a:ext uri="{FF2B5EF4-FFF2-40B4-BE49-F238E27FC236}">
                  <a16:creationId xmlns:a16="http://schemas.microsoft.com/office/drawing/2014/main" xmlns="" id="{C3A47DC6-D3D1-4121-A2FA-FD2DDD050B9C}"/>
                </a:ext>
              </a:extLst>
            </p:cNvPr>
            <p:cNvSpPr>
              <a:spLocks noChangeShapeType="1"/>
            </p:cNvSpPr>
            <p:nvPr/>
          </p:nvSpPr>
          <p:spPr bwMode="auto">
            <a:xfrm>
              <a:off x="1044" y="454"/>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文本框 50183">
              <a:extLst>
                <a:ext uri="{FF2B5EF4-FFF2-40B4-BE49-F238E27FC236}">
                  <a16:creationId xmlns:a16="http://schemas.microsoft.com/office/drawing/2014/main" xmlns="" id="{515AD129-7570-42CD-ACDC-7A897A7B1701}"/>
                </a:ext>
              </a:extLst>
            </p:cNvPr>
            <p:cNvSpPr txBox="1">
              <a:spLocks noChangeArrowheads="1"/>
            </p:cNvSpPr>
            <p:nvPr/>
          </p:nvSpPr>
          <p:spPr bwMode="auto">
            <a:xfrm>
              <a:off x="-70" y="545"/>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a:solidFill>
                    <a:srgbClr val="000000"/>
                  </a:solidFill>
                  <a:latin typeface="微软雅黑" panose="020B0503020204020204" pitchFamily="34" charset="-122"/>
                  <a:sym typeface="微软雅黑" panose="020B0503020204020204" pitchFamily="34" charset="-122"/>
                </a:rPr>
                <a:t>0</a:t>
              </a:r>
            </a:p>
          </p:txBody>
        </p:sp>
        <p:sp>
          <p:nvSpPr>
            <p:cNvPr id="73" name="文本框 50184">
              <a:extLst>
                <a:ext uri="{FF2B5EF4-FFF2-40B4-BE49-F238E27FC236}">
                  <a16:creationId xmlns:a16="http://schemas.microsoft.com/office/drawing/2014/main" xmlns="" id="{3866A6C4-86B7-4AFE-9E6E-0B17F794B7BE}"/>
                </a:ext>
              </a:extLst>
            </p:cNvPr>
            <p:cNvSpPr txBox="1">
              <a:spLocks noChangeArrowheads="1"/>
            </p:cNvSpPr>
            <p:nvPr/>
          </p:nvSpPr>
          <p:spPr bwMode="auto">
            <a:xfrm>
              <a:off x="1271" y="543"/>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dirty="0">
                  <a:solidFill>
                    <a:srgbClr val="C87E4C"/>
                  </a:solidFill>
                  <a:latin typeface="微软雅黑" panose="020B0503020204020204" pitchFamily="34" charset="-122"/>
                  <a:sym typeface="微软雅黑" panose="020B0503020204020204" pitchFamily="34" charset="-122"/>
                </a:rPr>
                <a:t>4</a:t>
              </a:r>
            </a:p>
          </p:txBody>
        </p:sp>
        <p:sp>
          <p:nvSpPr>
            <p:cNvPr id="74" name="文本框 50185">
              <a:extLst>
                <a:ext uri="{FF2B5EF4-FFF2-40B4-BE49-F238E27FC236}">
                  <a16:creationId xmlns:a16="http://schemas.microsoft.com/office/drawing/2014/main" xmlns="" id="{B964B53C-A613-483F-BDE4-5D63894FED3C}"/>
                </a:ext>
              </a:extLst>
            </p:cNvPr>
            <p:cNvSpPr txBox="1">
              <a:spLocks noChangeArrowheads="1"/>
            </p:cNvSpPr>
            <p:nvPr/>
          </p:nvSpPr>
          <p:spPr bwMode="auto">
            <a:xfrm>
              <a:off x="2783" y="541"/>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a:solidFill>
                    <a:srgbClr val="000000"/>
                  </a:solidFill>
                  <a:latin typeface="微软雅黑" panose="020B0503020204020204" pitchFamily="34" charset="-122"/>
                  <a:sym typeface="微软雅黑" panose="020B0503020204020204" pitchFamily="34" charset="-122"/>
                </a:rPr>
                <a:t>8</a:t>
              </a:r>
            </a:p>
          </p:txBody>
        </p:sp>
        <p:sp>
          <p:nvSpPr>
            <p:cNvPr id="75" name="文本框 50186">
              <a:extLst>
                <a:ext uri="{FF2B5EF4-FFF2-40B4-BE49-F238E27FC236}">
                  <a16:creationId xmlns:a16="http://schemas.microsoft.com/office/drawing/2014/main" xmlns="" id="{4A1D45D7-00A0-4647-8BD6-E6C3DC443AEE}"/>
                </a:ext>
              </a:extLst>
            </p:cNvPr>
            <p:cNvSpPr txBox="1">
              <a:spLocks noChangeArrowheads="1"/>
            </p:cNvSpPr>
            <p:nvPr/>
          </p:nvSpPr>
          <p:spPr bwMode="auto">
            <a:xfrm>
              <a:off x="513" y="58"/>
              <a:ext cx="1860"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10000"/>
                </a:lnSpc>
                <a:spcBef>
                  <a:spcPct val="50000"/>
                </a:spcBef>
                <a:buClr>
                  <a:schemeClr val="accent1"/>
                </a:buClr>
                <a:buSzPct val="70000"/>
              </a:pPr>
              <a:r>
                <a:rPr lang="zh-CN" altLang="en-US" sz="2400" b="1">
                  <a:solidFill>
                    <a:srgbClr val="000000"/>
                  </a:solidFill>
                  <a:latin typeface="微软雅黑" panose="020B0503020204020204" pitchFamily="34" charset="-122"/>
                  <a:sym typeface="微软雅黑" panose="020B0503020204020204" pitchFamily="34" charset="-122"/>
                </a:rPr>
                <a:t>工作日（</a:t>
              </a:r>
              <a:r>
                <a:rPr lang="en-US" altLang="zh-CN" sz="2400" b="1">
                  <a:solidFill>
                    <a:srgbClr val="000000"/>
                  </a:solidFill>
                  <a:latin typeface="微软雅黑" panose="020B0503020204020204" pitchFamily="34" charset="-122"/>
                  <a:sym typeface="微软雅黑" panose="020B0503020204020204" pitchFamily="34" charset="-122"/>
                </a:rPr>
                <a:t>8</a:t>
              </a:r>
              <a:r>
                <a:rPr lang="zh-CN" altLang="en-US" sz="2400" b="1">
                  <a:solidFill>
                    <a:srgbClr val="000000"/>
                  </a:solidFill>
                  <a:latin typeface="微软雅黑" panose="020B0503020204020204" pitchFamily="34" charset="-122"/>
                  <a:sym typeface="微软雅黑" panose="020B0503020204020204" pitchFamily="34" charset="-122"/>
                </a:rPr>
                <a:t>小时）</a:t>
              </a:r>
            </a:p>
          </p:txBody>
        </p:sp>
      </p:grpSp>
      <p:grpSp>
        <p:nvGrpSpPr>
          <p:cNvPr id="76" name="组合 75">
            <a:extLst>
              <a:ext uri="{FF2B5EF4-FFF2-40B4-BE49-F238E27FC236}">
                <a16:creationId xmlns:a16="http://schemas.microsoft.com/office/drawing/2014/main" xmlns="" id="{7F1327E6-CD9D-4B82-9698-32EEF2EA9705}"/>
              </a:ext>
            </a:extLst>
          </p:cNvPr>
          <p:cNvGrpSpPr>
            <a:grpSpLocks/>
          </p:cNvGrpSpPr>
          <p:nvPr/>
        </p:nvGrpSpPr>
        <p:grpSpPr bwMode="auto">
          <a:xfrm>
            <a:off x="7533595" y="4885872"/>
            <a:ext cx="3765550" cy="1071563"/>
            <a:chOff x="-76" y="0"/>
            <a:chExt cx="2372" cy="675"/>
          </a:xfrm>
        </p:grpSpPr>
        <p:sp>
          <p:nvSpPr>
            <p:cNvPr id="77" name="文本框 50193">
              <a:extLst>
                <a:ext uri="{FF2B5EF4-FFF2-40B4-BE49-F238E27FC236}">
                  <a16:creationId xmlns:a16="http://schemas.microsoft.com/office/drawing/2014/main" xmlns="" id="{8333F445-703C-4930-9D45-796B303324C6}"/>
                </a:ext>
              </a:extLst>
            </p:cNvPr>
            <p:cNvSpPr txBox="1">
              <a:spLocks noChangeArrowheads="1"/>
            </p:cNvSpPr>
            <p:nvPr/>
          </p:nvSpPr>
          <p:spPr bwMode="auto">
            <a:xfrm>
              <a:off x="-76" y="144"/>
              <a:ext cx="54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SzPct val="80000"/>
              </a:pPr>
              <a:r>
                <a:rPr lang="en-US" altLang="zh-CN" sz="2400" i="1" dirty="0">
                  <a:solidFill>
                    <a:srgbClr val="000000"/>
                  </a:solidFill>
                  <a:latin typeface="微软雅黑" panose="020B0503020204020204" pitchFamily="34" charset="-122"/>
                  <a:sym typeface="微软雅黑" panose="020B0503020204020204" pitchFamily="34" charset="-122"/>
                </a:rPr>
                <a:t>m’</a:t>
              </a:r>
              <a:endParaRPr lang="zh-CN" altLang="en-US" sz="2400" i="1" dirty="0">
                <a:solidFill>
                  <a:srgbClr val="000000"/>
                </a:solidFill>
                <a:latin typeface="微软雅黑" panose="020B0503020204020204" pitchFamily="34" charset="-122"/>
                <a:sym typeface="微软雅黑" panose="020B0503020204020204" pitchFamily="34" charset="-122"/>
              </a:endParaRPr>
            </a:p>
          </p:txBody>
        </p:sp>
        <p:sp>
          <p:nvSpPr>
            <p:cNvPr id="78" name="文本框 50194">
              <a:extLst>
                <a:ext uri="{FF2B5EF4-FFF2-40B4-BE49-F238E27FC236}">
                  <a16:creationId xmlns:a16="http://schemas.microsoft.com/office/drawing/2014/main" xmlns="" id="{F7877274-E7D8-43F0-83F1-AFC2C521446D}"/>
                </a:ext>
              </a:extLst>
            </p:cNvPr>
            <p:cNvSpPr txBox="1">
              <a:spLocks noChangeArrowheads="1"/>
            </p:cNvSpPr>
            <p:nvPr/>
          </p:nvSpPr>
          <p:spPr bwMode="auto">
            <a:xfrm>
              <a:off x="288" y="153"/>
              <a:ext cx="2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latin typeface="微软雅黑" panose="020B0503020204020204" pitchFamily="34" charset="-122"/>
                  <a:sym typeface="微软雅黑" panose="020B0503020204020204" pitchFamily="34" charset="-122"/>
                </a:rPr>
                <a:t>=   </a:t>
              </a:r>
            </a:p>
          </p:txBody>
        </p:sp>
        <p:sp>
          <p:nvSpPr>
            <p:cNvPr id="79" name="文本框 50195">
              <a:extLst>
                <a:ext uri="{FF2B5EF4-FFF2-40B4-BE49-F238E27FC236}">
                  <a16:creationId xmlns:a16="http://schemas.microsoft.com/office/drawing/2014/main" xmlns="" id="{787418A1-BBC2-49DA-8F96-988A0957AAE8}"/>
                </a:ext>
              </a:extLst>
            </p:cNvPr>
            <p:cNvSpPr txBox="1">
              <a:spLocks noChangeArrowheads="1"/>
            </p:cNvSpPr>
            <p:nvPr/>
          </p:nvSpPr>
          <p:spPr bwMode="auto">
            <a:xfrm>
              <a:off x="480" y="0"/>
              <a:ext cx="8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solidFill>
                    <a:srgbClr val="000000"/>
                  </a:solidFill>
                  <a:latin typeface="微软雅黑" panose="020B0503020204020204" pitchFamily="34" charset="-122"/>
                  <a:sym typeface="微软雅黑" panose="020B0503020204020204" pitchFamily="34" charset="-122"/>
                </a:rPr>
                <a:t>5</a:t>
              </a:r>
              <a:r>
                <a:rPr lang="zh-CN" altLang="en-US" sz="2400">
                  <a:solidFill>
                    <a:srgbClr val="000000"/>
                  </a:solidFill>
                  <a:latin typeface="微软雅黑" panose="020B0503020204020204" pitchFamily="34" charset="-122"/>
                  <a:sym typeface="微软雅黑" panose="020B0503020204020204" pitchFamily="34" charset="-122"/>
                </a:rPr>
                <a:t>小时 </a:t>
              </a:r>
            </a:p>
          </p:txBody>
        </p:sp>
        <p:sp>
          <p:nvSpPr>
            <p:cNvPr id="80" name="文本框 50196">
              <a:extLst>
                <a:ext uri="{FF2B5EF4-FFF2-40B4-BE49-F238E27FC236}">
                  <a16:creationId xmlns:a16="http://schemas.microsoft.com/office/drawing/2014/main" xmlns="" id="{3DC79960-68C3-4171-BC37-63B38052F59B}"/>
                </a:ext>
              </a:extLst>
            </p:cNvPr>
            <p:cNvSpPr txBox="1">
              <a:spLocks noChangeArrowheads="1"/>
            </p:cNvSpPr>
            <p:nvPr/>
          </p:nvSpPr>
          <p:spPr bwMode="auto">
            <a:xfrm>
              <a:off x="1152" y="144"/>
              <a:ext cx="2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solidFill>
                    <a:srgbClr val="000000"/>
                  </a:solidFill>
                  <a:latin typeface="微软雅黑" panose="020B0503020204020204" pitchFamily="34" charset="-122"/>
                  <a:sym typeface="微软雅黑" panose="020B0503020204020204" pitchFamily="34" charset="-122"/>
                </a:rPr>
                <a:t>=</a:t>
              </a:r>
            </a:p>
          </p:txBody>
        </p:sp>
        <p:sp>
          <p:nvSpPr>
            <p:cNvPr id="81" name="文本框 50197">
              <a:extLst>
                <a:ext uri="{FF2B5EF4-FFF2-40B4-BE49-F238E27FC236}">
                  <a16:creationId xmlns:a16="http://schemas.microsoft.com/office/drawing/2014/main" xmlns="" id="{D2596826-6812-4B34-A508-2AD881FF3F63}"/>
                </a:ext>
              </a:extLst>
            </p:cNvPr>
            <p:cNvSpPr txBox="1">
              <a:spLocks noChangeArrowheads="1"/>
            </p:cNvSpPr>
            <p:nvPr/>
          </p:nvSpPr>
          <p:spPr bwMode="auto">
            <a:xfrm>
              <a:off x="1344" y="144"/>
              <a:ext cx="9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b="1" dirty="0">
                  <a:solidFill>
                    <a:srgbClr val="993300"/>
                  </a:solidFill>
                  <a:latin typeface="微软雅黑" panose="020B0503020204020204" pitchFamily="34" charset="-122"/>
                  <a:sym typeface="微软雅黑" panose="020B0503020204020204" pitchFamily="34" charset="-122"/>
                </a:rPr>
                <a:t> 167%</a:t>
              </a:r>
            </a:p>
          </p:txBody>
        </p:sp>
        <p:sp>
          <p:nvSpPr>
            <p:cNvPr id="82" name="文本框 50198">
              <a:extLst>
                <a:ext uri="{FF2B5EF4-FFF2-40B4-BE49-F238E27FC236}">
                  <a16:creationId xmlns:a16="http://schemas.microsoft.com/office/drawing/2014/main" xmlns="" id="{F7C455F8-98E8-4C6B-A3CE-22F06D76AD88}"/>
                </a:ext>
              </a:extLst>
            </p:cNvPr>
            <p:cNvSpPr txBox="1">
              <a:spLocks noChangeArrowheads="1"/>
            </p:cNvSpPr>
            <p:nvPr/>
          </p:nvSpPr>
          <p:spPr bwMode="auto">
            <a:xfrm>
              <a:off x="480" y="384"/>
              <a:ext cx="8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400">
                  <a:solidFill>
                    <a:srgbClr val="000000"/>
                  </a:solidFill>
                  <a:latin typeface="微软雅黑" panose="020B0503020204020204" pitchFamily="34" charset="-122"/>
                  <a:sym typeface="微软雅黑" panose="020B0503020204020204" pitchFamily="34" charset="-122"/>
                </a:rPr>
                <a:t>3</a:t>
              </a:r>
              <a:r>
                <a:rPr lang="zh-CN" altLang="en-US" sz="2400">
                  <a:solidFill>
                    <a:srgbClr val="000000"/>
                  </a:solidFill>
                  <a:latin typeface="微软雅黑" panose="020B0503020204020204" pitchFamily="34" charset="-122"/>
                  <a:sym typeface="微软雅黑" panose="020B0503020204020204" pitchFamily="34" charset="-122"/>
                </a:rPr>
                <a:t>小时</a:t>
              </a:r>
            </a:p>
          </p:txBody>
        </p:sp>
        <p:sp>
          <p:nvSpPr>
            <p:cNvPr id="83" name="直接连接符 50199">
              <a:extLst>
                <a:ext uri="{FF2B5EF4-FFF2-40B4-BE49-F238E27FC236}">
                  <a16:creationId xmlns:a16="http://schemas.microsoft.com/office/drawing/2014/main" xmlns="" id="{2821FF9C-A6AB-4088-84B5-D6DC35377228}"/>
                </a:ext>
              </a:extLst>
            </p:cNvPr>
            <p:cNvSpPr>
              <a:spLocks noChangeShapeType="1"/>
            </p:cNvSpPr>
            <p:nvPr/>
          </p:nvSpPr>
          <p:spPr bwMode="auto">
            <a:xfrm>
              <a:off x="528" y="336"/>
              <a:ext cx="5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4" name="左大括号 83">
            <a:extLst>
              <a:ext uri="{FF2B5EF4-FFF2-40B4-BE49-F238E27FC236}">
                <a16:creationId xmlns:a16="http://schemas.microsoft.com/office/drawing/2014/main" xmlns="" id="{41842C55-E4DF-41E9-8D6F-57FD37D3F510}"/>
              </a:ext>
            </a:extLst>
          </p:cNvPr>
          <p:cNvSpPr>
            <a:spLocks/>
          </p:cNvSpPr>
          <p:nvPr/>
        </p:nvSpPr>
        <p:spPr bwMode="auto">
          <a:xfrm rot="16200000">
            <a:off x="4703876" y="4167528"/>
            <a:ext cx="376238" cy="3184525"/>
          </a:xfrm>
          <a:prstGeom prst="leftBrace">
            <a:avLst>
              <a:gd name="adj1" fmla="val 55095"/>
              <a:gd name="adj2" fmla="val 49944"/>
            </a:avLst>
          </a:prstGeom>
          <a:noFill/>
          <a:ln w="28575">
            <a:solidFill>
              <a:srgbClr val="C87E4C"/>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800">
              <a:latin typeface="微软雅黑" panose="020B0503020204020204" pitchFamily="34" charset="-122"/>
              <a:sym typeface="微软雅黑" panose="020B0503020204020204" pitchFamily="34" charset="-122"/>
            </a:endParaRPr>
          </a:p>
        </p:txBody>
      </p:sp>
      <p:sp>
        <p:nvSpPr>
          <p:cNvPr id="85" name="左大括号 84">
            <a:extLst>
              <a:ext uri="{FF2B5EF4-FFF2-40B4-BE49-F238E27FC236}">
                <a16:creationId xmlns:a16="http://schemas.microsoft.com/office/drawing/2014/main" xmlns="" id="{0964752A-611C-410D-83FF-7B156785E629}"/>
              </a:ext>
            </a:extLst>
          </p:cNvPr>
          <p:cNvSpPr>
            <a:spLocks/>
          </p:cNvSpPr>
          <p:nvPr/>
        </p:nvSpPr>
        <p:spPr bwMode="auto">
          <a:xfrm rot="16200000">
            <a:off x="2414701" y="5062878"/>
            <a:ext cx="376238" cy="1393825"/>
          </a:xfrm>
          <a:prstGeom prst="leftBrace">
            <a:avLst>
              <a:gd name="adj1" fmla="val 30803"/>
              <a:gd name="adj2" fmla="val 50000"/>
            </a:avLst>
          </a:prstGeom>
          <a:noFill/>
          <a:ln w="28575">
            <a:solidFill>
              <a:srgbClr val="C87E4C"/>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800">
              <a:latin typeface="微软雅黑" panose="020B0503020204020204" pitchFamily="34" charset="-122"/>
              <a:sym typeface="微软雅黑" panose="020B0503020204020204" pitchFamily="34" charset="-122"/>
            </a:endParaRPr>
          </a:p>
        </p:txBody>
      </p:sp>
      <p:sp>
        <p:nvSpPr>
          <p:cNvPr id="86" name="文本框 85">
            <a:extLst>
              <a:ext uri="{FF2B5EF4-FFF2-40B4-BE49-F238E27FC236}">
                <a16:creationId xmlns:a16="http://schemas.microsoft.com/office/drawing/2014/main" xmlns="" id="{3CE3DCB7-91D3-40BC-9915-9C224A6F0571}"/>
              </a:ext>
            </a:extLst>
          </p:cNvPr>
          <p:cNvSpPr txBox="1">
            <a:spLocks noChangeArrowheads="1"/>
          </p:cNvSpPr>
          <p:nvPr/>
        </p:nvSpPr>
        <p:spPr bwMode="auto">
          <a:xfrm>
            <a:off x="1466170" y="6025697"/>
            <a:ext cx="2305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zh-CN" altLang="en-US" sz="2400" b="1" dirty="0">
                <a:solidFill>
                  <a:srgbClr val="000000"/>
                </a:solidFill>
                <a:latin typeface="微软雅黑" panose="020B0503020204020204" pitchFamily="34" charset="-122"/>
                <a:sym typeface="微软雅黑" panose="020B0503020204020204" pitchFamily="34" charset="-122"/>
              </a:rPr>
              <a:t>必要劳动时间</a:t>
            </a:r>
            <a:r>
              <a:rPr lang="en-US" altLang="zh-CN" sz="2400" b="1" dirty="0">
                <a:solidFill>
                  <a:srgbClr val="C87E4C"/>
                </a:solidFill>
                <a:latin typeface="微软雅黑" panose="020B0503020204020204" pitchFamily="34" charset="-122"/>
                <a:sym typeface="微软雅黑" panose="020B0503020204020204" pitchFamily="34" charset="-122"/>
              </a:rPr>
              <a:t>3</a:t>
            </a:r>
          </a:p>
        </p:txBody>
      </p:sp>
      <p:sp>
        <p:nvSpPr>
          <p:cNvPr id="87" name="文本框 86">
            <a:extLst>
              <a:ext uri="{FF2B5EF4-FFF2-40B4-BE49-F238E27FC236}">
                <a16:creationId xmlns:a16="http://schemas.microsoft.com/office/drawing/2014/main" xmlns="" id="{CAB7C86C-7E18-465D-A509-DE0658B45FB4}"/>
              </a:ext>
            </a:extLst>
          </p:cNvPr>
          <p:cNvSpPr txBox="1">
            <a:spLocks noChangeArrowheads="1"/>
          </p:cNvSpPr>
          <p:nvPr/>
        </p:nvSpPr>
        <p:spPr bwMode="auto">
          <a:xfrm>
            <a:off x="4088720" y="6024110"/>
            <a:ext cx="2590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zh-CN" altLang="en-US" sz="2400" b="1" dirty="0">
                <a:solidFill>
                  <a:srgbClr val="000000"/>
                </a:solidFill>
                <a:latin typeface="微软雅黑" panose="020B0503020204020204" pitchFamily="34" charset="-122"/>
                <a:sym typeface="微软雅黑" panose="020B0503020204020204" pitchFamily="34" charset="-122"/>
              </a:rPr>
              <a:t>剩余劳动时间</a:t>
            </a:r>
            <a:r>
              <a:rPr lang="en-US" altLang="zh-CN" sz="2400" b="1" dirty="0">
                <a:solidFill>
                  <a:srgbClr val="C87E4C"/>
                </a:solidFill>
                <a:latin typeface="微软雅黑" panose="020B0503020204020204" pitchFamily="34" charset="-122"/>
                <a:sym typeface="微软雅黑" panose="020B0503020204020204" pitchFamily="34" charset="-122"/>
              </a:rPr>
              <a:t>5</a:t>
            </a:r>
          </a:p>
        </p:txBody>
      </p:sp>
      <p:sp>
        <p:nvSpPr>
          <p:cNvPr id="88" name="文本框 87">
            <a:extLst>
              <a:ext uri="{FF2B5EF4-FFF2-40B4-BE49-F238E27FC236}">
                <a16:creationId xmlns:a16="http://schemas.microsoft.com/office/drawing/2014/main" xmlns="" id="{41722DBA-6C09-4B2F-AE00-2B371623DEE2}"/>
              </a:ext>
            </a:extLst>
          </p:cNvPr>
          <p:cNvSpPr txBox="1">
            <a:spLocks noChangeArrowheads="1"/>
          </p:cNvSpPr>
          <p:nvPr/>
        </p:nvSpPr>
        <p:spPr bwMode="auto">
          <a:xfrm>
            <a:off x="3048907" y="5085897"/>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en-US" altLang="zh-CN" sz="2800" b="1" dirty="0">
                <a:solidFill>
                  <a:srgbClr val="993300"/>
                </a:solidFill>
                <a:latin typeface="微软雅黑" panose="020B0503020204020204" pitchFamily="34" charset="-122"/>
                <a:sym typeface="微软雅黑" panose="020B0503020204020204" pitchFamily="34" charset="-122"/>
              </a:rPr>
              <a:t>3</a:t>
            </a:r>
          </a:p>
        </p:txBody>
      </p:sp>
      <p:grpSp>
        <p:nvGrpSpPr>
          <p:cNvPr id="2" name="组合 1">
            <a:extLst>
              <a:ext uri="{FF2B5EF4-FFF2-40B4-BE49-F238E27FC236}">
                <a16:creationId xmlns:a16="http://schemas.microsoft.com/office/drawing/2014/main" xmlns="" id="{D34D0676-18AB-475D-8DF2-8184AB1C82DC}"/>
              </a:ext>
            </a:extLst>
          </p:cNvPr>
          <p:cNvGrpSpPr/>
          <p:nvPr/>
        </p:nvGrpSpPr>
        <p:grpSpPr>
          <a:xfrm>
            <a:off x="1728788" y="2553153"/>
            <a:ext cx="8734425" cy="1217440"/>
            <a:chOff x="2339295" y="2366682"/>
            <a:chExt cx="8734425" cy="1217440"/>
          </a:xfrm>
        </p:grpSpPr>
        <p:sp>
          <p:nvSpPr>
            <p:cNvPr id="89" name="文本框 31">
              <a:extLst>
                <a:ext uri="{FF2B5EF4-FFF2-40B4-BE49-F238E27FC236}">
                  <a16:creationId xmlns:a16="http://schemas.microsoft.com/office/drawing/2014/main" xmlns="" id="{D6831732-E51D-49B9-B7A5-B683D0114A72}"/>
                </a:ext>
              </a:extLst>
            </p:cNvPr>
            <p:cNvSpPr txBox="1">
              <a:spLocks noChangeArrowheads="1"/>
            </p:cNvSpPr>
            <p:nvPr/>
          </p:nvSpPr>
          <p:spPr bwMode="auto">
            <a:xfrm>
              <a:off x="2955245" y="2401249"/>
              <a:ext cx="792479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buSzPct val="80000"/>
              </a:pPr>
              <a:r>
                <a:rPr lang="zh-CN" altLang="en-US" sz="2400" dirty="0">
                  <a:solidFill>
                    <a:srgbClr val="000000"/>
                  </a:solidFill>
                  <a:latin typeface="微软雅黑" panose="020B0503020204020204" pitchFamily="34" charset="-122"/>
                  <a:sym typeface="微软雅黑" panose="020B0503020204020204" pitchFamily="34" charset="-122"/>
                </a:rPr>
                <a:t>      在工作日长度不变的条件下，通过缩短必要劳动时间而相对延长剩余劳动时间所生产的剩余价值。</a:t>
              </a:r>
            </a:p>
          </p:txBody>
        </p:sp>
        <p:grpSp>
          <p:nvGrpSpPr>
            <p:cNvPr id="90" name="组合 32">
              <a:extLst>
                <a:ext uri="{FF2B5EF4-FFF2-40B4-BE49-F238E27FC236}">
                  <a16:creationId xmlns:a16="http://schemas.microsoft.com/office/drawing/2014/main" xmlns="" id="{F8CDB803-792D-40D9-9CF9-5820265C716D}"/>
                </a:ext>
              </a:extLst>
            </p:cNvPr>
            <p:cNvGrpSpPr>
              <a:grpSpLocks/>
            </p:cNvGrpSpPr>
            <p:nvPr/>
          </p:nvGrpSpPr>
          <p:grpSpPr bwMode="auto">
            <a:xfrm>
              <a:off x="2339295" y="2366682"/>
              <a:ext cx="615950" cy="1217440"/>
              <a:chOff x="2416441" y="1772820"/>
              <a:chExt cx="614930" cy="954103"/>
            </a:xfrm>
          </p:grpSpPr>
          <p:cxnSp>
            <p:nvCxnSpPr>
              <p:cNvPr id="91" name="MH_Other_1">
                <a:extLst>
                  <a:ext uri="{FF2B5EF4-FFF2-40B4-BE49-F238E27FC236}">
                    <a16:creationId xmlns:a16="http://schemas.microsoft.com/office/drawing/2014/main" xmlns="" id="{06DA3E32-9086-449E-9BBF-42E011F4A9BD}"/>
                  </a:ext>
                </a:extLst>
              </p:cNvPr>
              <p:cNvCxnSpPr/>
              <p:nvPr>
                <p:custDataLst>
                  <p:tags r:id="rId2"/>
                </p:custDataLst>
              </p:nvPr>
            </p:nvCxnSpPr>
            <p:spPr>
              <a:xfrm flipV="1">
                <a:off x="2416441" y="2277374"/>
                <a:ext cx="383539"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 name="MH_Other_6">
                <a:extLst>
                  <a:ext uri="{FF2B5EF4-FFF2-40B4-BE49-F238E27FC236}">
                    <a16:creationId xmlns:a16="http://schemas.microsoft.com/office/drawing/2014/main" xmlns="" id="{8CEDD93D-D1CA-46EB-A06F-A26D93155C41}"/>
                  </a:ext>
                </a:extLst>
              </p:cNvPr>
              <p:cNvSpPr/>
              <p:nvPr>
                <p:custDataLst>
                  <p:tags r:id="rId3"/>
                </p:custDataLst>
              </p:nvPr>
            </p:nvSpPr>
            <p:spPr>
              <a:xfrm flipH="1">
                <a:off x="2799980" y="1772820"/>
                <a:ext cx="231391" cy="954103"/>
              </a:xfrm>
              <a:prstGeom prst="rightBracket">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sym typeface="微软雅黑" panose="020B0503020204020204" pitchFamily="34" charset="-122"/>
                </a:endParaRPr>
              </a:p>
            </p:txBody>
          </p:sp>
        </p:grpSp>
        <p:sp>
          <p:nvSpPr>
            <p:cNvPr id="93" name="MH_Other_7">
              <a:extLst>
                <a:ext uri="{FF2B5EF4-FFF2-40B4-BE49-F238E27FC236}">
                  <a16:creationId xmlns:a16="http://schemas.microsoft.com/office/drawing/2014/main" xmlns="" id="{E26E73EB-6CC6-4393-8EE3-2E861A3505E0}"/>
                </a:ext>
              </a:extLst>
            </p:cNvPr>
            <p:cNvSpPr/>
            <p:nvPr>
              <p:custDataLst>
                <p:tags r:id="rId1"/>
              </p:custDataLst>
            </p:nvPr>
          </p:nvSpPr>
          <p:spPr>
            <a:xfrm>
              <a:off x="10824482" y="2378571"/>
              <a:ext cx="249238" cy="1205551"/>
            </a:xfrm>
            <a:prstGeom prst="rightBracket">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sym typeface="微软雅黑" panose="020B0503020204020204" pitchFamily="34" charset="-122"/>
              </a:endParaRPr>
            </a:p>
          </p:txBody>
        </p:sp>
      </p:grpSp>
      <p:sp>
        <p:nvSpPr>
          <p:cNvPr id="32" name="矩形: 圆角 31">
            <a:extLst>
              <a:ext uri="{FF2B5EF4-FFF2-40B4-BE49-F238E27FC236}">
                <a16:creationId xmlns:a16="http://schemas.microsoft.com/office/drawing/2014/main" xmlns="" id="{80157187-CF0C-443A-BCFA-9C795345FBE2}"/>
              </a:ext>
            </a:extLst>
          </p:cNvPr>
          <p:cNvSpPr/>
          <p:nvPr/>
        </p:nvSpPr>
        <p:spPr>
          <a:xfrm>
            <a:off x="2730950" y="1067806"/>
            <a:ext cx="673010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（二）剩余价值生产的两种基本方法</a:t>
            </a:r>
          </a:p>
        </p:txBody>
      </p:sp>
      <p:sp>
        <p:nvSpPr>
          <p:cNvPr id="34" name="文本框 33">
            <a:extLst>
              <a:ext uri="{FF2B5EF4-FFF2-40B4-BE49-F238E27FC236}">
                <a16:creationId xmlns:a16="http://schemas.microsoft.com/office/drawing/2014/main" xmlns="" id="{3C1298C8-8FDE-44C2-B2E2-FED5A7BE728D}"/>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35" name="文本框 34">
            <a:extLst>
              <a:ext uri="{FF2B5EF4-FFF2-40B4-BE49-F238E27FC236}">
                <a16:creationId xmlns:a16="http://schemas.microsoft.com/office/drawing/2014/main" xmlns="" id="{7AC5E9AE-4C05-427A-934E-4F4460109A8C}"/>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2.</a:t>
            </a:r>
            <a:r>
              <a:rPr lang="zh-CN" altLang="en-US" sz="2400" b="1" dirty="0">
                <a:solidFill>
                  <a:srgbClr val="B26A37"/>
                </a:solidFill>
                <a:latin typeface="+mn-ea"/>
                <a:ea typeface="+mn-ea"/>
                <a:sym typeface="微软雅黑" panose="020B0503020204020204" pitchFamily="34" charset="-122"/>
              </a:rPr>
              <a:t>相对剩余价值</a:t>
            </a:r>
          </a:p>
        </p:txBody>
      </p:sp>
      <p:sp>
        <p:nvSpPr>
          <p:cNvPr id="38" name="直接连接符 37">
            <a:extLst>
              <a:ext uri="{FF2B5EF4-FFF2-40B4-BE49-F238E27FC236}">
                <a16:creationId xmlns:a16="http://schemas.microsoft.com/office/drawing/2014/main" xmlns="" id="{DF31E840-62F1-48EA-9CB6-F0D2E7400FBF}"/>
              </a:ext>
            </a:extLst>
          </p:cNvPr>
          <p:cNvSpPr>
            <a:spLocks noChangeShapeType="1"/>
          </p:cNvSpPr>
          <p:nvPr/>
        </p:nvSpPr>
        <p:spPr bwMode="auto">
          <a:xfrm>
            <a:off x="1905644" y="5571671"/>
            <a:ext cx="45786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Tree>
    <p:extLst>
      <p:ext uri="{BB962C8B-B14F-4D97-AF65-F5344CB8AC3E}">
        <p14:creationId xmlns:p14="http://schemas.microsoft.com/office/powerpoint/2010/main" val="23327321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dissolve">
                                      <p:cBhvr>
                                        <p:cTn id="11" dur="500"/>
                                        <p:tgtEl>
                                          <p:spTgt spid="66"/>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88"/>
                                        </p:tgtEl>
                                        <p:attrNameLst>
                                          <p:attrName>style.visibility</p:attrName>
                                        </p:attrNameLst>
                                      </p:cBhvr>
                                      <p:to>
                                        <p:strVal val="visible"/>
                                      </p:to>
                                    </p:set>
                                  </p:childTnLst>
                                </p:cTn>
                              </p:par>
                            </p:childTnLst>
                          </p:cTn>
                        </p:par>
                        <p:par>
                          <p:cTn id="15" fill="hold">
                            <p:stCondLst>
                              <p:cond delay="1500"/>
                            </p:stCondLst>
                            <p:childTnLst>
                              <p:par>
                                <p:cTn id="16" presetID="17" presetClass="entr" presetSubtype="2" fill="hold" nodeType="afterEffect">
                                  <p:stCondLst>
                                    <p:cond delay="0"/>
                                  </p:stCondLst>
                                  <p:childTnLst>
                                    <p:set>
                                      <p:cBhvr>
                                        <p:cTn id="17" dur="1" fill="hold">
                                          <p:stCondLst>
                                            <p:cond delay="0"/>
                                          </p:stCondLst>
                                        </p:cTn>
                                        <p:tgtEl>
                                          <p:spTgt spid="85"/>
                                        </p:tgtEl>
                                        <p:attrNameLst>
                                          <p:attrName>style.visibility</p:attrName>
                                        </p:attrNameLst>
                                      </p:cBhvr>
                                      <p:to>
                                        <p:strVal val="visible"/>
                                      </p:to>
                                    </p:set>
                                    <p:anim calcmode="lin" valueType="num">
                                      <p:cBhvr>
                                        <p:cTn id="18" dur="500" fill="hold"/>
                                        <p:tgtEl>
                                          <p:spTgt spid="85"/>
                                        </p:tgtEl>
                                        <p:attrNameLst>
                                          <p:attrName>ppt_x</p:attrName>
                                        </p:attrNameLst>
                                      </p:cBhvr>
                                      <p:tavLst>
                                        <p:tav tm="0">
                                          <p:val>
                                            <p:strVal val="#ppt_x+#ppt_w/2"/>
                                          </p:val>
                                        </p:tav>
                                        <p:tav tm="100000">
                                          <p:val>
                                            <p:strVal val="#ppt_x"/>
                                          </p:val>
                                        </p:tav>
                                      </p:tavLst>
                                    </p:anim>
                                    <p:anim calcmode="lin" valueType="num">
                                      <p:cBhvr>
                                        <p:cTn id="19" dur="500" fill="hold"/>
                                        <p:tgtEl>
                                          <p:spTgt spid="85"/>
                                        </p:tgtEl>
                                        <p:attrNameLst>
                                          <p:attrName>ppt_y</p:attrName>
                                        </p:attrNameLst>
                                      </p:cBhvr>
                                      <p:tavLst>
                                        <p:tav tm="0">
                                          <p:val>
                                            <p:strVal val="#ppt_y"/>
                                          </p:val>
                                        </p:tav>
                                        <p:tav tm="100000">
                                          <p:val>
                                            <p:strVal val="#ppt_y"/>
                                          </p:val>
                                        </p:tav>
                                      </p:tavLst>
                                    </p:anim>
                                    <p:anim calcmode="lin" valueType="num">
                                      <p:cBhvr>
                                        <p:cTn id="20" dur="500" fill="hold"/>
                                        <p:tgtEl>
                                          <p:spTgt spid="85"/>
                                        </p:tgtEl>
                                        <p:attrNameLst>
                                          <p:attrName>ppt_w</p:attrName>
                                        </p:attrNameLst>
                                      </p:cBhvr>
                                      <p:tavLst>
                                        <p:tav tm="0">
                                          <p:val>
                                            <p:fltVal val="0"/>
                                          </p:val>
                                        </p:tav>
                                        <p:tav tm="100000">
                                          <p:val>
                                            <p:strVal val="#ppt_w"/>
                                          </p:val>
                                        </p:tav>
                                      </p:tavLst>
                                    </p:anim>
                                    <p:anim calcmode="lin" valueType="num">
                                      <p:cBhvr>
                                        <p:cTn id="21" dur="500" fill="hold"/>
                                        <p:tgtEl>
                                          <p:spTgt spid="85"/>
                                        </p:tgtEl>
                                        <p:attrNameLst>
                                          <p:attrName>ppt_h</p:attrName>
                                        </p:attrNameLst>
                                      </p:cBhvr>
                                      <p:tavLst>
                                        <p:tav tm="0">
                                          <p:val>
                                            <p:strVal val="#ppt_h"/>
                                          </p:val>
                                        </p:tav>
                                        <p:tav tm="100000">
                                          <p:val>
                                            <p:strVal val="#ppt_h"/>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up)">
                                      <p:cBhvr>
                                        <p:cTn id="25" dur="500"/>
                                        <p:tgtEl>
                                          <p:spTgt spid="86"/>
                                        </p:tgtEl>
                                      </p:cBhvr>
                                    </p:animEffect>
                                  </p:childTnLst>
                                </p:cTn>
                              </p:par>
                            </p:childTnLst>
                          </p:cTn>
                        </p:par>
                        <p:par>
                          <p:cTn id="26" fill="hold">
                            <p:stCondLst>
                              <p:cond delay="2500"/>
                            </p:stCondLst>
                            <p:childTnLst>
                              <p:par>
                                <p:cTn id="27" presetID="17" presetClass="entr" presetSubtype="2" fill="hold" nodeType="afterEffect">
                                  <p:stCondLst>
                                    <p:cond delay="1000"/>
                                  </p:stCondLst>
                                  <p:childTnLst>
                                    <p:set>
                                      <p:cBhvr>
                                        <p:cTn id="28" dur="1" fill="hold">
                                          <p:stCondLst>
                                            <p:cond delay="0"/>
                                          </p:stCondLst>
                                        </p:cTn>
                                        <p:tgtEl>
                                          <p:spTgt spid="84"/>
                                        </p:tgtEl>
                                        <p:attrNameLst>
                                          <p:attrName>style.visibility</p:attrName>
                                        </p:attrNameLst>
                                      </p:cBhvr>
                                      <p:to>
                                        <p:strVal val="visible"/>
                                      </p:to>
                                    </p:set>
                                    <p:anim calcmode="lin" valueType="num">
                                      <p:cBhvr>
                                        <p:cTn id="29" dur="500" fill="hold"/>
                                        <p:tgtEl>
                                          <p:spTgt spid="84"/>
                                        </p:tgtEl>
                                        <p:attrNameLst>
                                          <p:attrName>ppt_x</p:attrName>
                                        </p:attrNameLst>
                                      </p:cBhvr>
                                      <p:tavLst>
                                        <p:tav tm="0">
                                          <p:val>
                                            <p:strVal val="#ppt_x+#ppt_w/2"/>
                                          </p:val>
                                        </p:tav>
                                        <p:tav tm="100000">
                                          <p:val>
                                            <p:strVal val="#ppt_x"/>
                                          </p:val>
                                        </p:tav>
                                      </p:tavLst>
                                    </p:anim>
                                    <p:anim calcmode="lin" valueType="num">
                                      <p:cBhvr>
                                        <p:cTn id="30" dur="500" fill="hold"/>
                                        <p:tgtEl>
                                          <p:spTgt spid="84"/>
                                        </p:tgtEl>
                                        <p:attrNameLst>
                                          <p:attrName>ppt_y</p:attrName>
                                        </p:attrNameLst>
                                      </p:cBhvr>
                                      <p:tavLst>
                                        <p:tav tm="0">
                                          <p:val>
                                            <p:strVal val="#ppt_y"/>
                                          </p:val>
                                        </p:tav>
                                        <p:tav tm="100000">
                                          <p:val>
                                            <p:strVal val="#ppt_y"/>
                                          </p:val>
                                        </p:tav>
                                      </p:tavLst>
                                    </p:anim>
                                    <p:anim calcmode="lin" valueType="num">
                                      <p:cBhvr>
                                        <p:cTn id="31" dur="500" fill="hold"/>
                                        <p:tgtEl>
                                          <p:spTgt spid="84"/>
                                        </p:tgtEl>
                                        <p:attrNameLst>
                                          <p:attrName>ppt_w</p:attrName>
                                        </p:attrNameLst>
                                      </p:cBhvr>
                                      <p:tavLst>
                                        <p:tav tm="0">
                                          <p:val>
                                            <p:fltVal val="0"/>
                                          </p:val>
                                        </p:tav>
                                        <p:tav tm="100000">
                                          <p:val>
                                            <p:strVal val="#ppt_w"/>
                                          </p:val>
                                        </p:tav>
                                      </p:tavLst>
                                    </p:anim>
                                    <p:anim calcmode="lin" valueType="num">
                                      <p:cBhvr>
                                        <p:cTn id="32" dur="500" fill="hold"/>
                                        <p:tgtEl>
                                          <p:spTgt spid="84"/>
                                        </p:tgtEl>
                                        <p:attrNameLst>
                                          <p:attrName>ppt_h</p:attrName>
                                        </p:attrNameLst>
                                      </p:cBhvr>
                                      <p:tavLst>
                                        <p:tav tm="0">
                                          <p:val>
                                            <p:strVal val="#ppt_h"/>
                                          </p:val>
                                        </p:tav>
                                        <p:tav tm="100000">
                                          <p:val>
                                            <p:strVal val="#ppt_h"/>
                                          </p:val>
                                        </p:tav>
                                      </p:tavLst>
                                    </p:anim>
                                  </p:childTnLst>
                                </p:cTn>
                              </p:par>
                            </p:childTnLst>
                          </p:cTn>
                        </p:par>
                        <p:par>
                          <p:cTn id="33" fill="hold">
                            <p:stCondLst>
                              <p:cond delay="4000"/>
                            </p:stCondLst>
                            <p:childTnLst>
                              <p:par>
                                <p:cTn id="34" presetID="22" presetClass="entr" presetSubtype="1" fill="hold" grpId="0" nodeType="after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wipe(up)">
                                      <p:cBhvr>
                                        <p:cTn id="36" dur="500"/>
                                        <p:tgtEl>
                                          <p:spTgt spid="87"/>
                                        </p:tgtEl>
                                      </p:cBhvr>
                                    </p:animEffect>
                                  </p:childTnLst>
                                </p:cTn>
                              </p:par>
                            </p:childTnLst>
                          </p:cTn>
                        </p:par>
                        <p:par>
                          <p:cTn id="37" fill="hold">
                            <p:stCondLst>
                              <p:cond delay="4500"/>
                            </p:stCondLst>
                            <p:childTnLst>
                              <p:par>
                                <p:cTn id="38" presetID="22" presetClass="entr" presetSubtype="8" fill="hold" nodeType="after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a:extLst>
              <a:ext uri="{FF2B5EF4-FFF2-40B4-BE49-F238E27FC236}">
                <a16:creationId xmlns:a16="http://schemas.microsoft.com/office/drawing/2014/main" xmlns="" id="{80157187-CF0C-443A-BCFA-9C795345FBE2}"/>
              </a:ext>
            </a:extLst>
          </p:cNvPr>
          <p:cNvSpPr/>
          <p:nvPr/>
        </p:nvSpPr>
        <p:spPr>
          <a:xfrm>
            <a:off x="2730950" y="1067806"/>
            <a:ext cx="673010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（二）剩余价值生产的两种基本方法</a:t>
            </a:r>
          </a:p>
        </p:txBody>
      </p:sp>
      <p:sp>
        <p:nvSpPr>
          <p:cNvPr id="11" name="文本框 10">
            <a:extLst>
              <a:ext uri="{FF2B5EF4-FFF2-40B4-BE49-F238E27FC236}">
                <a16:creationId xmlns:a16="http://schemas.microsoft.com/office/drawing/2014/main" xmlns="" id="{F19070F2-620E-4FA7-A7BD-2C2338393CF3}"/>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12" name="文本框 11">
            <a:extLst>
              <a:ext uri="{FF2B5EF4-FFF2-40B4-BE49-F238E27FC236}">
                <a16:creationId xmlns:a16="http://schemas.microsoft.com/office/drawing/2014/main" xmlns="" id="{752FB722-5780-40B8-AF7C-E088A57FC465}"/>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2.</a:t>
            </a:r>
            <a:r>
              <a:rPr lang="zh-CN" altLang="en-US" sz="2400" b="1" dirty="0">
                <a:solidFill>
                  <a:srgbClr val="B26A37"/>
                </a:solidFill>
                <a:latin typeface="+mn-ea"/>
                <a:ea typeface="+mn-ea"/>
                <a:sym typeface="微软雅黑" panose="020B0503020204020204" pitchFamily="34" charset="-122"/>
              </a:rPr>
              <a:t>相对剩余价值</a:t>
            </a:r>
          </a:p>
        </p:txBody>
      </p:sp>
      <p:grpSp>
        <p:nvGrpSpPr>
          <p:cNvPr id="3" name="组合 2">
            <a:extLst>
              <a:ext uri="{FF2B5EF4-FFF2-40B4-BE49-F238E27FC236}">
                <a16:creationId xmlns:a16="http://schemas.microsoft.com/office/drawing/2014/main" xmlns="" id="{FFDDB894-8166-4D1E-BE98-36C4F4D4B8C7}"/>
              </a:ext>
            </a:extLst>
          </p:cNvPr>
          <p:cNvGrpSpPr/>
          <p:nvPr/>
        </p:nvGrpSpPr>
        <p:grpSpPr>
          <a:xfrm>
            <a:off x="699247" y="3173506"/>
            <a:ext cx="5032180" cy="2910288"/>
            <a:chOff x="771548" y="2036033"/>
            <a:chExt cx="5032180" cy="2910288"/>
          </a:xfrm>
        </p:grpSpPr>
        <p:sp>
          <p:nvSpPr>
            <p:cNvPr id="13" name="is1ide-Rectangle: Rounded Corners 14">
              <a:extLst>
                <a:ext uri="{FF2B5EF4-FFF2-40B4-BE49-F238E27FC236}">
                  <a16:creationId xmlns:a16="http://schemas.microsoft.com/office/drawing/2014/main" xmlns="" id="{8C5FC2A7-87EC-4FC7-999C-97292191912C}"/>
                </a:ext>
              </a:extLst>
            </p:cNvPr>
            <p:cNvSpPr/>
            <p:nvPr/>
          </p:nvSpPr>
          <p:spPr>
            <a:xfrm>
              <a:off x="771548" y="2036033"/>
              <a:ext cx="4724838" cy="2536913"/>
            </a:xfrm>
            <a:prstGeom prst="roundRect">
              <a:avLst>
                <a:gd name="adj" fmla="val 10000"/>
              </a:avLst>
            </a:prstGeom>
            <a:solidFill>
              <a:srgbClr val="969696">
                <a:lumMod val="20000"/>
                <a:lumOff val="80000"/>
                <a:alpha val="90000"/>
              </a:srgbClr>
            </a:solidFill>
            <a:ln w="57150" cap="flat" cmpd="sng" algn="ctr">
              <a:solidFill>
                <a:srgbClr val="C87E4C"/>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80808">
                    <a:hueOff val="0"/>
                    <a:satOff val="0"/>
                    <a:lumOff val="0"/>
                    <a:alphaOff val="0"/>
                  </a:srgbClr>
                </a:solidFill>
                <a:effectLst/>
                <a:uLnTx/>
                <a:uFillTx/>
                <a:latin typeface="+mn-ea"/>
                <a:ea typeface="+mn-ea"/>
                <a:cs typeface="+mn-cs"/>
              </a:endParaRPr>
            </a:p>
          </p:txBody>
        </p:sp>
        <p:sp>
          <p:nvSpPr>
            <p:cNvPr id="14" name="is1ide-Freeform: Shape 16">
              <a:extLst>
                <a:ext uri="{FF2B5EF4-FFF2-40B4-BE49-F238E27FC236}">
                  <a16:creationId xmlns:a16="http://schemas.microsoft.com/office/drawing/2014/main" xmlns="" id="{9FE15D38-3B8A-4519-8A8E-2FD15606AB38}"/>
                </a:ext>
              </a:extLst>
            </p:cNvPr>
            <p:cNvSpPr/>
            <p:nvPr/>
          </p:nvSpPr>
          <p:spPr>
            <a:xfrm>
              <a:off x="2277620" y="4199576"/>
              <a:ext cx="3526108" cy="746745"/>
            </a:xfrm>
            <a:prstGeom prst="roundRect">
              <a:avLst>
                <a:gd name="adj" fmla="val 50000"/>
              </a:avLst>
            </a:prstGeom>
            <a:solidFill>
              <a:srgbClr val="C87E4C"/>
            </a:solidFill>
            <a:ln w="12700" cap="flat" cmpd="sng" algn="ctr">
              <a:noFill/>
              <a:prstDash val="solid"/>
              <a:miter lim="800000"/>
            </a:ln>
            <a:effectLst/>
          </p:spPr>
          <p:txBody>
            <a:bodyPr spcFirstLastPara="0" vert="horz" wrap="none" lIns="53563" tIns="43403" rIns="53563" bIns="43403" anchor="ctr" anchorCtr="0">
              <a:normAutofit/>
            </a:bodyPr>
            <a:lstStyle/>
            <a:p>
              <a:pPr marL="0" marR="0" lvl="0" indent="0" algn="ctr" defTabSz="711200" eaLnBrk="1" fontAlgn="auto" latinLnBrk="0" hangingPunct="1">
                <a:lnSpc>
                  <a:spcPct val="100000"/>
                </a:lnSpc>
                <a:spcBef>
                  <a:spcPct val="0"/>
                </a:spcBef>
                <a:spcAft>
                  <a:spcPct val="0"/>
                </a:spcAft>
                <a:buClrTx/>
                <a:buSzTx/>
                <a:buFontTx/>
                <a:buNone/>
                <a:tabLst/>
                <a:defRPr/>
              </a:pPr>
              <a:endParaRPr kumimoji="0" lang="zh-CN" altLang="en-US" sz="1600" b="1" i="0" u="none" strike="noStrike" kern="1200" cap="none" spc="0" normalizeH="0" baseline="0" noProof="0" dirty="0">
                <a:ln>
                  <a:noFill/>
                </a:ln>
                <a:solidFill>
                  <a:srgbClr val="969696"/>
                </a:solidFill>
                <a:effectLst/>
                <a:uLnTx/>
                <a:uFillTx/>
                <a:latin typeface="+mn-ea"/>
                <a:ea typeface="+mn-ea"/>
                <a:cs typeface="+mn-cs"/>
              </a:endParaRPr>
            </a:p>
          </p:txBody>
        </p:sp>
      </p:grpSp>
      <p:sp>
        <p:nvSpPr>
          <p:cNvPr id="5" name="矩形 4">
            <a:extLst>
              <a:ext uri="{FF2B5EF4-FFF2-40B4-BE49-F238E27FC236}">
                <a16:creationId xmlns:a16="http://schemas.microsoft.com/office/drawing/2014/main" xmlns="" id="{00324304-83B1-4B72-810D-4136AB4E7DDB}"/>
              </a:ext>
            </a:extLst>
          </p:cNvPr>
          <p:cNvSpPr/>
          <p:nvPr/>
        </p:nvSpPr>
        <p:spPr>
          <a:xfrm>
            <a:off x="2748443" y="5420133"/>
            <a:ext cx="2646878" cy="584775"/>
          </a:xfrm>
          <a:prstGeom prst="rect">
            <a:avLst/>
          </a:prstGeom>
        </p:spPr>
        <p:txBody>
          <a:bodyPr wrap="none">
            <a:spAutoFit/>
          </a:bodyPr>
          <a:lstStyle/>
          <a:p>
            <a:r>
              <a:rPr lang="zh-CN" altLang="en-US" sz="3200" b="1" dirty="0">
                <a:solidFill>
                  <a:schemeClr val="bg1"/>
                </a:solidFill>
                <a:latin typeface="+mn-ea"/>
                <a:ea typeface="+mn-ea"/>
                <a:sym typeface="微软雅黑" panose="020B0503020204020204" pitchFamily="34" charset="-122"/>
              </a:rPr>
              <a:t>超额剩余价值</a:t>
            </a:r>
            <a:endParaRPr lang="zh-CN" altLang="en-US" dirty="0">
              <a:solidFill>
                <a:schemeClr val="bg1"/>
              </a:solidFill>
              <a:latin typeface="+mn-ea"/>
              <a:ea typeface="+mn-ea"/>
            </a:endParaRPr>
          </a:p>
        </p:txBody>
      </p:sp>
      <p:sp>
        <p:nvSpPr>
          <p:cNvPr id="89" name="文本框 31">
            <a:extLst>
              <a:ext uri="{FF2B5EF4-FFF2-40B4-BE49-F238E27FC236}">
                <a16:creationId xmlns:a16="http://schemas.microsoft.com/office/drawing/2014/main" xmlns="" id="{D6831732-E51D-49B9-B7A5-B683D0114A72}"/>
              </a:ext>
            </a:extLst>
          </p:cNvPr>
          <p:cNvSpPr txBox="1">
            <a:spLocks noChangeArrowheads="1"/>
          </p:cNvSpPr>
          <p:nvPr/>
        </p:nvSpPr>
        <p:spPr bwMode="auto">
          <a:xfrm>
            <a:off x="1100054" y="3462179"/>
            <a:ext cx="389140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buSzPct val="80000"/>
            </a:pPr>
            <a:r>
              <a:rPr lang="zh-CN" altLang="en-US" sz="2400" dirty="0">
                <a:solidFill>
                  <a:srgbClr val="000000"/>
                </a:solidFill>
                <a:latin typeface="微软雅黑" panose="020B0503020204020204" pitchFamily="34" charset="-122"/>
                <a:sym typeface="微软雅黑" panose="020B0503020204020204" pitchFamily="34" charset="-122"/>
              </a:rPr>
              <a:t>指企业由于提高劳动生产率而使商品的个别价值低于社会价值的差额。</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6" name="组合 5">
            <a:extLst>
              <a:ext uri="{FF2B5EF4-FFF2-40B4-BE49-F238E27FC236}">
                <a16:creationId xmlns:a16="http://schemas.microsoft.com/office/drawing/2014/main" xmlns="" id="{DDD6425F-6F08-4A01-8A95-40DF2C3963B3}"/>
              </a:ext>
            </a:extLst>
          </p:cNvPr>
          <p:cNvGrpSpPr/>
          <p:nvPr/>
        </p:nvGrpSpPr>
        <p:grpSpPr>
          <a:xfrm>
            <a:off x="6274551" y="2911034"/>
            <a:ext cx="5208014" cy="3061855"/>
            <a:chOff x="8083199" y="226525"/>
            <a:chExt cx="2507117" cy="2723255"/>
          </a:xfrm>
        </p:grpSpPr>
        <p:grpSp>
          <p:nvGrpSpPr>
            <p:cNvPr id="18" name="组合 17">
              <a:extLst>
                <a:ext uri="{FF2B5EF4-FFF2-40B4-BE49-F238E27FC236}">
                  <a16:creationId xmlns:a16="http://schemas.microsoft.com/office/drawing/2014/main" xmlns="" id="{6248DE2A-8552-43D5-96FB-12F583FB2FC1}"/>
                </a:ext>
              </a:extLst>
            </p:cNvPr>
            <p:cNvGrpSpPr/>
            <p:nvPr/>
          </p:nvGrpSpPr>
          <p:grpSpPr>
            <a:xfrm>
              <a:off x="8083199" y="226525"/>
              <a:ext cx="2507117" cy="1265492"/>
              <a:chOff x="9301763" y="1401550"/>
              <a:chExt cx="2507117" cy="1265492"/>
            </a:xfrm>
          </p:grpSpPr>
          <p:sp>
            <p:nvSpPr>
              <p:cNvPr id="19" name="Rectangle 2">
                <a:extLst>
                  <a:ext uri="{FF2B5EF4-FFF2-40B4-BE49-F238E27FC236}">
                    <a16:creationId xmlns:a16="http://schemas.microsoft.com/office/drawing/2014/main" xmlns="" id="{88EC2796-8A89-4A80-AABC-A8950DA4F0DC}"/>
                  </a:ext>
                </a:extLst>
              </p:cNvPr>
              <p:cNvSpPr/>
              <p:nvPr/>
            </p:nvSpPr>
            <p:spPr bwMode="auto">
              <a:xfrm>
                <a:off x="9301763" y="1410131"/>
                <a:ext cx="2507117" cy="1256911"/>
              </a:xfrm>
              <a:prstGeom prst="rect">
                <a:avLst/>
              </a:prstGeom>
              <a:solidFill>
                <a:srgbClr val="C87E4C"/>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68680" tIns="0" rIns="91440" bIns="0" numCol="1" spcCol="0" rtlCol="0" fromWordArt="0" anchor="ctr" anchorCtr="0" forceAA="0" compatLnSpc="1">
                <a:prstTxWarp prst="textNoShape">
                  <a:avLst/>
                </a:prstTxWarp>
                <a:noAutofit/>
              </a:bodyPr>
              <a:lstStyle/>
              <a:p>
                <a:pPr defTabSz="685637"/>
                <a:endParaRPr lang="zh-CN" altLang="en-US" sz="2400" b="1"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xmlns="" id="{89F9539B-E442-4DB0-9EBE-5A68A0C78FD5}"/>
                  </a:ext>
                </a:extLst>
              </p:cNvPr>
              <p:cNvSpPr/>
              <p:nvPr/>
            </p:nvSpPr>
            <p:spPr>
              <a:xfrm>
                <a:off x="9301763" y="1401550"/>
                <a:ext cx="2507117" cy="1231262"/>
              </a:xfrm>
              <a:prstGeom prst="rect">
                <a:avLst/>
              </a:prstGeom>
            </p:spPr>
            <p:txBody>
              <a:bodyPr wrap="square">
                <a:spAutoFit/>
              </a:bodyPr>
              <a:lstStyle/>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改进技术</a:t>
                </a:r>
              </a:p>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改善经营管理</a:t>
                </a:r>
              </a:p>
              <a:p>
                <a:pPr algn="ctr">
                  <a:lnSpc>
                    <a:spcPct val="120000"/>
                  </a:lnSpc>
                </a:pPr>
                <a:r>
                  <a:rPr lang="zh-CN" altLang="en-US" sz="2400" b="1" dirty="0">
                    <a:solidFill>
                      <a:schemeClr val="bg1"/>
                    </a:solidFill>
                    <a:latin typeface="微软雅黑" panose="020B0503020204020204" pitchFamily="34" charset="-122"/>
                    <a:ea typeface="微软雅黑" panose="020B0503020204020204" pitchFamily="34" charset="-122"/>
                  </a:rPr>
                  <a:t>提高劳动生产率</a:t>
                </a:r>
              </a:p>
            </p:txBody>
          </p:sp>
        </p:grpSp>
        <p:grpSp>
          <p:nvGrpSpPr>
            <p:cNvPr id="21" name="组合 20">
              <a:extLst>
                <a:ext uri="{FF2B5EF4-FFF2-40B4-BE49-F238E27FC236}">
                  <a16:creationId xmlns:a16="http://schemas.microsoft.com/office/drawing/2014/main" xmlns="" id="{9FCA051A-C7A5-42C9-AD78-6AFA858C07C7}"/>
                </a:ext>
              </a:extLst>
            </p:cNvPr>
            <p:cNvGrpSpPr/>
            <p:nvPr/>
          </p:nvGrpSpPr>
          <p:grpSpPr>
            <a:xfrm>
              <a:off x="8083199" y="1701269"/>
              <a:ext cx="2507117" cy="525903"/>
              <a:chOff x="9301763" y="2876294"/>
              <a:chExt cx="2507117" cy="525903"/>
            </a:xfrm>
          </p:grpSpPr>
          <p:sp>
            <p:nvSpPr>
              <p:cNvPr id="23" name="Rectangle 2">
                <a:extLst>
                  <a:ext uri="{FF2B5EF4-FFF2-40B4-BE49-F238E27FC236}">
                    <a16:creationId xmlns:a16="http://schemas.microsoft.com/office/drawing/2014/main" xmlns="" id="{78CD42A9-B094-47D6-8D25-D57456438DFA}"/>
                  </a:ext>
                </a:extLst>
              </p:cNvPr>
              <p:cNvSpPr/>
              <p:nvPr/>
            </p:nvSpPr>
            <p:spPr bwMode="auto">
              <a:xfrm>
                <a:off x="9301763" y="2876294"/>
                <a:ext cx="2507117" cy="525903"/>
              </a:xfrm>
              <a:prstGeom prst="rect">
                <a:avLst/>
              </a:prstGeom>
              <a:solidFill>
                <a:srgbClr val="C87E4C"/>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68680" tIns="0" rIns="91440" bIns="0" numCol="1" spcCol="0" rtlCol="0" fromWordArt="0" anchor="ctr" anchorCtr="0" forceAA="0" compatLnSpc="1">
                <a:prstTxWarp prst="textNoShape">
                  <a:avLst/>
                </a:prstTxWarp>
                <a:noAutofit/>
              </a:bodyPr>
              <a:lstStyle/>
              <a:p>
                <a:pPr defTabSz="685637"/>
                <a:endParaRPr lang="zh-CN" altLang="en-US" sz="2400" b="1"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24" name="矩形 23">
                <a:extLst>
                  <a:ext uri="{FF2B5EF4-FFF2-40B4-BE49-F238E27FC236}">
                    <a16:creationId xmlns:a16="http://schemas.microsoft.com/office/drawing/2014/main" xmlns="" id="{6666A2B6-0FF8-4234-B292-E76BAF6E7EEB}"/>
                  </a:ext>
                </a:extLst>
              </p:cNvPr>
              <p:cNvSpPr/>
              <p:nvPr/>
            </p:nvSpPr>
            <p:spPr>
              <a:xfrm>
                <a:off x="9301763" y="2923259"/>
                <a:ext cx="2507117" cy="410611"/>
              </a:xfrm>
              <a:prstGeom prst="rect">
                <a:avLst/>
              </a:prstGeom>
            </p:spPr>
            <p:txBody>
              <a:bodyPr wrap="square">
                <a:spAutoFit/>
              </a:bodyPr>
              <a:lstStyle/>
              <a:p>
                <a:pPr lvl="0" algn="ctr">
                  <a:buSzPct val="80000"/>
                </a:pP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整个社会生产率普遍提高</a:t>
                </a:r>
              </a:p>
            </p:txBody>
          </p:sp>
        </p:grpSp>
        <p:grpSp>
          <p:nvGrpSpPr>
            <p:cNvPr id="25" name="组合 24">
              <a:extLst>
                <a:ext uri="{FF2B5EF4-FFF2-40B4-BE49-F238E27FC236}">
                  <a16:creationId xmlns:a16="http://schemas.microsoft.com/office/drawing/2014/main" xmlns="" id="{FEFEE46E-3918-417A-89B0-C9200B304B6B}"/>
                </a:ext>
              </a:extLst>
            </p:cNvPr>
            <p:cNvGrpSpPr/>
            <p:nvPr/>
          </p:nvGrpSpPr>
          <p:grpSpPr>
            <a:xfrm>
              <a:off x="8083199" y="2423877"/>
              <a:ext cx="2507117" cy="525903"/>
              <a:chOff x="9301763" y="3598902"/>
              <a:chExt cx="2507117" cy="525903"/>
            </a:xfrm>
          </p:grpSpPr>
          <p:sp>
            <p:nvSpPr>
              <p:cNvPr id="26" name="Rectangle 2">
                <a:extLst>
                  <a:ext uri="{FF2B5EF4-FFF2-40B4-BE49-F238E27FC236}">
                    <a16:creationId xmlns:a16="http://schemas.microsoft.com/office/drawing/2014/main" xmlns="" id="{3F853EE5-D56B-4FAC-897E-3D101B39E516}"/>
                  </a:ext>
                </a:extLst>
              </p:cNvPr>
              <p:cNvSpPr/>
              <p:nvPr/>
            </p:nvSpPr>
            <p:spPr bwMode="auto">
              <a:xfrm>
                <a:off x="9301763" y="3598902"/>
                <a:ext cx="2507117" cy="525903"/>
              </a:xfrm>
              <a:prstGeom prst="rect">
                <a:avLst/>
              </a:prstGeom>
              <a:solidFill>
                <a:srgbClr val="C87E4C"/>
              </a:solidFill>
              <a:ln>
                <a:noFill/>
                <a:headEnd type="none" w="med" len="med"/>
                <a:tailEnd type="none" w="med" len="me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68680" tIns="0" rIns="91440" bIns="0" numCol="1" spcCol="0" rtlCol="0" fromWordArt="0" anchor="ctr" anchorCtr="0" forceAA="0" compatLnSpc="1">
                <a:prstTxWarp prst="textNoShape">
                  <a:avLst/>
                </a:prstTxWarp>
                <a:noAutofit/>
              </a:bodyPr>
              <a:lstStyle/>
              <a:p>
                <a:pPr defTabSz="685637"/>
                <a:endParaRPr lang="zh-CN" altLang="en-US" sz="2400" b="1"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xmlns="" id="{F31A5014-3CDA-4E88-9DC4-D6F5985667A2}"/>
                  </a:ext>
                </a:extLst>
              </p:cNvPr>
              <p:cNvSpPr/>
              <p:nvPr/>
            </p:nvSpPr>
            <p:spPr>
              <a:xfrm>
                <a:off x="9301763" y="3639015"/>
                <a:ext cx="2507117" cy="410611"/>
              </a:xfrm>
              <a:prstGeom prst="rect">
                <a:avLst/>
              </a:prstGeom>
            </p:spPr>
            <p:txBody>
              <a:bodyPr wrap="square">
                <a:spAutoFit/>
              </a:bodyPr>
              <a:lstStyle/>
              <a:p>
                <a:pPr lvl="0" algn="ctr">
                  <a:buSzPct val="80000"/>
                </a:pPr>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资本家获得更多的相对剩余价值</a:t>
                </a:r>
              </a:p>
            </p:txBody>
          </p:sp>
        </p:grpSp>
        <p:sp>
          <p:nvSpPr>
            <p:cNvPr id="28" name="下箭头 29">
              <a:extLst>
                <a:ext uri="{FF2B5EF4-FFF2-40B4-BE49-F238E27FC236}">
                  <a16:creationId xmlns:a16="http://schemas.microsoft.com/office/drawing/2014/main" xmlns="" id="{A63208BB-C08B-4104-A279-C4703B0A4BCA}"/>
                </a:ext>
              </a:extLst>
            </p:cNvPr>
            <p:cNvSpPr/>
            <p:nvPr/>
          </p:nvSpPr>
          <p:spPr>
            <a:xfrm rot="10800000" flipV="1">
              <a:off x="9189256" y="1492017"/>
              <a:ext cx="260179" cy="161818"/>
            </a:xfrm>
            <a:prstGeom prst="downArrow">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下箭头 30">
              <a:extLst>
                <a:ext uri="{FF2B5EF4-FFF2-40B4-BE49-F238E27FC236}">
                  <a16:creationId xmlns:a16="http://schemas.microsoft.com/office/drawing/2014/main" xmlns="" id="{84593B0B-97DA-4F36-BB19-549D86FDCB63}"/>
                </a:ext>
              </a:extLst>
            </p:cNvPr>
            <p:cNvSpPr/>
            <p:nvPr/>
          </p:nvSpPr>
          <p:spPr>
            <a:xfrm rot="10800000" flipV="1">
              <a:off x="9189256" y="2218986"/>
              <a:ext cx="260179" cy="161818"/>
            </a:xfrm>
            <a:prstGeom prst="downArrow">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53354751"/>
      </p:ext>
    </p:extLst>
  </p:cSld>
  <p:clrMapOvr>
    <a:masterClrMapping/>
  </p:clrMapOvr>
  <p:transition spd="med">
    <p:pull/>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6">
            <a:extLst>
              <a:ext uri="{FF2B5EF4-FFF2-40B4-BE49-F238E27FC236}">
                <a16:creationId xmlns:a16="http://schemas.microsoft.com/office/drawing/2014/main" xmlns="" id="{FB29C134-D137-4DEA-84A2-F155B60904AA}"/>
              </a:ext>
            </a:extLst>
          </p:cNvPr>
          <p:cNvSpPr txBox="1">
            <a:spLocks noChangeArrowheads="1"/>
          </p:cNvSpPr>
          <p:nvPr/>
        </p:nvSpPr>
        <p:spPr bwMode="auto">
          <a:xfrm>
            <a:off x="3316288" y="2315191"/>
            <a:ext cx="55594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pPr>
            <a:r>
              <a:rPr lang="zh-CN" altLang="en-US" sz="2400" b="1" dirty="0">
                <a:solidFill>
                  <a:srgbClr val="B26A37"/>
                </a:solidFill>
                <a:latin typeface="微软雅黑" panose="020B0503020204020204" pitchFamily="34" charset="-122"/>
                <a:sym typeface="微软雅黑" panose="020B0503020204020204" pitchFamily="34" charset="-122"/>
              </a:rPr>
              <a:t>绝对剩余价值与相对剩余价值的区别</a:t>
            </a:r>
          </a:p>
        </p:txBody>
      </p:sp>
      <p:graphicFrame>
        <p:nvGraphicFramePr>
          <p:cNvPr id="33" name="表格 32">
            <a:extLst>
              <a:ext uri="{FF2B5EF4-FFF2-40B4-BE49-F238E27FC236}">
                <a16:creationId xmlns:a16="http://schemas.microsoft.com/office/drawing/2014/main" xmlns="" id="{5CC1234A-3BA1-4B5B-8480-8C67AEE693B9}"/>
              </a:ext>
            </a:extLst>
          </p:cNvPr>
          <p:cNvGraphicFramePr>
            <a:graphicFrameLocks noGrp="1"/>
          </p:cNvGraphicFramePr>
          <p:nvPr>
            <p:extLst>
              <p:ext uri="{D42A27DB-BD31-4B8C-83A1-F6EECF244321}">
                <p14:modId xmlns:p14="http://schemas.microsoft.com/office/powerpoint/2010/main" val="3141894469"/>
              </p:ext>
            </p:extLst>
          </p:nvPr>
        </p:nvGraphicFramePr>
        <p:xfrm>
          <a:off x="982662" y="2966357"/>
          <a:ext cx="10226676" cy="3159125"/>
        </p:xfrm>
        <a:graphic>
          <a:graphicData uri="http://schemas.openxmlformats.org/drawingml/2006/table">
            <a:tbl>
              <a:tblPr firstRow="1" bandRow="1">
                <a:tableStyleId>{8799B23B-EC83-4686-B30A-512413B5E67A}</a:tableStyleId>
              </a:tblPr>
              <a:tblGrid>
                <a:gridCol w="3408892">
                  <a:extLst>
                    <a:ext uri="{9D8B030D-6E8A-4147-A177-3AD203B41FA5}">
                      <a16:colId xmlns:a16="http://schemas.microsoft.com/office/drawing/2014/main" xmlns="" val="20000"/>
                    </a:ext>
                  </a:extLst>
                </a:gridCol>
                <a:gridCol w="3408892">
                  <a:extLst>
                    <a:ext uri="{9D8B030D-6E8A-4147-A177-3AD203B41FA5}">
                      <a16:colId xmlns:a16="http://schemas.microsoft.com/office/drawing/2014/main" xmlns="" val="20001"/>
                    </a:ext>
                  </a:extLst>
                </a:gridCol>
                <a:gridCol w="3408892">
                  <a:extLst>
                    <a:ext uri="{9D8B030D-6E8A-4147-A177-3AD203B41FA5}">
                      <a16:colId xmlns:a16="http://schemas.microsoft.com/office/drawing/2014/main" xmlns="" val="20002"/>
                    </a:ext>
                  </a:extLst>
                </a:gridCol>
              </a:tblGrid>
              <a:tr h="631825">
                <a:tc>
                  <a:txBody>
                    <a:bodyPr/>
                    <a:lstStyle/>
                    <a:p>
                      <a:pPr algn="ctr"/>
                      <a:endParaRPr lang="zh-CN" altLang="en-US" sz="2400" dirty="0">
                        <a:latin typeface="+mn-lt"/>
                        <a:ea typeface="+mn-ea"/>
                        <a:cs typeface="+mn-ea"/>
                        <a:sym typeface="+mn-lt"/>
                      </a:endParaRPr>
                    </a:p>
                  </a:txBody>
                  <a:tcPr marL="91454" marR="91454" marT="45717" marB="45717" anchor="ctr"/>
                </a:tc>
                <a:tc>
                  <a:txBody>
                    <a:bodyPr/>
                    <a:lstStyle/>
                    <a:p>
                      <a:pPr algn="ctr"/>
                      <a:r>
                        <a:rPr lang="zh-CN" altLang="en-US" sz="2400" dirty="0">
                          <a:latin typeface="+mn-lt"/>
                          <a:ea typeface="+mn-ea"/>
                          <a:cs typeface="+mn-ea"/>
                          <a:sym typeface="+mn-lt"/>
                        </a:rPr>
                        <a:t>绝对剩余价值生产</a:t>
                      </a:r>
                    </a:p>
                  </a:txBody>
                  <a:tcPr marL="91454" marR="91454" marT="45717" marB="45717" anchor="ctr"/>
                </a:tc>
                <a:tc>
                  <a:txBody>
                    <a:bodyPr/>
                    <a:lstStyle/>
                    <a:p>
                      <a:pPr algn="ctr"/>
                      <a:r>
                        <a:rPr lang="zh-CN" altLang="en-US" sz="2400" dirty="0">
                          <a:latin typeface="+mn-lt"/>
                          <a:ea typeface="+mn-ea"/>
                          <a:cs typeface="+mn-ea"/>
                          <a:sym typeface="+mn-lt"/>
                        </a:rPr>
                        <a:t>相对剩余价值生产</a:t>
                      </a:r>
                    </a:p>
                  </a:txBody>
                  <a:tcPr marL="91454" marR="91454" marT="45717" marB="45717" anchor="ctr"/>
                </a:tc>
                <a:extLst>
                  <a:ext uri="{0D108BD9-81ED-4DB2-BD59-A6C34878D82A}">
                    <a16:rowId xmlns:a16="http://schemas.microsoft.com/office/drawing/2014/main" xmlns="" val="10000"/>
                  </a:ext>
                </a:extLst>
              </a:tr>
              <a:tr h="631825">
                <a:tc>
                  <a:txBody>
                    <a:bodyPr/>
                    <a:lstStyle/>
                    <a:p>
                      <a:pPr algn="ctr"/>
                      <a:r>
                        <a:rPr lang="zh-CN" altLang="en-US" sz="2400" b="1" dirty="0">
                          <a:latin typeface="+mn-lt"/>
                          <a:ea typeface="+mn-ea"/>
                          <a:cs typeface="+mn-ea"/>
                          <a:sym typeface="+mn-lt"/>
                        </a:rPr>
                        <a:t>必要劳动时间</a:t>
                      </a:r>
                    </a:p>
                  </a:txBody>
                  <a:tcPr marL="91454" marR="91454" marT="45717" marB="45717" anchor="ctr"/>
                </a:tc>
                <a:tc>
                  <a:txBody>
                    <a:bodyPr/>
                    <a:lstStyle/>
                    <a:p>
                      <a:pPr algn="ctr"/>
                      <a:r>
                        <a:rPr lang="zh-CN" altLang="en-US" sz="2400" dirty="0">
                          <a:latin typeface="+mn-lt"/>
                          <a:ea typeface="+mn-ea"/>
                          <a:cs typeface="+mn-ea"/>
                          <a:sym typeface="+mn-lt"/>
                        </a:rPr>
                        <a:t>不变</a:t>
                      </a:r>
                    </a:p>
                  </a:txBody>
                  <a:tcPr marL="91454" marR="91454" marT="45717" marB="45717" anchor="ctr"/>
                </a:tc>
                <a:tc>
                  <a:txBody>
                    <a:bodyPr/>
                    <a:lstStyle/>
                    <a:p>
                      <a:pPr algn="ctr"/>
                      <a:r>
                        <a:rPr lang="zh-CN" altLang="en-US" sz="2400" dirty="0">
                          <a:latin typeface="+mn-lt"/>
                          <a:ea typeface="+mn-ea"/>
                          <a:cs typeface="+mn-ea"/>
                          <a:sym typeface="+mn-lt"/>
                        </a:rPr>
                        <a:t>缩短</a:t>
                      </a:r>
                    </a:p>
                  </a:txBody>
                  <a:tcPr marL="91454" marR="91454" marT="45717" marB="45717" anchor="ctr"/>
                </a:tc>
                <a:extLst>
                  <a:ext uri="{0D108BD9-81ED-4DB2-BD59-A6C34878D82A}">
                    <a16:rowId xmlns:a16="http://schemas.microsoft.com/office/drawing/2014/main" xmlns="" val="10001"/>
                  </a:ext>
                </a:extLst>
              </a:tr>
              <a:tr h="631825">
                <a:tc>
                  <a:txBody>
                    <a:bodyPr/>
                    <a:lstStyle/>
                    <a:p>
                      <a:pPr algn="ctr"/>
                      <a:r>
                        <a:rPr lang="zh-CN" altLang="en-US" sz="2400" b="1" dirty="0">
                          <a:latin typeface="+mn-lt"/>
                          <a:ea typeface="+mn-ea"/>
                          <a:cs typeface="+mn-ea"/>
                          <a:sym typeface="+mn-lt"/>
                        </a:rPr>
                        <a:t>工作日</a:t>
                      </a:r>
                    </a:p>
                  </a:txBody>
                  <a:tcPr marL="91454" marR="91454" marT="45717" marB="45717" anchor="ctr"/>
                </a:tc>
                <a:tc>
                  <a:txBody>
                    <a:bodyPr/>
                    <a:lstStyle/>
                    <a:p>
                      <a:pPr algn="ctr"/>
                      <a:r>
                        <a:rPr lang="zh-CN" altLang="en-US" sz="2400" dirty="0">
                          <a:latin typeface="+mn-lt"/>
                          <a:ea typeface="+mn-ea"/>
                          <a:cs typeface="+mn-ea"/>
                          <a:sym typeface="+mn-lt"/>
                        </a:rPr>
                        <a:t>延长</a:t>
                      </a:r>
                    </a:p>
                  </a:txBody>
                  <a:tcPr marL="91454" marR="91454" marT="45717" marB="45717" anchor="ctr"/>
                </a:tc>
                <a:tc>
                  <a:txBody>
                    <a:bodyPr/>
                    <a:lstStyle/>
                    <a:p>
                      <a:pPr algn="ctr"/>
                      <a:r>
                        <a:rPr lang="zh-CN" altLang="en-US" sz="2400" dirty="0">
                          <a:latin typeface="+mn-lt"/>
                          <a:ea typeface="+mn-ea"/>
                          <a:cs typeface="+mn-ea"/>
                          <a:sym typeface="+mn-lt"/>
                        </a:rPr>
                        <a:t>不变</a:t>
                      </a:r>
                    </a:p>
                  </a:txBody>
                  <a:tcPr marL="91454" marR="91454" marT="45717" marB="45717" anchor="ctr"/>
                </a:tc>
                <a:extLst>
                  <a:ext uri="{0D108BD9-81ED-4DB2-BD59-A6C34878D82A}">
                    <a16:rowId xmlns:a16="http://schemas.microsoft.com/office/drawing/2014/main" xmlns="" val="10002"/>
                  </a:ext>
                </a:extLst>
              </a:tr>
              <a:tr h="631825">
                <a:tc>
                  <a:txBody>
                    <a:bodyPr/>
                    <a:lstStyle/>
                    <a:p>
                      <a:pPr algn="ctr"/>
                      <a:r>
                        <a:rPr lang="zh-CN" altLang="en-US" sz="2400" b="1" dirty="0">
                          <a:latin typeface="+mn-lt"/>
                          <a:ea typeface="+mn-ea"/>
                          <a:cs typeface="+mn-ea"/>
                          <a:sym typeface="+mn-lt"/>
                        </a:rPr>
                        <a:t>劳动力价值</a:t>
                      </a:r>
                    </a:p>
                  </a:txBody>
                  <a:tcPr marL="91454" marR="91454" marT="45717" marB="45717" anchor="ctr"/>
                </a:tc>
                <a:tc>
                  <a:txBody>
                    <a:bodyPr/>
                    <a:lstStyle/>
                    <a:p>
                      <a:pPr algn="ctr"/>
                      <a:r>
                        <a:rPr lang="zh-CN" altLang="en-US" sz="2400" dirty="0">
                          <a:latin typeface="+mn-lt"/>
                          <a:ea typeface="+mn-ea"/>
                          <a:cs typeface="+mn-ea"/>
                          <a:sym typeface="+mn-lt"/>
                        </a:rPr>
                        <a:t>不变</a:t>
                      </a:r>
                    </a:p>
                  </a:txBody>
                  <a:tcPr marL="91454" marR="91454" marT="45717" marB="45717" anchor="ctr"/>
                </a:tc>
                <a:tc>
                  <a:txBody>
                    <a:bodyPr/>
                    <a:lstStyle/>
                    <a:p>
                      <a:pPr algn="ctr"/>
                      <a:r>
                        <a:rPr lang="zh-CN" altLang="en-US" sz="2400" dirty="0">
                          <a:latin typeface="+mn-lt"/>
                          <a:ea typeface="+mn-ea"/>
                          <a:cs typeface="+mn-ea"/>
                          <a:sym typeface="+mn-lt"/>
                        </a:rPr>
                        <a:t>降低</a:t>
                      </a:r>
                    </a:p>
                  </a:txBody>
                  <a:tcPr marL="91454" marR="91454" marT="45717" marB="45717" anchor="ctr"/>
                </a:tc>
                <a:extLst>
                  <a:ext uri="{0D108BD9-81ED-4DB2-BD59-A6C34878D82A}">
                    <a16:rowId xmlns:a16="http://schemas.microsoft.com/office/drawing/2014/main" xmlns="" val="10003"/>
                  </a:ext>
                </a:extLst>
              </a:tr>
              <a:tr h="631825">
                <a:tc>
                  <a:txBody>
                    <a:bodyPr/>
                    <a:lstStyle/>
                    <a:p>
                      <a:pPr algn="ctr"/>
                      <a:r>
                        <a:rPr lang="zh-CN" altLang="en-US" sz="2400" b="1" dirty="0">
                          <a:latin typeface="+mn-lt"/>
                          <a:ea typeface="+mn-ea"/>
                          <a:cs typeface="+mn-ea"/>
                          <a:sym typeface="+mn-lt"/>
                        </a:rPr>
                        <a:t>劳动生产率</a:t>
                      </a:r>
                    </a:p>
                  </a:txBody>
                  <a:tcPr marL="91454" marR="91454" marT="45717" marB="45717" anchor="ctr"/>
                </a:tc>
                <a:tc>
                  <a:txBody>
                    <a:bodyPr/>
                    <a:lstStyle/>
                    <a:p>
                      <a:pPr algn="ctr"/>
                      <a:r>
                        <a:rPr lang="zh-CN" altLang="en-US" sz="2400" dirty="0">
                          <a:latin typeface="+mn-lt"/>
                          <a:ea typeface="+mn-ea"/>
                          <a:cs typeface="+mn-ea"/>
                          <a:sym typeface="+mn-lt"/>
                        </a:rPr>
                        <a:t>不变</a:t>
                      </a:r>
                    </a:p>
                  </a:txBody>
                  <a:tcPr marL="91454" marR="91454" marT="45717" marB="45717" anchor="ctr"/>
                </a:tc>
                <a:tc>
                  <a:txBody>
                    <a:bodyPr/>
                    <a:lstStyle/>
                    <a:p>
                      <a:pPr algn="ctr"/>
                      <a:r>
                        <a:rPr lang="zh-CN" altLang="en-US" sz="2400" dirty="0">
                          <a:latin typeface="+mn-lt"/>
                          <a:ea typeface="+mn-ea"/>
                          <a:cs typeface="+mn-ea"/>
                          <a:sym typeface="+mn-lt"/>
                        </a:rPr>
                        <a:t>提高</a:t>
                      </a:r>
                    </a:p>
                  </a:txBody>
                  <a:tcPr marL="91454" marR="91454" marT="45717" marB="45717" anchor="ctr"/>
                </a:tc>
                <a:extLst>
                  <a:ext uri="{0D108BD9-81ED-4DB2-BD59-A6C34878D82A}">
                    <a16:rowId xmlns:a16="http://schemas.microsoft.com/office/drawing/2014/main" xmlns="" val="10004"/>
                  </a:ext>
                </a:extLst>
              </a:tr>
            </a:tbl>
          </a:graphicData>
        </a:graphic>
      </p:graphicFrame>
      <p:sp>
        <p:nvSpPr>
          <p:cNvPr id="5" name="矩形: 圆角 4">
            <a:extLst>
              <a:ext uri="{FF2B5EF4-FFF2-40B4-BE49-F238E27FC236}">
                <a16:creationId xmlns:a16="http://schemas.microsoft.com/office/drawing/2014/main" xmlns="" id="{6CA72A1B-3D8B-4D97-A274-48DBFD1FC77D}"/>
              </a:ext>
            </a:extLst>
          </p:cNvPr>
          <p:cNvSpPr/>
          <p:nvPr/>
        </p:nvSpPr>
        <p:spPr>
          <a:xfrm>
            <a:off x="2730950" y="1067806"/>
            <a:ext cx="673010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（二）剩余价值生产的两种基本方法</a:t>
            </a:r>
          </a:p>
        </p:txBody>
      </p:sp>
      <p:sp>
        <p:nvSpPr>
          <p:cNvPr id="6" name="文本框 5">
            <a:extLst>
              <a:ext uri="{FF2B5EF4-FFF2-40B4-BE49-F238E27FC236}">
                <a16:creationId xmlns:a16="http://schemas.microsoft.com/office/drawing/2014/main" xmlns="" id="{1AAE9E1A-950D-4C78-B909-12E77E8E82E6}"/>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Tree>
    <p:extLst>
      <p:ext uri="{BB962C8B-B14F-4D97-AF65-F5344CB8AC3E}">
        <p14:creationId xmlns:p14="http://schemas.microsoft.com/office/powerpoint/2010/main" val="521451269"/>
      </p:ext>
    </p:extLst>
  </p:cSld>
  <p:clrMapOvr>
    <a:masterClrMapping/>
  </p:clrMapOvr>
  <p:transition spd="med">
    <p:pull/>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pic>
        <p:nvPicPr>
          <p:cNvPr id="13" name="Picture 5">
            <a:extLst>
              <a:ext uri="{FF2B5EF4-FFF2-40B4-BE49-F238E27FC236}">
                <a16:creationId xmlns:a16="http://schemas.microsoft.com/office/drawing/2014/main" xmlns="" id="{5187B651-4CF0-41A4-9E97-3FA6B92D4D6B}"/>
              </a:ext>
            </a:extLst>
          </p:cNvPr>
          <p:cNvPicPr>
            <a:picLocks noChangeAspect="1" noChangeArrowheads="1"/>
          </p:cNvPicPr>
          <p:nvPr/>
        </p:nvPicPr>
        <p:blipFill rotWithShape="1">
          <a:blip r:embed="rId3"/>
          <a:srcRect b="7798"/>
          <a:stretch>
            <a:fillRect/>
          </a:stretch>
        </p:blipFill>
        <p:spPr bwMode="auto">
          <a:xfrm>
            <a:off x="3750844" y="3491064"/>
            <a:ext cx="5200650" cy="32047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矩形 2">
            <a:extLst>
              <a:ext uri="{FF2B5EF4-FFF2-40B4-BE49-F238E27FC236}">
                <a16:creationId xmlns:a16="http://schemas.microsoft.com/office/drawing/2014/main" xmlns="" id="{98628DD8-DED9-44B3-AE2E-A7A76C79694F}"/>
              </a:ext>
            </a:extLst>
          </p:cNvPr>
          <p:cNvSpPr>
            <a:spLocks noChangeArrowheads="1"/>
          </p:cNvSpPr>
          <p:nvPr/>
        </p:nvSpPr>
        <p:spPr bwMode="auto">
          <a:xfrm>
            <a:off x="249237" y="2077887"/>
            <a:ext cx="116935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spcAft>
                <a:spcPts val="1200"/>
              </a:spcAft>
            </a:pPr>
            <a:r>
              <a:rPr lang="zh-CN" altLang="en-US" sz="2400" b="1" dirty="0">
                <a:latin typeface="微软雅黑" panose="020B0503020204020204" pitchFamily="34" charset="-122"/>
                <a:sym typeface="微软雅黑" panose="020B0503020204020204" pitchFamily="34" charset="-122"/>
              </a:rPr>
              <a:t>一些老板可以不用工作却拿着高额的利润？</a:t>
            </a:r>
            <a:endParaRPr lang="en-US" altLang="zh-CN" sz="2400" b="1" dirty="0">
              <a:latin typeface="微软雅黑" panose="020B0503020204020204" pitchFamily="34" charset="-122"/>
              <a:sym typeface="微软雅黑" panose="020B0503020204020204" pitchFamily="34" charset="-122"/>
            </a:endParaRPr>
          </a:p>
          <a:p>
            <a:pPr algn="ctr">
              <a:lnSpc>
                <a:spcPct val="150000"/>
              </a:lnSpc>
              <a:spcAft>
                <a:spcPts val="1200"/>
              </a:spcAft>
            </a:pPr>
            <a:r>
              <a:rPr lang="zh-CN" altLang="en-US" sz="2400" b="1" dirty="0">
                <a:solidFill>
                  <a:srgbClr val="B26A37"/>
                </a:solidFill>
                <a:latin typeface="微软雅黑" panose="020B0503020204020204" pitchFamily="34" charset="-122"/>
                <a:sym typeface="微软雅黑" panose="020B0503020204020204" pitchFamily="34" charset="-122"/>
              </a:rPr>
              <a:t>他们在生产剩余价值吗？</a:t>
            </a:r>
          </a:p>
        </p:txBody>
      </p:sp>
      <p:grpSp>
        <p:nvGrpSpPr>
          <p:cNvPr id="7" name="组合 6">
            <a:extLst>
              <a:ext uri="{FF2B5EF4-FFF2-40B4-BE49-F238E27FC236}">
                <a16:creationId xmlns:a16="http://schemas.microsoft.com/office/drawing/2014/main" xmlns="" id="{546EAB34-B747-45B6-AA17-663947C01FA7}"/>
              </a:ext>
            </a:extLst>
          </p:cNvPr>
          <p:cNvGrpSpPr/>
          <p:nvPr/>
        </p:nvGrpSpPr>
        <p:grpSpPr>
          <a:xfrm>
            <a:off x="1900288" y="3051936"/>
            <a:ext cx="822889" cy="202966"/>
            <a:chOff x="2632710" y="678180"/>
            <a:chExt cx="921606" cy="227315"/>
          </a:xfrm>
          <a:solidFill>
            <a:srgbClr val="C87E4C"/>
          </a:solidFill>
        </p:grpSpPr>
        <p:sp>
          <p:nvSpPr>
            <p:cNvPr id="15" name="平行四边形 14">
              <a:extLst>
                <a:ext uri="{FF2B5EF4-FFF2-40B4-BE49-F238E27FC236}">
                  <a16:creationId xmlns:a16="http://schemas.microsoft.com/office/drawing/2014/main" xmlns="" id="{EF4E8E99-7E70-425F-BB4E-F8ABEF3DE2D1}"/>
                </a:ext>
              </a:extLst>
            </p:cNvPr>
            <p:cNvSpPr/>
            <p:nvPr/>
          </p:nvSpPr>
          <p:spPr>
            <a:xfrm flipV="1">
              <a:off x="2632710" y="678180"/>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sp>
          <p:nvSpPr>
            <p:cNvPr id="16" name="平行四边形 15">
              <a:extLst>
                <a:ext uri="{FF2B5EF4-FFF2-40B4-BE49-F238E27FC236}">
                  <a16:creationId xmlns:a16="http://schemas.microsoft.com/office/drawing/2014/main" xmlns="" id="{C445C675-A9EC-464E-98DE-74154CA56991}"/>
                </a:ext>
              </a:extLst>
            </p:cNvPr>
            <p:cNvSpPr/>
            <p:nvPr/>
          </p:nvSpPr>
          <p:spPr>
            <a:xfrm flipV="1">
              <a:off x="2687833" y="761358"/>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sp>
          <p:nvSpPr>
            <p:cNvPr id="17" name="平行四边形 16">
              <a:extLst>
                <a:ext uri="{FF2B5EF4-FFF2-40B4-BE49-F238E27FC236}">
                  <a16:creationId xmlns:a16="http://schemas.microsoft.com/office/drawing/2014/main" xmlns="" id="{DD17C507-E5AA-42AA-9B43-F045B848089F}"/>
                </a:ext>
              </a:extLst>
            </p:cNvPr>
            <p:cNvSpPr/>
            <p:nvPr/>
          </p:nvSpPr>
          <p:spPr>
            <a:xfrm flipV="1">
              <a:off x="2742956" y="844535"/>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grpSp>
      <p:grpSp>
        <p:nvGrpSpPr>
          <p:cNvPr id="8" name="组合 7">
            <a:extLst>
              <a:ext uri="{FF2B5EF4-FFF2-40B4-BE49-F238E27FC236}">
                <a16:creationId xmlns:a16="http://schemas.microsoft.com/office/drawing/2014/main" xmlns="" id="{3C8A6B7B-A7E7-4050-B3FC-A3400FE93F15}"/>
              </a:ext>
            </a:extLst>
          </p:cNvPr>
          <p:cNvGrpSpPr/>
          <p:nvPr/>
        </p:nvGrpSpPr>
        <p:grpSpPr>
          <a:xfrm flipH="1">
            <a:off x="9486751" y="3051936"/>
            <a:ext cx="822889" cy="202966"/>
            <a:chOff x="2632710" y="678180"/>
            <a:chExt cx="921606" cy="227315"/>
          </a:xfrm>
          <a:solidFill>
            <a:srgbClr val="C87E4C"/>
          </a:solidFill>
        </p:grpSpPr>
        <p:sp>
          <p:nvSpPr>
            <p:cNvPr id="9" name="平行四边形 8">
              <a:extLst>
                <a:ext uri="{FF2B5EF4-FFF2-40B4-BE49-F238E27FC236}">
                  <a16:creationId xmlns:a16="http://schemas.microsoft.com/office/drawing/2014/main" xmlns="" id="{A6415175-EA47-4EAF-99BC-07DAE3529356}"/>
                </a:ext>
              </a:extLst>
            </p:cNvPr>
            <p:cNvSpPr/>
            <p:nvPr/>
          </p:nvSpPr>
          <p:spPr>
            <a:xfrm flipV="1">
              <a:off x="2632710" y="678180"/>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sp>
          <p:nvSpPr>
            <p:cNvPr id="10" name="平行四边形 9">
              <a:extLst>
                <a:ext uri="{FF2B5EF4-FFF2-40B4-BE49-F238E27FC236}">
                  <a16:creationId xmlns:a16="http://schemas.microsoft.com/office/drawing/2014/main" xmlns="" id="{18DE3BA7-2B7F-417F-8BBB-65FCF6D7E17F}"/>
                </a:ext>
              </a:extLst>
            </p:cNvPr>
            <p:cNvSpPr/>
            <p:nvPr/>
          </p:nvSpPr>
          <p:spPr>
            <a:xfrm flipV="1">
              <a:off x="2687833" y="761358"/>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sp>
          <p:nvSpPr>
            <p:cNvPr id="12" name="平行四边形 11">
              <a:extLst>
                <a:ext uri="{FF2B5EF4-FFF2-40B4-BE49-F238E27FC236}">
                  <a16:creationId xmlns:a16="http://schemas.microsoft.com/office/drawing/2014/main" xmlns="" id="{4896E4DF-EAFE-49DE-9F3F-D75B7484360A}"/>
                </a:ext>
              </a:extLst>
            </p:cNvPr>
            <p:cNvSpPr/>
            <p:nvPr/>
          </p:nvSpPr>
          <p:spPr>
            <a:xfrm flipV="1">
              <a:off x="2742956" y="844535"/>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grpSp>
      <p:sp>
        <p:nvSpPr>
          <p:cNvPr id="19" name="矩形: 圆角 18">
            <a:extLst>
              <a:ext uri="{FF2B5EF4-FFF2-40B4-BE49-F238E27FC236}">
                <a16:creationId xmlns:a16="http://schemas.microsoft.com/office/drawing/2014/main" xmlns="" id="{EE120632-8C3F-4618-8ABD-DBA725FC80D2}"/>
              </a:ext>
            </a:extLst>
          </p:cNvPr>
          <p:cNvSpPr/>
          <p:nvPr/>
        </p:nvSpPr>
        <p:spPr>
          <a:xfrm>
            <a:off x="2730950" y="1067806"/>
            <a:ext cx="673010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（二）剩余价值生产的两种基本方法</a:t>
            </a:r>
          </a:p>
        </p:txBody>
      </p:sp>
    </p:spTree>
    <p:extLst>
      <p:ext uri="{BB962C8B-B14F-4D97-AF65-F5344CB8AC3E}">
        <p14:creationId xmlns:p14="http://schemas.microsoft.com/office/powerpoint/2010/main" val="2808075389"/>
      </p:ext>
    </p:extLst>
  </p:cSld>
  <p:clrMapOvr>
    <a:masterClrMapping/>
  </p:clrMapOvr>
  <p:transition spd="med">
    <p:pull/>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7">
            <a:alphaModFix amt="5000"/>
            <a:lum/>
          </a:blip>
          <a:srcRect/>
          <a:stretch>
            <a:fillRect t="-9000" b="-9000"/>
          </a:stretch>
        </a:blipFill>
        <a:effectLst/>
      </p:bgPr>
    </p:bg>
    <p:spTree>
      <p:nvGrpSpPr>
        <p:cNvPr id="1" name=""/>
        <p:cNvGrpSpPr/>
        <p:nvPr/>
      </p:nvGrpSpPr>
      <p:grpSpPr>
        <a:xfrm>
          <a:off x="0" y="0"/>
          <a:ext cx="0" cy="0"/>
          <a:chOff x="0" y="0"/>
          <a:chExt cx="0" cy="0"/>
        </a:xfrm>
      </p:grpSpPr>
      <p:sp>
        <p:nvSpPr>
          <p:cNvPr id="13" name="六边形 12">
            <a:extLst>
              <a:ext uri="{FF2B5EF4-FFF2-40B4-BE49-F238E27FC236}">
                <a16:creationId xmlns:a16="http://schemas.microsoft.com/office/drawing/2014/main" xmlns="" id="{47BE934D-8D8D-4D1B-B47D-E78E85497F82}"/>
              </a:ext>
            </a:extLst>
          </p:cNvPr>
          <p:cNvSpPr>
            <a:spLocks noChangeAspect="1"/>
          </p:cNvSpPr>
          <p:nvPr/>
        </p:nvSpPr>
        <p:spPr>
          <a:xfrm rot="10800000" flipH="1">
            <a:off x="202146" y="2352621"/>
            <a:ext cx="7954130" cy="3967496"/>
          </a:xfrm>
          <a:prstGeom prst="hexagon">
            <a:avLst>
              <a:gd name="adj" fmla="val 15084"/>
              <a:gd name="vf" fmla="val 115470"/>
            </a:avLst>
          </a:prstGeom>
          <a:noFill/>
          <a:ln>
            <a:solidFill>
              <a:srgbClr val="C87E4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10" name="组合 9">
            <a:extLst>
              <a:ext uri="{FF2B5EF4-FFF2-40B4-BE49-F238E27FC236}">
                <a16:creationId xmlns:a16="http://schemas.microsoft.com/office/drawing/2014/main" xmlns="" id="{32A7ECDF-3455-4BDF-8904-7440E17BC019}"/>
              </a:ext>
            </a:extLst>
          </p:cNvPr>
          <p:cNvGrpSpPr/>
          <p:nvPr/>
        </p:nvGrpSpPr>
        <p:grpSpPr>
          <a:xfrm>
            <a:off x="202145" y="59960"/>
            <a:ext cx="10649630" cy="1975010"/>
            <a:chOff x="951653" y="29287"/>
            <a:chExt cx="10649630" cy="1975010"/>
          </a:xfrm>
        </p:grpSpPr>
        <p:sp>
          <p:nvSpPr>
            <p:cNvPr id="2" name="PA-10221">
              <a:extLst>
                <a:ext uri="{FF2B5EF4-FFF2-40B4-BE49-F238E27FC236}">
                  <a16:creationId xmlns:a16="http://schemas.microsoft.com/office/drawing/2014/main" xmlns="" id="{17F861A8-C493-4187-994A-655CC61E865A}"/>
                </a:ext>
              </a:extLst>
            </p:cNvPr>
            <p:cNvSpPr txBox="1"/>
            <p:nvPr>
              <p:custDataLst>
                <p:tags r:id="rId1"/>
              </p:custDataLst>
            </p:nvPr>
          </p:nvSpPr>
          <p:spPr>
            <a:xfrm>
              <a:off x="4374982" y="695413"/>
              <a:ext cx="6728490" cy="1308884"/>
            </a:xfrm>
            <a:prstGeom prst="rect">
              <a:avLst/>
            </a:prstGeom>
            <a:noFill/>
          </p:spPr>
          <p:txBody>
            <a:bodyPr wrap="square" rtlCol="0">
              <a:spAutoFit/>
            </a:bodyPr>
            <a:lstStyle/>
            <a:p>
              <a:pPr lvl="0" algn="just">
                <a:lnSpc>
                  <a:spcPct val="150000"/>
                </a:lnSpc>
                <a:defRPr/>
              </a:pPr>
              <a:r>
                <a:rPr lang="zh-CN" altLang="en-US" sz="2800" b="1" dirty="0">
                  <a:solidFill>
                    <a:prstClr val="black"/>
                  </a:solidFill>
                  <a:latin typeface="微软雅黑" panose="020B0503020204020204" pitchFamily="34" charset="-122"/>
                  <a:ea typeface="微软雅黑" panose="020B0503020204020204" pitchFamily="34" charset="-122"/>
                </a:rPr>
                <a:t>“‘无人工厂’</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表明马克思剩余价值学说已不适用于现代资本主义。</a:t>
              </a:r>
              <a:r>
                <a:rPr lang="zh-CN" altLang="en-US" sz="2800" b="1" dirty="0">
                  <a:solidFill>
                    <a:prstClr val="black"/>
                  </a:solidFill>
                  <a:latin typeface="微软雅黑" panose="020B0503020204020204" pitchFamily="34" charset="-122"/>
                  <a:ea typeface="微软雅黑" panose="020B0503020204020204" pitchFamily="34" charset="-122"/>
                </a:rPr>
                <a: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你怎么看 ？</a:t>
              </a:r>
            </a:p>
          </p:txBody>
        </p:sp>
        <p:sp>
          <p:nvSpPr>
            <p:cNvPr id="4" name="PA-10223">
              <a:extLst>
                <a:ext uri="{FF2B5EF4-FFF2-40B4-BE49-F238E27FC236}">
                  <a16:creationId xmlns:a16="http://schemas.microsoft.com/office/drawing/2014/main" xmlns="" id="{2ECA00AD-4E33-4757-9088-BC43A837A580}"/>
                </a:ext>
              </a:extLst>
            </p:cNvPr>
            <p:cNvSpPr/>
            <p:nvPr>
              <p:custDataLst>
                <p:tags r:id="rId2"/>
              </p:custDataLst>
            </p:nvPr>
          </p:nvSpPr>
          <p:spPr>
            <a:xfrm>
              <a:off x="2246049" y="307856"/>
              <a:ext cx="780495" cy="780495"/>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明</a:t>
              </a:r>
              <a:endPar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PA-10224">
              <a:extLst>
                <a:ext uri="{FF2B5EF4-FFF2-40B4-BE49-F238E27FC236}">
                  <a16:creationId xmlns:a16="http://schemas.microsoft.com/office/drawing/2014/main" xmlns="" id="{A2DBF838-81F9-4D79-9E27-DBD5B1C72C86}"/>
                </a:ext>
              </a:extLst>
            </p:cNvPr>
            <p:cNvSpPr/>
            <p:nvPr>
              <p:custDataLst>
                <p:tags r:id="rId3"/>
              </p:custDataLst>
            </p:nvPr>
          </p:nvSpPr>
          <p:spPr>
            <a:xfrm>
              <a:off x="3094756" y="305166"/>
              <a:ext cx="780495" cy="780495"/>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辨</a:t>
              </a:r>
            </a:p>
          </p:txBody>
        </p:sp>
        <p:sp>
          <p:nvSpPr>
            <p:cNvPr id="8" name="PA-10227">
              <a:extLst>
                <a:ext uri="{FF2B5EF4-FFF2-40B4-BE49-F238E27FC236}">
                  <a16:creationId xmlns:a16="http://schemas.microsoft.com/office/drawing/2014/main" xmlns="" id="{7DAAEE47-785B-4B0D-9FA0-329E6A7E1E24}"/>
                </a:ext>
              </a:extLst>
            </p:cNvPr>
            <p:cNvSpPr/>
            <p:nvPr>
              <p:custDataLst>
                <p:tags r:id="rId4"/>
              </p:custDataLst>
            </p:nvPr>
          </p:nvSpPr>
          <p:spPr>
            <a:xfrm>
              <a:off x="3943462" y="680085"/>
              <a:ext cx="7657821" cy="414197"/>
            </a:xfrm>
            <a:custGeom>
              <a:avLst/>
              <a:gdLst>
                <a:gd name="connsiteX0" fmla="*/ 0 w 8307564"/>
                <a:gd name="connsiteY0" fmla="*/ 0 h 701285"/>
                <a:gd name="connsiteX1" fmla="*/ 8307564 w 8307564"/>
                <a:gd name="connsiteY1" fmla="*/ 0 h 701285"/>
                <a:gd name="connsiteX2" fmla="*/ 8307564 w 8307564"/>
                <a:gd name="connsiteY2" fmla="*/ 701285 h 701285"/>
                <a:gd name="connsiteX3" fmla="*/ 0 w 8307564"/>
                <a:gd name="connsiteY3" fmla="*/ 701285 h 701285"/>
                <a:gd name="connsiteX4" fmla="*/ 0 w 8307564"/>
                <a:gd name="connsiteY4" fmla="*/ 0 h 701285"/>
                <a:gd name="connsiteX0" fmla="*/ 0 w 8307564"/>
                <a:gd name="connsiteY0" fmla="*/ 0 h 701285"/>
                <a:gd name="connsiteX1" fmla="*/ 8307564 w 8307564"/>
                <a:gd name="connsiteY1" fmla="*/ 0 h 701285"/>
                <a:gd name="connsiteX2" fmla="*/ 8307564 w 8307564"/>
                <a:gd name="connsiteY2" fmla="*/ 701285 h 701285"/>
                <a:gd name="connsiteX3" fmla="*/ 0 w 8307564"/>
                <a:gd name="connsiteY3" fmla="*/ 701285 h 701285"/>
                <a:gd name="connsiteX4" fmla="*/ 91440 w 8307564"/>
                <a:gd name="connsiteY4" fmla="*/ 91440 h 701285"/>
                <a:gd name="connsiteX0" fmla="*/ 0 w 8307564"/>
                <a:gd name="connsiteY0" fmla="*/ 0 h 701285"/>
                <a:gd name="connsiteX1" fmla="*/ 8307564 w 8307564"/>
                <a:gd name="connsiteY1" fmla="*/ 0 h 701285"/>
                <a:gd name="connsiteX2" fmla="*/ 8307564 w 8307564"/>
                <a:gd name="connsiteY2" fmla="*/ 701285 h 701285"/>
                <a:gd name="connsiteX3" fmla="*/ 91440 w 8307564"/>
                <a:gd name="connsiteY3" fmla="*/ 91440 h 701285"/>
                <a:gd name="connsiteX0" fmla="*/ 0 w 8307564"/>
                <a:gd name="connsiteY0" fmla="*/ 0 h 713232"/>
                <a:gd name="connsiteX1" fmla="*/ 8307564 w 8307564"/>
                <a:gd name="connsiteY1" fmla="*/ 0 h 713232"/>
                <a:gd name="connsiteX2" fmla="*/ 8307564 w 8307564"/>
                <a:gd name="connsiteY2" fmla="*/ 701285 h 713232"/>
                <a:gd name="connsiteX3" fmla="*/ 8110728 w 8307564"/>
                <a:gd name="connsiteY3" fmla="*/ 713232 h 713232"/>
                <a:gd name="connsiteX0" fmla="*/ 0 w 8307564"/>
                <a:gd name="connsiteY0" fmla="*/ 0 h 701285"/>
                <a:gd name="connsiteX1" fmla="*/ 8307564 w 8307564"/>
                <a:gd name="connsiteY1" fmla="*/ 0 h 701285"/>
                <a:gd name="connsiteX2" fmla="*/ 8307564 w 8307564"/>
                <a:gd name="connsiteY2" fmla="*/ 701285 h 701285"/>
                <a:gd name="connsiteX3" fmla="*/ 8103442 w 8307564"/>
                <a:gd name="connsiteY3" fmla="*/ 698660 h 701285"/>
                <a:gd name="connsiteX0" fmla="*/ 0 w 8307564"/>
                <a:gd name="connsiteY0" fmla="*/ 0 h 709589"/>
                <a:gd name="connsiteX1" fmla="*/ 8307564 w 8307564"/>
                <a:gd name="connsiteY1" fmla="*/ 0 h 709589"/>
                <a:gd name="connsiteX2" fmla="*/ 8307564 w 8307564"/>
                <a:gd name="connsiteY2" fmla="*/ 701285 h 709589"/>
                <a:gd name="connsiteX3" fmla="*/ 8103442 w 8307564"/>
                <a:gd name="connsiteY3" fmla="*/ 709589 h 709589"/>
                <a:gd name="connsiteX0" fmla="*/ 0 w 8307564"/>
                <a:gd name="connsiteY0" fmla="*/ 0 h 701285"/>
                <a:gd name="connsiteX1" fmla="*/ 8307564 w 8307564"/>
                <a:gd name="connsiteY1" fmla="*/ 0 h 701285"/>
                <a:gd name="connsiteX2" fmla="*/ 8307564 w 8307564"/>
                <a:gd name="connsiteY2" fmla="*/ 701285 h 701285"/>
                <a:gd name="connsiteX3" fmla="*/ 8103442 w 8307564"/>
                <a:gd name="connsiteY3" fmla="*/ 698660 h 701285"/>
                <a:gd name="connsiteX0" fmla="*/ 0 w 8307564"/>
                <a:gd name="connsiteY0" fmla="*/ 0 h 709589"/>
                <a:gd name="connsiteX1" fmla="*/ 8307564 w 8307564"/>
                <a:gd name="connsiteY1" fmla="*/ 0 h 709589"/>
                <a:gd name="connsiteX2" fmla="*/ 8307564 w 8307564"/>
                <a:gd name="connsiteY2" fmla="*/ 701285 h 709589"/>
                <a:gd name="connsiteX3" fmla="*/ 8103442 w 8307564"/>
                <a:gd name="connsiteY3" fmla="*/ 709589 h 709589"/>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2303"/>
                <a:gd name="connsiteX1" fmla="*/ 8307564 w 8307564"/>
                <a:gd name="connsiteY1" fmla="*/ 0 h 702303"/>
                <a:gd name="connsiteX2" fmla="*/ 8307564 w 8307564"/>
                <a:gd name="connsiteY2" fmla="*/ 701285 h 702303"/>
                <a:gd name="connsiteX3" fmla="*/ 8103442 w 8307564"/>
                <a:gd name="connsiteY3" fmla="*/ 702303 h 702303"/>
              </a:gdLst>
              <a:ahLst/>
              <a:cxnLst>
                <a:cxn ang="0">
                  <a:pos x="connsiteX0" y="connsiteY0"/>
                </a:cxn>
                <a:cxn ang="0">
                  <a:pos x="connsiteX1" y="connsiteY1"/>
                </a:cxn>
                <a:cxn ang="0">
                  <a:pos x="connsiteX2" y="connsiteY2"/>
                </a:cxn>
                <a:cxn ang="0">
                  <a:pos x="connsiteX3" y="connsiteY3"/>
                </a:cxn>
              </a:cxnLst>
              <a:rect l="l" t="t" r="r" b="b"/>
              <a:pathLst>
                <a:path w="8307564" h="702303">
                  <a:moveTo>
                    <a:pt x="0" y="0"/>
                  </a:moveTo>
                  <a:lnTo>
                    <a:pt x="8307564" y="0"/>
                  </a:lnTo>
                  <a:lnTo>
                    <a:pt x="8307564" y="701285"/>
                  </a:lnTo>
                  <a:lnTo>
                    <a:pt x="8103442" y="702303"/>
                  </a:lnTo>
                </a:path>
              </a:pathLst>
            </a:custGeom>
            <a:noFill/>
            <a:ln w="19050">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PA-10229">
              <a:extLst>
                <a:ext uri="{FF2B5EF4-FFF2-40B4-BE49-F238E27FC236}">
                  <a16:creationId xmlns:a16="http://schemas.microsoft.com/office/drawing/2014/main" xmlns="" id="{42428AF9-1B2C-4CF4-AA52-46E975F6EA99}"/>
                </a:ext>
              </a:extLst>
            </p:cNvPr>
            <p:cNvPicPr>
              <a:picLocks noChangeAspect="1"/>
            </p:cNvPicPr>
            <p:nvPr>
              <p:custDataLst>
                <p:tags r:id="rId5"/>
              </p:custDataLst>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51653" y="29287"/>
              <a:ext cx="1226184" cy="1301596"/>
            </a:xfrm>
            <a:prstGeom prst="rect">
              <a:avLst/>
            </a:prstGeom>
          </p:spPr>
        </p:pic>
      </p:grpSp>
      <p:sp>
        <p:nvSpPr>
          <p:cNvPr id="11" name="矩形 4">
            <a:extLst>
              <a:ext uri="{FF2B5EF4-FFF2-40B4-BE49-F238E27FC236}">
                <a16:creationId xmlns:a16="http://schemas.microsoft.com/office/drawing/2014/main" xmlns="" id="{5C865B9E-D8B7-4463-9F60-7CB4C1A4EAFA}"/>
              </a:ext>
            </a:extLst>
          </p:cNvPr>
          <p:cNvSpPr>
            <a:spLocks noChangeArrowheads="1"/>
          </p:cNvSpPr>
          <p:nvPr/>
        </p:nvSpPr>
        <p:spPr bwMode="auto">
          <a:xfrm>
            <a:off x="815237" y="2383848"/>
            <a:ext cx="6402398"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800" algn="just" defTabSz="914400" rtl="0" eaLnBrk="1" fontAlgn="base" latinLnBrk="0" hangingPunct="0">
              <a:lnSpc>
                <a:spcPct val="150000"/>
              </a:lnSpc>
              <a:spcBef>
                <a:spcPct val="0"/>
              </a:spcBef>
              <a:spcAft>
                <a:spcPct val="0"/>
              </a:spcAft>
              <a:buClrTx/>
              <a:buSzTx/>
              <a:buFontTx/>
              <a:buNone/>
              <a:tabLst/>
              <a:defRPr/>
            </a:pPr>
            <a:r>
              <a:rPr lang="zh-CN" altLang="en-US" sz="2400" dirty="0">
                <a:latin typeface="微软雅黑" panose="020B0503020204020204" pitchFamily="34" charset="-122"/>
                <a:sym typeface="微软雅黑" panose="020B0503020204020204" pitchFamily="34" charset="-122"/>
              </a:rPr>
              <a:t>资本主义条件下的生产自动化只是意味着剩余价值生产所使用的生产工具更加先进了，不论是机器人、自动化生产线，还是“无人工厂”，在本质上依然是</a:t>
            </a:r>
            <a:r>
              <a:rPr lang="zh-CN" altLang="en-US" sz="2400" b="1" dirty="0">
                <a:solidFill>
                  <a:srgbClr val="B26A37"/>
                </a:solidFill>
                <a:latin typeface="微软雅黑" panose="020B0503020204020204" pitchFamily="34" charset="-122"/>
                <a:sym typeface="微软雅黑" panose="020B0503020204020204" pitchFamily="34" charset="-122"/>
              </a:rPr>
              <a:t>物化劳动或不变资本的实物形式</a:t>
            </a:r>
            <a:r>
              <a:rPr lang="zh-CN" altLang="en-US" sz="2400" dirty="0">
                <a:latin typeface="微软雅黑" panose="020B0503020204020204" pitchFamily="34" charset="-122"/>
                <a:sym typeface="微软雅黑" panose="020B0503020204020204" pitchFamily="34" charset="-122"/>
              </a:rPr>
              <a:t>，它们在参加产品的生产时，只是把原有的价值转移到产品中去，而不创造新价值，更不能创造剩余价值。</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2" name="Picture 2">
            <a:extLst>
              <a:ext uri="{FF2B5EF4-FFF2-40B4-BE49-F238E27FC236}">
                <a16:creationId xmlns:a16="http://schemas.microsoft.com/office/drawing/2014/main" xmlns="" id="{C89061C3-F498-4284-88F3-336F999467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7511335" y="3042689"/>
            <a:ext cx="4562377" cy="258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445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7" name="Rectangle 3">
            <a:extLst>
              <a:ext uri="{FF2B5EF4-FFF2-40B4-BE49-F238E27FC236}">
                <a16:creationId xmlns:a16="http://schemas.microsoft.com/office/drawing/2014/main" xmlns="" id="{FC5174F1-47A3-4111-B0FE-403DC822B5E0}"/>
              </a:ext>
            </a:extLst>
          </p:cNvPr>
          <p:cNvSpPr>
            <a:spLocks noGrp="1" noChangeArrowheads="1"/>
          </p:cNvSpPr>
          <p:nvPr/>
        </p:nvSpPr>
        <p:spPr bwMode="auto">
          <a:xfrm>
            <a:off x="894635" y="4877933"/>
            <a:ext cx="3069001" cy="460375"/>
          </a:xfrm>
          <a:prstGeom prst="rect">
            <a:avLst/>
          </a:prstGeom>
          <a:solidFill>
            <a:srgbClr val="B26A37"/>
          </a:solid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自然经济</a:t>
            </a:r>
            <a:endParaRPr kumimoji="0" lang="zh-CN" altLang="en-US" sz="2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26" name="组合 25">
            <a:extLst>
              <a:ext uri="{FF2B5EF4-FFF2-40B4-BE49-F238E27FC236}">
                <a16:creationId xmlns:a16="http://schemas.microsoft.com/office/drawing/2014/main" xmlns="" id="{87A3AF1B-8D2C-49F1-928E-818C4347849B}"/>
              </a:ext>
            </a:extLst>
          </p:cNvPr>
          <p:cNvGrpSpPr>
            <a:grpSpLocks/>
          </p:cNvGrpSpPr>
          <p:nvPr/>
        </p:nvGrpSpPr>
        <p:grpSpPr bwMode="auto">
          <a:xfrm>
            <a:off x="2392623" y="4149272"/>
            <a:ext cx="73025" cy="550863"/>
            <a:chOff x="4752825" y="2343080"/>
            <a:chExt cx="72000" cy="551129"/>
          </a:xfrm>
          <a:solidFill>
            <a:srgbClr val="C87E4C"/>
          </a:solidFill>
        </p:grpSpPr>
        <p:sp>
          <p:nvSpPr>
            <p:cNvPr id="27" name="椭圆 60">
              <a:extLst>
                <a:ext uri="{FF2B5EF4-FFF2-40B4-BE49-F238E27FC236}">
                  <a16:creationId xmlns:a16="http://schemas.microsoft.com/office/drawing/2014/main" xmlns="" id="{262494F2-E29F-4D0C-9046-2545436708D7}"/>
                </a:ext>
              </a:extLst>
            </p:cNvPr>
            <p:cNvSpPr>
              <a:spLocks noChangeAspect="1"/>
            </p:cNvSpPr>
            <p:nvPr/>
          </p:nvSpPr>
          <p:spPr bwMode="auto">
            <a:xfrm rot="16200000" flipV="1">
              <a:off x="4752295" y="2702558"/>
              <a:ext cx="73060" cy="72000"/>
            </a:xfrm>
            <a:prstGeom prst="ellipse">
              <a:avLst/>
            </a:prstGeom>
            <a:solidFill>
              <a:srgbClr val="C87E4C">
                <a:alpha val="57000"/>
              </a:srgbClr>
            </a:solid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sp>
          <p:nvSpPr>
            <p:cNvPr id="28" name="椭圆 61">
              <a:extLst>
                <a:ext uri="{FF2B5EF4-FFF2-40B4-BE49-F238E27FC236}">
                  <a16:creationId xmlns:a16="http://schemas.microsoft.com/office/drawing/2014/main" xmlns="" id="{97DDEFE9-ABBF-42D8-8910-33A96B4625C5}"/>
                </a:ext>
              </a:extLst>
            </p:cNvPr>
            <p:cNvSpPr>
              <a:spLocks noChangeAspect="1"/>
            </p:cNvSpPr>
            <p:nvPr/>
          </p:nvSpPr>
          <p:spPr bwMode="auto">
            <a:xfrm rot="16200000" flipV="1">
              <a:off x="4753089" y="2582644"/>
              <a:ext cx="71471" cy="72000"/>
            </a:xfrm>
            <a:prstGeom prst="ellipse">
              <a:avLst/>
            </a:prstGeom>
            <a:solidFill>
              <a:srgbClr val="C77C49">
                <a:alpha val="83000"/>
              </a:srgbClr>
            </a:solid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sp>
          <p:nvSpPr>
            <p:cNvPr id="29" name="椭圆 62">
              <a:extLst>
                <a:ext uri="{FF2B5EF4-FFF2-40B4-BE49-F238E27FC236}">
                  <a16:creationId xmlns:a16="http://schemas.microsoft.com/office/drawing/2014/main" xmlns="" id="{0EFF133F-58E9-4ECB-883D-0BD6D05993ED}"/>
                </a:ext>
              </a:extLst>
            </p:cNvPr>
            <p:cNvSpPr>
              <a:spLocks noChangeAspect="1"/>
            </p:cNvSpPr>
            <p:nvPr/>
          </p:nvSpPr>
          <p:spPr bwMode="auto">
            <a:xfrm rot="16200000" flipV="1">
              <a:off x="4752295" y="2462731"/>
              <a:ext cx="73060" cy="72000"/>
            </a:xfrm>
            <a:prstGeom prst="ellipse">
              <a:avLst/>
            </a:prstGeom>
            <a:grp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sp>
          <p:nvSpPr>
            <p:cNvPr id="30" name="椭圆 63">
              <a:extLst>
                <a:ext uri="{FF2B5EF4-FFF2-40B4-BE49-F238E27FC236}">
                  <a16:creationId xmlns:a16="http://schemas.microsoft.com/office/drawing/2014/main" xmlns="" id="{5A874A00-62FA-4A26-AA2F-F30A78DCD415}"/>
                </a:ext>
              </a:extLst>
            </p:cNvPr>
            <p:cNvSpPr>
              <a:spLocks noChangeAspect="1"/>
            </p:cNvSpPr>
            <p:nvPr/>
          </p:nvSpPr>
          <p:spPr bwMode="auto">
            <a:xfrm rot="16200000" flipV="1">
              <a:off x="4753089" y="2342816"/>
              <a:ext cx="71472" cy="72000"/>
            </a:xfrm>
            <a:prstGeom prst="ellipse">
              <a:avLst/>
            </a:prstGeom>
            <a:solidFill>
              <a:srgbClr val="B26A37"/>
            </a:solid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sp>
          <p:nvSpPr>
            <p:cNvPr id="31" name="椭圆 64">
              <a:extLst>
                <a:ext uri="{FF2B5EF4-FFF2-40B4-BE49-F238E27FC236}">
                  <a16:creationId xmlns:a16="http://schemas.microsoft.com/office/drawing/2014/main" xmlns="" id="{C609843D-D1D6-447E-9DC5-DB57AA649A20}"/>
                </a:ext>
              </a:extLst>
            </p:cNvPr>
            <p:cNvSpPr>
              <a:spLocks noChangeAspect="1"/>
            </p:cNvSpPr>
            <p:nvPr/>
          </p:nvSpPr>
          <p:spPr bwMode="auto">
            <a:xfrm rot="16200000" flipV="1">
              <a:off x="4753089" y="2822472"/>
              <a:ext cx="71472" cy="72000"/>
            </a:xfrm>
            <a:prstGeom prst="ellipse">
              <a:avLst/>
            </a:prstGeom>
            <a:solidFill>
              <a:srgbClr val="C77C49">
                <a:alpha val="24000"/>
              </a:srgbClr>
            </a:solid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grpSp>
      <p:grpSp>
        <p:nvGrpSpPr>
          <p:cNvPr id="32" name="组合 31">
            <a:extLst>
              <a:ext uri="{FF2B5EF4-FFF2-40B4-BE49-F238E27FC236}">
                <a16:creationId xmlns:a16="http://schemas.microsoft.com/office/drawing/2014/main" xmlns="" id="{02ADB740-C43E-4E52-A223-463A487B90F6}"/>
              </a:ext>
            </a:extLst>
          </p:cNvPr>
          <p:cNvGrpSpPr>
            <a:grpSpLocks/>
          </p:cNvGrpSpPr>
          <p:nvPr/>
        </p:nvGrpSpPr>
        <p:grpSpPr bwMode="auto">
          <a:xfrm>
            <a:off x="894634" y="2574450"/>
            <a:ext cx="3069002" cy="1423174"/>
            <a:chOff x="2758636" y="1592263"/>
            <a:chExt cx="1620001" cy="751694"/>
          </a:xfrm>
        </p:grpSpPr>
        <p:sp>
          <p:nvSpPr>
            <p:cNvPr id="33" name="任意多边形 88">
              <a:extLst>
                <a:ext uri="{FF2B5EF4-FFF2-40B4-BE49-F238E27FC236}">
                  <a16:creationId xmlns:a16="http://schemas.microsoft.com/office/drawing/2014/main" xmlns="" id="{291B8104-3D51-4A07-85B5-C87FC02CE85C}"/>
                </a:ext>
              </a:extLst>
            </p:cNvPr>
            <p:cNvSpPr/>
            <p:nvPr/>
          </p:nvSpPr>
          <p:spPr>
            <a:xfrm rot="10800000">
              <a:off x="2758636" y="1592263"/>
              <a:ext cx="1620000" cy="751694"/>
            </a:xfrm>
            <a:custGeom>
              <a:avLst/>
              <a:gdLst>
                <a:gd name="connsiteX0" fmla="*/ 1480896 w 1480896"/>
                <a:gd name="connsiteY0" fmla="*/ 826770 h 826770"/>
                <a:gd name="connsiteX1" fmla="*/ 0 w 1480896"/>
                <a:gd name="connsiteY1" fmla="*/ 826770 h 826770"/>
                <a:gd name="connsiteX2" fmla="*/ 0 w 1480896"/>
                <a:gd name="connsiteY2" fmla="*/ 93345 h 826770"/>
                <a:gd name="connsiteX3" fmla="*/ 686309 w 1480896"/>
                <a:gd name="connsiteY3" fmla="*/ 93345 h 826770"/>
                <a:gd name="connsiteX4" fmla="*/ 740449 w 1480896"/>
                <a:gd name="connsiteY4" fmla="*/ 0 h 826770"/>
                <a:gd name="connsiteX5" fmla="*/ 794589 w 1480896"/>
                <a:gd name="connsiteY5" fmla="*/ 93345 h 826770"/>
                <a:gd name="connsiteX6" fmla="*/ 1480896 w 1480896"/>
                <a:gd name="connsiteY6" fmla="*/ 93345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896" h="826770">
                  <a:moveTo>
                    <a:pt x="1480896" y="826770"/>
                  </a:moveTo>
                  <a:lnTo>
                    <a:pt x="0" y="826770"/>
                  </a:lnTo>
                  <a:lnTo>
                    <a:pt x="0" y="93345"/>
                  </a:lnTo>
                  <a:lnTo>
                    <a:pt x="686309" y="93345"/>
                  </a:lnTo>
                  <a:lnTo>
                    <a:pt x="740449" y="0"/>
                  </a:lnTo>
                  <a:lnTo>
                    <a:pt x="794589" y="93345"/>
                  </a:lnTo>
                  <a:lnTo>
                    <a:pt x="1480896" y="93345"/>
                  </a:lnTo>
                  <a:close/>
                </a:path>
              </a:pathLst>
            </a:custGeom>
            <a:noFill/>
            <a:ln w="31750" cap="flat" cmpd="sng" algn="ctr">
              <a:solidFill>
                <a:srgbClr val="C87E4C"/>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mn-ea"/>
                <a:ea typeface="+mn-ea"/>
                <a:cs typeface="+mn-cs"/>
              </a:endParaRPr>
            </a:p>
          </p:txBody>
        </p:sp>
        <p:sp>
          <p:nvSpPr>
            <p:cNvPr id="34" name="文本框 109">
              <a:extLst>
                <a:ext uri="{FF2B5EF4-FFF2-40B4-BE49-F238E27FC236}">
                  <a16:creationId xmlns:a16="http://schemas.microsoft.com/office/drawing/2014/main" xmlns="" id="{C7C92002-28FF-4FBC-BD9A-5D546FED3313}"/>
                </a:ext>
              </a:extLst>
            </p:cNvPr>
            <p:cNvSpPr txBox="1">
              <a:spLocks noChangeArrowheads="1"/>
            </p:cNvSpPr>
            <p:nvPr/>
          </p:nvSpPr>
          <p:spPr bwMode="auto">
            <a:xfrm>
              <a:off x="2758637" y="1698162"/>
              <a:ext cx="1620000" cy="438915"/>
            </a:xfrm>
            <a:prstGeom prst="rect">
              <a:avLst/>
            </a:prstGeom>
            <a:noFill/>
            <a:ln w="9525">
              <a:noFill/>
              <a:miter lim="800000"/>
              <a:headEnd/>
              <a:tailEnd/>
            </a:ln>
          </p:spPr>
          <p:txBody>
            <a:bodyPr wrap="square" lIns="91424" tIns="45718" rIns="91424" bIns="45718">
              <a:spAutoFit/>
            </a:bodyPr>
            <a:lstStyle/>
            <a:p>
              <a:pPr marL="0" marR="0" lvl="0" indent="0" algn="ctr" defTabSz="914400" eaLnBrk="1" fontAlgn="auto" latinLnBrk="0" hangingPunct="1">
                <a:spcBef>
                  <a:spcPts val="0"/>
                </a:spcBef>
                <a:spcAft>
                  <a:spcPts val="0"/>
                </a:spcAft>
                <a:buClrTx/>
                <a:buSzTx/>
                <a:buFont typeface="Arial" charset="0"/>
                <a:buNone/>
                <a:tabLst/>
                <a:defRPr/>
              </a:pPr>
              <a:r>
                <a:rPr lang="zh-CN" altLang="en-US" sz="2400" b="1" kern="0" dirty="0">
                  <a:solidFill>
                    <a:srgbClr val="B26A37"/>
                  </a:solidFill>
                  <a:latin typeface="+mn-ea"/>
                  <a:ea typeface="+mn-ea"/>
                </a:rPr>
                <a:t>自给自足的生产，</a:t>
              </a:r>
            </a:p>
            <a:p>
              <a:pPr marL="0" marR="0" lvl="0" indent="0" algn="ctr" defTabSz="914400" eaLnBrk="1" fontAlgn="auto" latinLnBrk="0" hangingPunct="1">
                <a:spcBef>
                  <a:spcPts val="0"/>
                </a:spcBef>
                <a:spcAft>
                  <a:spcPts val="0"/>
                </a:spcAft>
                <a:buClrTx/>
                <a:buSzTx/>
                <a:buFont typeface="Arial" charset="0"/>
                <a:buNone/>
                <a:tabLst/>
                <a:defRPr/>
              </a:pPr>
              <a:r>
                <a:rPr lang="zh-CN" altLang="en-US" sz="2400" b="1" kern="0" dirty="0">
                  <a:solidFill>
                    <a:srgbClr val="B26A37"/>
                  </a:solidFill>
                  <a:latin typeface="+mn-ea"/>
                  <a:ea typeface="+mn-ea"/>
                </a:rPr>
                <a:t>生产力水平低</a:t>
              </a:r>
            </a:p>
          </p:txBody>
        </p:sp>
      </p:grpSp>
      <p:sp>
        <p:nvSpPr>
          <p:cNvPr id="3" name="矩形 2">
            <a:extLst>
              <a:ext uri="{FF2B5EF4-FFF2-40B4-BE49-F238E27FC236}">
                <a16:creationId xmlns:a16="http://schemas.microsoft.com/office/drawing/2014/main" xmlns="" id="{408B4AAC-FB91-4652-99E9-61675CCC6F7D}"/>
              </a:ext>
            </a:extLst>
          </p:cNvPr>
          <p:cNvSpPr/>
          <p:nvPr/>
        </p:nvSpPr>
        <p:spPr>
          <a:xfrm>
            <a:off x="1060011" y="5547693"/>
            <a:ext cx="2738249" cy="461665"/>
          </a:xfrm>
          <a:prstGeom prst="rect">
            <a:avLst/>
          </a:prstGeom>
        </p:spPr>
        <p:txBody>
          <a:bodyPr wrap="none">
            <a:spAutoFit/>
          </a:bodyPr>
          <a:lstStyle/>
          <a:p>
            <a:pPr lvl="0" algn="ctr" eaLnBrk="1" hangingPunct="1">
              <a:spcBef>
                <a:spcPct val="50000"/>
              </a:spcBef>
              <a:defRPr/>
            </a:pPr>
            <a:r>
              <a:rPr lang="zh-CN" altLang="en-US" sz="2400" b="1" dirty="0">
                <a:solidFill>
                  <a:srgbClr val="AE6836"/>
                </a:solidFill>
                <a:latin typeface="微软雅黑" panose="020B0503020204020204" pitchFamily="34" charset="-122"/>
                <a:ea typeface="微软雅黑" panose="020B0503020204020204" pitchFamily="34" charset="-122"/>
                <a:sym typeface="微软雅黑" panose="020B0503020204020204" pitchFamily="34" charset="-122"/>
              </a:rPr>
              <a:t> 以使用价值为目的</a:t>
            </a:r>
          </a:p>
        </p:txBody>
      </p:sp>
      <p:sp>
        <p:nvSpPr>
          <p:cNvPr id="47" name="Rectangle 3">
            <a:extLst>
              <a:ext uri="{FF2B5EF4-FFF2-40B4-BE49-F238E27FC236}">
                <a16:creationId xmlns:a16="http://schemas.microsoft.com/office/drawing/2014/main" xmlns="" id="{91595B4A-B54D-4D71-B2B1-07A44FB12743}"/>
              </a:ext>
            </a:extLst>
          </p:cNvPr>
          <p:cNvSpPr>
            <a:spLocks noGrp="1" noChangeArrowheads="1"/>
          </p:cNvSpPr>
          <p:nvPr/>
        </p:nvSpPr>
        <p:spPr bwMode="auto">
          <a:xfrm>
            <a:off x="8043709" y="4877933"/>
            <a:ext cx="3069001" cy="460375"/>
          </a:xfrm>
          <a:prstGeom prst="rect">
            <a:avLst/>
          </a:prstGeom>
          <a:solidFill>
            <a:srgbClr val="B26A37"/>
          </a:solid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eaLnBrk="1" hangingPunct="1">
              <a:spcBef>
                <a:spcPct val="20000"/>
              </a:spcBef>
              <a:defRPr/>
            </a:pPr>
            <a:r>
              <a:rPr lang="zh-CN" altLang="en-US" sz="2400" b="1" dirty="0">
                <a:solidFill>
                  <a:schemeClr val="bg1"/>
                </a:solidFill>
                <a:latin typeface="微软雅黑" panose="020B0503020204020204" pitchFamily="34" charset="-122"/>
                <a:sym typeface="微软雅黑" panose="020B0503020204020204" pitchFamily="34" charset="-122"/>
              </a:rPr>
              <a:t>商品经济</a:t>
            </a:r>
          </a:p>
        </p:txBody>
      </p:sp>
      <p:grpSp>
        <p:nvGrpSpPr>
          <p:cNvPr id="48" name="组合 47">
            <a:extLst>
              <a:ext uri="{FF2B5EF4-FFF2-40B4-BE49-F238E27FC236}">
                <a16:creationId xmlns:a16="http://schemas.microsoft.com/office/drawing/2014/main" xmlns="" id="{485415CC-5162-4D1F-BCF0-8061FC1E5B0D}"/>
              </a:ext>
            </a:extLst>
          </p:cNvPr>
          <p:cNvGrpSpPr>
            <a:grpSpLocks/>
          </p:cNvGrpSpPr>
          <p:nvPr/>
        </p:nvGrpSpPr>
        <p:grpSpPr bwMode="auto">
          <a:xfrm>
            <a:off x="9541697" y="4149272"/>
            <a:ext cx="73025" cy="550863"/>
            <a:chOff x="4752825" y="2343080"/>
            <a:chExt cx="72000" cy="551129"/>
          </a:xfrm>
          <a:solidFill>
            <a:srgbClr val="C87E4C"/>
          </a:solidFill>
        </p:grpSpPr>
        <p:sp>
          <p:nvSpPr>
            <p:cNvPr id="49" name="椭圆 60">
              <a:extLst>
                <a:ext uri="{FF2B5EF4-FFF2-40B4-BE49-F238E27FC236}">
                  <a16:creationId xmlns:a16="http://schemas.microsoft.com/office/drawing/2014/main" xmlns="" id="{E1927D0A-AEF6-47CD-81EA-BBD479452877}"/>
                </a:ext>
              </a:extLst>
            </p:cNvPr>
            <p:cNvSpPr>
              <a:spLocks noChangeAspect="1"/>
            </p:cNvSpPr>
            <p:nvPr/>
          </p:nvSpPr>
          <p:spPr bwMode="auto">
            <a:xfrm rot="16200000" flipV="1">
              <a:off x="4752295" y="2702558"/>
              <a:ext cx="73060" cy="72000"/>
            </a:xfrm>
            <a:prstGeom prst="ellipse">
              <a:avLst/>
            </a:prstGeom>
            <a:solidFill>
              <a:srgbClr val="C87E4C">
                <a:alpha val="57000"/>
              </a:srgbClr>
            </a:solid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sp>
          <p:nvSpPr>
            <p:cNvPr id="50" name="椭圆 61">
              <a:extLst>
                <a:ext uri="{FF2B5EF4-FFF2-40B4-BE49-F238E27FC236}">
                  <a16:creationId xmlns:a16="http://schemas.microsoft.com/office/drawing/2014/main" xmlns="" id="{2A8AEF95-E069-4C19-9B8F-F64442ABCC10}"/>
                </a:ext>
              </a:extLst>
            </p:cNvPr>
            <p:cNvSpPr>
              <a:spLocks noChangeAspect="1"/>
            </p:cNvSpPr>
            <p:nvPr/>
          </p:nvSpPr>
          <p:spPr bwMode="auto">
            <a:xfrm rot="16200000" flipV="1">
              <a:off x="4753089" y="2582644"/>
              <a:ext cx="71471" cy="72000"/>
            </a:xfrm>
            <a:prstGeom prst="ellipse">
              <a:avLst/>
            </a:prstGeom>
            <a:solidFill>
              <a:srgbClr val="C77C49">
                <a:alpha val="83000"/>
              </a:srgbClr>
            </a:solid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sp>
          <p:nvSpPr>
            <p:cNvPr id="51" name="椭圆 62">
              <a:extLst>
                <a:ext uri="{FF2B5EF4-FFF2-40B4-BE49-F238E27FC236}">
                  <a16:creationId xmlns:a16="http://schemas.microsoft.com/office/drawing/2014/main" xmlns="" id="{7B0E199B-2479-4451-B053-AD933A27A7A3}"/>
                </a:ext>
              </a:extLst>
            </p:cNvPr>
            <p:cNvSpPr>
              <a:spLocks noChangeAspect="1"/>
            </p:cNvSpPr>
            <p:nvPr/>
          </p:nvSpPr>
          <p:spPr bwMode="auto">
            <a:xfrm rot="16200000" flipV="1">
              <a:off x="4752295" y="2462731"/>
              <a:ext cx="73060" cy="72000"/>
            </a:xfrm>
            <a:prstGeom prst="ellipse">
              <a:avLst/>
            </a:prstGeom>
            <a:grp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sp>
          <p:nvSpPr>
            <p:cNvPr id="52" name="椭圆 63">
              <a:extLst>
                <a:ext uri="{FF2B5EF4-FFF2-40B4-BE49-F238E27FC236}">
                  <a16:creationId xmlns:a16="http://schemas.microsoft.com/office/drawing/2014/main" xmlns="" id="{29C6DAE0-DA9C-4FC7-B97A-781FE9300303}"/>
                </a:ext>
              </a:extLst>
            </p:cNvPr>
            <p:cNvSpPr>
              <a:spLocks noChangeAspect="1"/>
            </p:cNvSpPr>
            <p:nvPr/>
          </p:nvSpPr>
          <p:spPr bwMode="auto">
            <a:xfrm rot="16200000" flipV="1">
              <a:off x="4753089" y="2342816"/>
              <a:ext cx="71472" cy="72000"/>
            </a:xfrm>
            <a:prstGeom prst="ellipse">
              <a:avLst/>
            </a:prstGeom>
            <a:solidFill>
              <a:srgbClr val="B26A37"/>
            </a:solid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sp>
          <p:nvSpPr>
            <p:cNvPr id="53" name="椭圆 64">
              <a:extLst>
                <a:ext uri="{FF2B5EF4-FFF2-40B4-BE49-F238E27FC236}">
                  <a16:creationId xmlns:a16="http://schemas.microsoft.com/office/drawing/2014/main" xmlns="" id="{7FA106B0-6531-42A9-80A6-BD21A0EAB4E2}"/>
                </a:ext>
              </a:extLst>
            </p:cNvPr>
            <p:cNvSpPr>
              <a:spLocks noChangeAspect="1"/>
            </p:cNvSpPr>
            <p:nvPr/>
          </p:nvSpPr>
          <p:spPr bwMode="auto">
            <a:xfrm rot="16200000" flipV="1">
              <a:off x="4753089" y="2822472"/>
              <a:ext cx="71472" cy="72000"/>
            </a:xfrm>
            <a:prstGeom prst="ellipse">
              <a:avLst/>
            </a:prstGeom>
            <a:solidFill>
              <a:srgbClr val="C77C49">
                <a:alpha val="24000"/>
              </a:srgbClr>
            </a:solidFill>
            <a:ln w="25400" algn="ctr">
              <a:noFill/>
              <a:round/>
              <a:headEnd/>
              <a:tailEnd/>
            </a:ln>
          </p:spPr>
          <p:txBody>
            <a:bodyPr rot="10800000" vert="eaVert" lIns="91424" tIns="45718" rIns="91424" bIns="4571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rgbClr val="FFFFFF"/>
                </a:solidFill>
                <a:effectLst/>
                <a:uLnTx/>
                <a:uFillTx/>
                <a:latin typeface="+mn-ea"/>
                <a:ea typeface="+mn-ea"/>
              </a:endParaRPr>
            </a:p>
          </p:txBody>
        </p:sp>
      </p:grpSp>
      <p:grpSp>
        <p:nvGrpSpPr>
          <p:cNvPr id="54" name="组合 53">
            <a:extLst>
              <a:ext uri="{FF2B5EF4-FFF2-40B4-BE49-F238E27FC236}">
                <a16:creationId xmlns:a16="http://schemas.microsoft.com/office/drawing/2014/main" xmlns="" id="{6B10D6A3-27D0-4E5C-A346-D8486C13504F}"/>
              </a:ext>
            </a:extLst>
          </p:cNvPr>
          <p:cNvGrpSpPr>
            <a:grpSpLocks/>
          </p:cNvGrpSpPr>
          <p:nvPr/>
        </p:nvGrpSpPr>
        <p:grpSpPr bwMode="auto">
          <a:xfrm>
            <a:off x="8043708" y="2574450"/>
            <a:ext cx="3069000" cy="1423174"/>
            <a:chOff x="2758636" y="1592263"/>
            <a:chExt cx="1620000" cy="751694"/>
          </a:xfrm>
        </p:grpSpPr>
        <p:sp>
          <p:nvSpPr>
            <p:cNvPr id="55" name="任意多边形 88">
              <a:extLst>
                <a:ext uri="{FF2B5EF4-FFF2-40B4-BE49-F238E27FC236}">
                  <a16:creationId xmlns:a16="http://schemas.microsoft.com/office/drawing/2014/main" xmlns="" id="{57F5D5ED-35B6-4AB7-A260-9E955E153457}"/>
                </a:ext>
              </a:extLst>
            </p:cNvPr>
            <p:cNvSpPr/>
            <p:nvPr/>
          </p:nvSpPr>
          <p:spPr>
            <a:xfrm rot="10800000">
              <a:off x="2758636" y="1592263"/>
              <a:ext cx="1620000" cy="751694"/>
            </a:xfrm>
            <a:custGeom>
              <a:avLst/>
              <a:gdLst>
                <a:gd name="connsiteX0" fmla="*/ 1480896 w 1480896"/>
                <a:gd name="connsiteY0" fmla="*/ 826770 h 826770"/>
                <a:gd name="connsiteX1" fmla="*/ 0 w 1480896"/>
                <a:gd name="connsiteY1" fmla="*/ 826770 h 826770"/>
                <a:gd name="connsiteX2" fmla="*/ 0 w 1480896"/>
                <a:gd name="connsiteY2" fmla="*/ 93345 h 826770"/>
                <a:gd name="connsiteX3" fmla="*/ 686309 w 1480896"/>
                <a:gd name="connsiteY3" fmla="*/ 93345 h 826770"/>
                <a:gd name="connsiteX4" fmla="*/ 740449 w 1480896"/>
                <a:gd name="connsiteY4" fmla="*/ 0 h 826770"/>
                <a:gd name="connsiteX5" fmla="*/ 794589 w 1480896"/>
                <a:gd name="connsiteY5" fmla="*/ 93345 h 826770"/>
                <a:gd name="connsiteX6" fmla="*/ 1480896 w 1480896"/>
                <a:gd name="connsiteY6" fmla="*/ 93345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896" h="826770">
                  <a:moveTo>
                    <a:pt x="1480896" y="826770"/>
                  </a:moveTo>
                  <a:lnTo>
                    <a:pt x="0" y="826770"/>
                  </a:lnTo>
                  <a:lnTo>
                    <a:pt x="0" y="93345"/>
                  </a:lnTo>
                  <a:lnTo>
                    <a:pt x="686309" y="93345"/>
                  </a:lnTo>
                  <a:lnTo>
                    <a:pt x="740449" y="0"/>
                  </a:lnTo>
                  <a:lnTo>
                    <a:pt x="794589" y="93345"/>
                  </a:lnTo>
                  <a:lnTo>
                    <a:pt x="1480896" y="93345"/>
                  </a:lnTo>
                  <a:close/>
                </a:path>
              </a:pathLst>
            </a:custGeom>
            <a:noFill/>
            <a:ln w="31750" cap="flat" cmpd="sng" algn="ctr">
              <a:solidFill>
                <a:srgbClr val="C87E4C"/>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mn-ea"/>
                <a:ea typeface="+mn-ea"/>
                <a:cs typeface="+mn-cs"/>
              </a:endParaRPr>
            </a:p>
          </p:txBody>
        </p:sp>
        <p:sp>
          <p:nvSpPr>
            <p:cNvPr id="56" name="文本框 109">
              <a:extLst>
                <a:ext uri="{FF2B5EF4-FFF2-40B4-BE49-F238E27FC236}">
                  <a16:creationId xmlns:a16="http://schemas.microsoft.com/office/drawing/2014/main" xmlns="" id="{423B28E8-4C67-4AFD-84D1-81A9AF49AC24}"/>
                </a:ext>
              </a:extLst>
            </p:cNvPr>
            <p:cNvSpPr txBox="1">
              <a:spLocks noChangeArrowheads="1"/>
            </p:cNvSpPr>
            <p:nvPr/>
          </p:nvSpPr>
          <p:spPr bwMode="auto">
            <a:xfrm>
              <a:off x="2758636" y="1706907"/>
              <a:ext cx="1620000" cy="438915"/>
            </a:xfrm>
            <a:prstGeom prst="rect">
              <a:avLst/>
            </a:prstGeom>
            <a:noFill/>
            <a:ln w="9525">
              <a:noFill/>
              <a:miter lim="800000"/>
              <a:headEnd/>
              <a:tailEnd/>
            </a:ln>
          </p:spPr>
          <p:txBody>
            <a:bodyPr wrap="square" lIns="91424" tIns="45718" rIns="91424" bIns="45718">
              <a:spAutoFit/>
            </a:bodyPr>
            <a:lstStyle/>
            <a:p>
              <a:pPr marL="0" marR="0" lvl="0" indent="0" algn="ctr" defTabSz="914400" eaLnBrk="1" fontAlgn="auto" latinLnBrk="0" hangingPunct="1">
                <a:spcBef>
                  <a:spcPts val="0"/>
                </a:spcBef>
                <a:spcAft>
                  <a:spcPts val="0"/>
                </a:spcAft>
                <a:buClrTx/>
                <a:buSzTx/>
                <a:buFont typeface="Arial" charset="0"/>
                <a:buNone/>
                <a:tabLst/>
                <a:defRPr/>
              </a:pPr>
              <a:r>
                <a:rPr lang="zh-CN" altLang="en-US" sz="2400" b="1" kern="0" dirty="0">
                  <a:solidFill>
                    <a:srgbClr val="B26A37"/>
                  </a:solidFill>
                  <a:latin typeface="+mn-ea"/>
                  <a:ea typeface="+mn-ea"/>
                </a:rPr>
                <a:t>一定社会历史条件的产物</a:t>
              </a:r>
            </a:p>
          </p:txBody>
        </p:sp>
      </p:grpSp>
      <p:sp>
        <p:nvSpPr>
          <p:cNvPr id="57" name="矩形 56">
            <a:extLst>
              <a:ext uri="{FF2B5EF4-FFF2-40B4-BE49-F238E27FC236}">
                <a16:creationId xmlns:a16="http://schemas.microsoft.com/office/drawing/2014/main" xmlns="" id="{34422D7C-72D0-49AB-A760-E61F504D8323}"/>
              </a:ext>
            </a:extLst>
          </p:cNvPr>
          <p:cNvSpPr/>
          <p:nvPr/>
        </p:nvSpPr>
        <p:spPr>
          <a:xfrm>
            <a:off x="8516861" y="5547693"/>
            <a:ext cx="2122697" cy="461665"/>
          </a:xfrm>
          <a:prstGeom prst="rect">
            <a:avLst/>
          </a:prstGeom>
        </p:spPr>
        <p:txBody>
          <a:bodyPr wrap="none">
            <a:spAutoFit/>
          </a:bodyPr>
          <a:lstStyle/>
          <a:p>
            <a:pPr lvl="0" algn="ctr" eaLnBrk="1" hangingPunct="1">
              <a:spcBef>
                <a:spcPct val="50000"/>
              </a:spcBef>
              <a:defRPr/>
            </a:pPr>
            <a:r>
              <a:rPr lang="zh-CN" altLang="en-US" sz="2400" b="1" dirty="0">
                <a:solidFill>
                  <a:srgbClr val="AE6836"/>
                </a:solidFill>
                <a:latin typeface="微软雅黑" panose="020B0503020204020204" pitchFamily="34" charset="-122"/>
                <a:ea typeface="微软雅黑" panose="020B0503020204020204" pitchFamily="34" charset="-122"/>
                <a:sym typeface="微软雅黑" panose="020B0503020204020204" pitchFamily="34" charset="-122"/>
              </a:rPr>
              <a:t> 以交换为目的</a:t>
            </a:r>
          </a:p>
        </p:txBody>
      </p:sp>
      <p:pic>
        <p:nvPicPr>
          <p:cNvPr id="5" name="图片 4">
            <a:extLst>
              <a:ext uri="{FF2B5EF4-FFF2-40B4-BE49-F238E27FC236}">
                <a16:creationId xmlns:a16="http://schemas.microsoft.com/office/drawing/2014/main" xmlns="" id="{F3B7E0CF-CEDE-4825-80D4-E14AF22C3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983" y="2580358"/>
            <a:ext cx="4572000" cy="3429000"/>
          </a:xfrm>
          <a:prstGeom prst="rect">
            <a:avLst/>
          </a:prstGeom>
        </p:spPr>
      </p:pic>
      <p:sp>
        <p:nvSpPr>
          <p:cNvPr id="35" name="矩形: 圆角 34">
            <a:extLst>
              <a:ext uri="{FF2B5EF4-FFF2-40B4-BE49-F238E27FC236}">
                <a16:creationId xmlns:a16="http://schemas.microsoft.com/office/drawing/2014/main" xmlns="" id="{E01E5600-FDCC-43BA-BD34-336A2917CA1A}"/>
              </a:ext>
            </a:extLst>
          </p:cNvPr>
          <p:cNvSpPr/>
          <p:nvPr/>
        </p:nvSpPr>
        <p:spPr>
          <a:xfrm>
            <a:off x="3237147" y="1064542"/>
            <a:ext cx="571770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rPr>
              <a:t>（一）商品经济产生的历史条件</a:t>
            </a:r>
          </a:p>
        </p:txBody>
      </p:sp>
    </p:spTree>
    <p:extLst>
      <p:ext uri="{BB962C8B-B14F-4D97-AF65-F5344CB8AC3E}">
        <p14:creationId xmlns:p14="http://schemas.microsoft.com/office/powerpoint/2010/main" val="1644315209"/>
      </p:ext>
    </p:extLst>
  </p:cSld>
  <p:clrMapOvr>
    <a:masterClrMapping/>
  </p:clrMapOvr>
  <p:transition spd="med">
    <p:pull/>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9">
            <a:alphaModFix amt="5000"/>
            <a:lum/>
          </a:blip>
          <a:srcRect/>
          <a:stretch>
            <a:fillRect t="-9000" b="-9000"/>
          </a:stretch>
        </a:blip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32A7ECDF-3455-4BDF-8904-7440E17BC019}"/>
              </a:ext>
            </a:extLst>
          </p:cNvPr>
          <p:cNvGrpSpPr/>
          <p:nvPr/>
        </p:nvGrpSpPr>
        <p:grpSpPr>
          <a:xfrm>
            <a:off x="202145" y="59960"/>
            <a:ext cx="10649630" cy="1301596"/>
            <a:chOff x="951653" y="29287"/>
            <a:chExt cx="10649630" cy="1301596"/>
          </a:xfrm>
        </p:grpSpPr>
        <p:sp>
          <p:nvSpPr>
            <p:cNvPr id="4" name="PA-10223">
              <a:extLst>
                <a:ext uri="{FF2B5EF4-FFF2-40B4-BE49-F238E27FC236}">
                  <a16:creationId xmlns:a16="http://schemas.microsoft.com/office/drawing/2014/main" xmlns="" id="{2ECA00AD-4E33-4757-9088-BC43A837A580}"/>
                </a:ext>
              </a:extLst>
            </p:cNvPr>
            <p:cNvSpPr/>
            <p:nvPr>
              <p:custDataLst>
                <p:tags r:id="rId3"/>
              </p:custDataLst>
            </p:nvPr>
          </p:nvSpPr>
          <p:spPr>
            <a:xfrm>
              <a:off x="2246049" y="307856"/>
              <a:ext cx="780495" cy="780495"/>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明</a:t>
              </a:r>
              <a:endPar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PA-10224">
              <a:extLst>
                <a:ext uri="{FF2B5EF4-FFF2-40B4-BE49-F238E27FC236}">
                  <a16:creationId xmlns:a16="http://schemas.microsoft.com/office/drawing/2014/main" xmlns="" id="{A2DBF838-81F9-4D79-9E27-DBD5B1C72C86}"/>
                </a:ext>
              </a:extLst>
            </p:cNvPr>
            <p:cNvSpPr/>
            <p:nvPr>
              <p:custDataLst>
                <p:tags r:id="rId4"/>
              </p:custDataLst>
            </p:nvPr>
          </p:nvSpPr>
          <p:spPr>
            <a:xfrm>
              <a:off x="3094756" y="305166"/>
              <a:ext cx="780495" cy="780495"/>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辨</a:t>
              </a:r>
            </a:p>
          </p:txBody>
        </p:sp>
        <p:sp>
          <p:nvSpPr>
            <p:cNvPr id="8" name="PA-10227">
              <a:extLst>
                <a:ext uri="{FF2B5EF4-FFF2-40B4-BE49-F238E27FC236}">
                  <a16:creationId xmlns:a16="http://schemas.microsoft.com/office/drawing/2014/main" xmlns="" id="{7DAAEE47-785B-4B0D-9FA0-329E6A7E1E24}"/>
                </a:ext>
              </a:extLst>
            </p:cNvPr>
            <p:cNvSpPr/>
            <p:nvPr>
              <p:custDataLst>
                <p:tags r:id="rId5"/>
              </p:custDataLst>
            </p:nvPr>
          </p:nvSpPr>
          <p:spPr>
            <a:xfrm>
              <a:off x="3943462" y="680085"/>
              <a:ext cx="7657821" cy="414197"/>
            </a:xfrm>
            <a:custGeom>
              <a:avLst/>
              <a:gdLst>
                <a:gd name="connsiteX0" fmla="*/ 0 w 8307564"/>
                <a:gd name="connsiteY0" fmla="*/ 0 h 701285"/>
                <a:gd name="connsiteX1" fmla="*/ 8307564 w 8307564"/>
                <a:gd name="connsiteY1" fmla="*/ 0 h 701285"/>
                <a:gd name="connsiteX2" fmla="*/ 8307564 w 8307564"/>
                <a:gd name="connsiteY2" fmla="*/ 701285 h 701285"/>
                <a:gd name="connsiteX3" fmla="*/ 0 w 8307564"/>
                <a:gd name="connsiteY3" fmla="*/ 701285 h 701285"/>
                <a:gd name="connsiteX4" fmla="*/ 0 w 8307564"/>
                <a:gd name="connsiteY4" fmla="*/ 0 h 701285"/>
                <a:gd name="connsiteX0" fmla="*/ 0 w 8307564"/>
                <a:gd name="connsiteY0" fmla="*/ 0 h 701285"/>
                <a:gd name="connsiteX1" fmla="*/ 8307564 w 8307564"/>
                <a:gd name="connsiteY1" fmla="*/ 0 h 701285"/>
                <a:gd name="connsiteX2" fmla="*/ 8307564 w 8307564"/>
                <a:gd name="connsiteY2" fmla="*/ 701285 h 701285"/>
                <a:gd name="connsiteX3" fmla="*/ 0 w 8307564"/>
                <a:gd name="connsiteY3" fmla="*/ 701285 h 701285"/>
                <a:gd name="connsiteX4" fmla="*/ 91440 w 8307564"/>
                <a:gd name="connsiteY4" fmla="*/ 91440 h 701285"/>
                <a:gd name="connsiteX0" fmla="*/ 0 w 8307564"/>
                <a:gd name="connsiteY0" fmla="*/ 0 h 701285"/>
                <a:gd name="connsiteX1" fmla="*/ 8307564 w 8307564"/>
                <a:gd name="connsiteY1" fmla="*/ 0 h 701285"/>
                <a:gd name="connsiteX2" fmla="*/ 8307564 w 8307564"/>
                <a:gd name="connsiteY2" fmla="*/ 701285 h 701285"/>
                <a:gd name="connsiteX3" fmla="*/ 91440 w 8307564"/>
                <a:gd name="connsiteY3" fmla="*/ 91440 h 701285"/>
                <a:gd name="connsiteX0" fmla="*/ 0 w 8307564"/>
                <a:gd name="connsiteY0" fmla="*/ 0 h 713232"/>
                <a:gd name="connsiteX1" fmla="*/ 8307564 w 8307564"/>
                <a:gd name="connsiteY1" fmla="*/ 0 h 713232"/>
                <a:gd name="connsiteX2" fmla="*/ 8307564 w 8307564"/>
                <a:gd name="connsiteY2" fmla="*/ 701285 h 713232"/>
                <a:gd name="connsiteX3" fmla="*/ 8110728 w 8307564"/>
                <a:gd name="connsiteY3" fmla="*/ 713232 h 713232"/>
                <a:gd name="connsiteX0" fmla="*/ 0 w 8307564"/>
                <a:gd name="connsiteY0" fmla="*/ 0 h 701285"/>
                <a:gd name="connsiteX1" fmla="*/ 8307564 w 8307564"/>
                <a:gd name="connsiteY1" fmla="*/ 0 h 701285"/>
                <a:gd name="connsiteX2" fmla="*/ 8307564 w 8307564"/>
                <a:gd name="connsiteY2" fmla="*/ 701285 h 701285"/>
                <a:gd name="connsiteX3" fmla="*/ 8103442 w 8307564"/>
                <a:gd name="connsiteY3" fmla="*/ 698660 h 701285"/>
                <a:gd name="connsiteX0" fmla="*/ 0 w 8307564"/>
                <a:gd name="connsiteY0" fmla="*/ 0 h 709589"/>
                <a:gd name="connsiteX1" fmla="*/ 8307564 w 8307564"/>
                <a:gd name="connsiteY1" fmla="*/ 0 h 709589"/>
                <a:gd name="connsiteX2" fmla="*/ 8307564 w 8307564"/>
                <a:gd name="connsiteY2" fmla="*/ 701285 h 709589"/>
                <a:gd name="connsiteX3" fmla="*/ 8103442 w 8307564"/>
                <a:gd name="connsiteY3" fmla="*/ 709589 h 709589"/>
                <a:gd name="connsiteX0" fmla="*/ 0 w 8307564"/>
                <a:gd name="connsiteY0" fmla="*/ 0 h 701285"/>
                <a:gd name="connsiteX1" fmla="*/ 8307564 w 8307564"/>
                <a:gd name="connsiteY1" fmla="*/ 0 h 701285"/>
                <a:gd name="connsiteX2" fmla="*/ 8307564 w 8307564"/>
                <a:gd name="connsiteY2" fmla="*/ 701285 h 701285"/>
                <a:gd name="connsiteX3" fmla="*/ 8103442 w 8307564"/>
                <a:gd name="connsiteY3" fmla="*/ 698660 h 701285"/>
                <a:gd name="connsiteX0" fmla="*/ 0 w 8307564"/>
                <a:gd name="connsiteY0" fmla="*/ 0 h 709589"/>
                <a:gd name="connsiteX1" fmla="*/ 8307564 w 8307564"/>
                <a:gd name="connsiteY1" fmla="*/ 0 h 709589"/>
                <a:gd name="connsiteX2" fmla="*/ 8307564 w 8307564"/>
                <a:gd name="connsiteY2" fmla="*/ 701285 h 709589"/>
                <a:gd name="connsiteX3" fmla="*/ 8103442 w 8307564"/>
                <a:gd name="connsiteY3" fmla="*/ 709589 h 709589"/>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2303"/>
                <a:gd name="connsiteX1" fmla="*/ 8307564 w 8307564"/>
                <a:gd name="connsiteY1" fmla="*/ 0 h 702303"/>
                <a:gd name="connsiteX2" fmla="*/ 8307564 w 8307564"/>
                <a:gd name="connsiteY2" fmla="*/ 701285 h 702303"/>
                <a:gd name="connsiteX3" fmla="*/ 8103442 w 8307564"/>
                <a:gd name="connsiteY3" fmla="*/ 702303 h 702303"/>
              </a:gdLst>
              <a:ahLst/>
              <a:cxnLst>
                <a:cxn ang="0">
                  <a:pos x="connsiteX0" y="connsiteY0"/>
                </a:cxn>
                <a:cxn ang="0">
                  <a:pos x="connsiteX1" y="connsiteY1"/>
                </a:cxn>
                <a:cxn ang="0">
                  <a:pos x="connsiteX2" y="connsiteY2"/>
                </a:cxn>
                <a:cxn ang="0">
                  <a:pos x="connsiteX3" y="connsiteY3"/>
                </a:cxn>
              </a:cxnLst>
              <a:rect l="l" t="t" r="r" b="b"/>
              <a:pathLst>
                <a:path w="8307564" h="702303">
                  <a:moveTo>
                    <a:pt x="0" y="0"/>
                  </a:moveTo>
                  <a:lnTo>
                    <a:pt x="8307564" y="0"/>
                  </a:lnTo>
                  <a:lnTo>
                    <a:pt x="8307564" y="701285"/>
                  </a:lnTo>
                  <a:lnTo>
                    <a:pt x="8103442" y="702303"/>
                  </a:lnTo>
                </a:path>
              </a:pathLst>
            </a:custGeom>
            <a:noFill/>
            <a:ln w="19050">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PA-10229">
              <a:extLst>
                <a:ext uri="{FF2B5EF4-FFF2-40B4-BE49-F238E27FC236}">
                  <a16:creationId xmlns:a16="http://schemas.microsoft.com/office/drawing/2014/main" xmlns="" id="{42428AF9-1B2C-4CF4-AA52-46E975F6EA99}"/>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51653" y="29287"/>
              <a:ext cx="1226184" cy="1301596"/>
            </a:xfrm>
            <a:prstGeom prst="rect">
              <a:avLst/>
            </a:prstGeom>
          </p:spPr>
        </p:pic>
      </p:grpSp>
      <p:sp>
        <p:nvSpPr>
          <p:cNvPr id="14" name="矩形 4">
            <a:extLst>
              <a:ext uri="{FF2B5EF4-FFF2-40B4-BE49-F238E27FC236}">
                <a16:creationId xmlns:a16="http://schemas.microsoft.com/office/drawing/2014/main" xmlns="" id="{04C9791E-5335-483B-BCFF-C320773B07BD}"/>
              </a:ext>
            </a:extLst>
          </p:cNvPr>
          <p:cNvSpPr>
            <a:spLocks noChangeArrowheads="1"/>
          </p:cNvSpPr>
          <p:nvPr/>
        </p:nvSpPr>
        <p:spPr bwMode="auto">
          <a:xfrm>
            <a:off x="5625353" y="2457573"/>
            <a:ext cx="588102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8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总之，资本主义条件下的生产自动化是人类社会科学技术进步的结晶，它的普遍采用会大幅度提高劳动生产率，使资本家获得比过去更多的剩余价值。</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5" name="Picture 2">
            <a:extLst>
              <a:ext uri="{FF2B5EF4-FFF2-40B4-BE49-F238E27FC236}">
                <a16:creationId xmlns:a16="http://schemas.microsoft.com/office/drawing/2014/main" xmlns="" id="{F5CCAD8D-5E00-4331-9F5C-1F9FDB22C1C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6256"/>
          <a:stretch/>
        </p:blipFill>
        <p:spPr bwMode="auto">
          <a:xfrm>
            <a:off x="389790" y="2353934"/>
            <a:ext cx="4968485" cy="2670389"/>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xmlns="" id="{8B84920B-2803-440F-811E-A66BFD3C3E3E}"/>
              </a:ext>
            </a:extLst>
          </p:cNvPr>
          <p:cNvSpPr/>
          <p:nvPr>
            <p:custDataLst>
              <p:tags r:id="rId1"/>
            </p:custDataLst>
          </p:nvPr>
        </p:nvSpPr>
        <p:spPr>
          <a:xfrm>
            <a:off x="0" y="5161785"/>
            <a:ext cx="12192000" cy="1696215"/>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just"/>
            <a:endParaRPr lang="zh-CN" altLang="en-US" sz="3200" b="1" dirty="0">
              <a:solidFill>
                <a:schemeClr val="accent1"/>
              </a:solidFill>
              <a:latin typeface="+mj-lt"/>
              <a:ea typeface="+mj-ea"/>
              <a:cs typeface="+mj-cs"/>
            </a:endParaRPr>
          </a:p>
        </p:txBody>
      </p:sp>
      <p:sp>
        <p:nvSpPr>
          <p:cNvPr id="17" name="矩形 4">
            <a:extLst>
              <a:ext uri="{FF2B5EF4-FFF2-40B4-BE49-F238E27FC236}">
                <a16:creationId xmlns:a16="http://schemas.microsoft.com/office/drawing/2014/main" xmlns="" id="{CD38B6D9-E11A-4A75-99E2-A7E5ED3E8C0B}"/>
              </a:ext>
            </a:extLst>
          </p:cNvPr>
          <p:cNvSpPr>
            <a:spLocks noChangeArrowheads="1"/>
          </p:cNvSpPr>
          <p:nvPr/>
        </p:nvSpPr>
        <p:spPr bwMode="auto">
          <a:xfrm>
            <a:off x="679077" y="5442365"/>
            <a:ext cx="1083384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622800" algn="just" eaLnBrk="1">
              <a:lnSpc>
                <a:spcPct val="150000"/>
              </a:lnSpc>
              <a:spcBef>
                <a:spcPct val="0"/>
              </a:spcBef>
              <a:buNone/>
              <a:defRPr/>
            </a:pPr>
            <a:r>
              <a:rPr lang="zh-CN" altLang="en-US" sz="2400">
                <a:solidFill>
                  <a:schemeClr val="bg1"/>
                </a:solidFill>
                <a:sym typeface="微软雅黑" panose="020B0503020204020204" pitchFamily="34" charset="-122"/>
              </a:rPr>
              <a:t>资本主义条件下的生产自动化是资本家获取高额剩余价值的</a:t>
            </a:r>
            <a:r>
              <a:rPr lang="zh-CN" altLang="en-US" sz="2400" b="1">
                <a:solidFill>
                  <a:schemeClr val="bg1"/>
                </a:solidFill>
                <a:sym typeface="微软雅黑" panose="020B0503020204020204" pitchFamily="34" charset="-122"/>
              </a:rPr>
              <a:t>手段</a:t>
            </a:r>
            <a:r>
              <a:rPr lang="zh-CN" altLang="en-US" sz="2400">
                <a:solidFill>
                  <a:schemeClr val="bg1"/>
                </a:solidFill>
                <a:sym typeface="微软雅黑" panose="020B0503020204020204" pitchFamily="34" charset="-122"/>
              </a:rPr>
              <a:t>，而</a:t>
            </a:r>
            <a:r>
              <a:rPr lang="zh-CN" altLang="en-US" sz="2400" b="1">
                <a:solidFill>
                  <a:schemeClr val="bg1"/>
                </a:solidFill>
                <a:sym typeface="微软雅黑" panose="020B0503020204020204" pitchFamily="34" charset="-122"/>
              </a:rPr>
              <a:t>雇佣工人</a:t>
            </a:r>
            <a:r>
              <a:rPr lang="zh-CN" altLang="en-US" sz="2400">
                <a:solidFill>
                  <a:schemeClr val="bg1"/>
                </a:solidFill>
                <a:sym typeface="微软雅黑" panose="020B0503020204020204" pitchFamily="34" charset="-122"/>
              </a:rPr>
              <a:t>的</a:t>
            </a:r>
            <a:r>
              <a:rPr lang="zh-CN" altLang="en-US" sz="2400" b="1">
                <a:solidFill>
                  <a:schemeClr val="bg1"/>
                </a:solidFill>
                <a:sym typeface="微软雅黑" panose="020B0503020204020204" pitchFamily="34" charset="-122"/>
              </a:rPr>
              <a:t>剩余劳动</a:t>
            </a:r>
            <a:r>
              <a:rPr lang="zh-CN" altLang="en-US" sz="2400">
                <a:solidFill>
                  <a:schemeClr val="bg1"/>
                </a:solidFill>
                <a:sym typeface="微软雅黑" panose="020B0503020204020204" pitchFamily="34" charset="-122"/>
              </a:rPr>
              <a:t>仍然是这种剩余价值的</a:t>
            </a:r>
            <a:r>
              <a:rPr lang="zh-CN" altLang="en-US" sz="2400" b="1">
                <a:solidFill>
                  <a:schemeClr val="bg1"/>
                </a:solidFill>
                <a:sym typeface="微软雅黑" panose="020B0503020204020204" pitchFamily="34" charset="-122"/>
              </a:rPr>
              <a:t>唯一源泉</a:t>
            </a:r>
            <a:r>
              <a:rPr lang="zh-CN" altLang="en-US" sz="2400">
                <a:solidFill>
                  <a:schemeClr val="bg1"/>
                </a:solidFill>
                <a:sym typeface="微软雅黑" panose="020B0503020204020204" pitchFamily="34" charset="-122"/>
              </a:rPr>
              <a:t>。</a:t>
            </a:r>
            <a:endParaRPr kumimoji="0" lang="zh-CN" altLang="en-US" sz="2400" b="0" i="0" u="none" strike="noStrike" kern="1200" cap="none" spc="0" normalizeH="0" baseline="0" noProof="0" dirty="0">
              <a:ln>
                <a:noFill/>
              </a:ln>
              <a:solidFill>
                <a:schemeClr val="bg1"/>
              </a:solidFill>
              <a:effectLst/>
              <a:uLnTx/>
              <a:uFillTx/>
            </a:endParaRPr>
          </a:p>
        </p:txBody>
      </p:sp>
      <p:sp>
        <p:nvSpPr>
          <p:cNvPr id="12" name="PA-10221">
            <a:extLst>
              <a:ext uri="{FF2B5EF4-FFF2-40B4-BE49-F238E27FC236}">
                <a16:creationId xmlns:a16="http://schemas.microsoft.com/office/drawing/2014/main" xmlns="" id="{36A69DF2-D794-4722-9CF6-F9D2AF068533}"/>
              </a:ext>
            </a:extLst>
          </p:cNvPr>
          <p:cNvSpPr txBox="1"/>
          <p:nvPr>
            <p:custDataLst>
              <p:tags r:id="rId2"/>
            </p:custDataLst>
          </p:nvPr>
        </p:nvSpPr>
        <p:spPr>
          <a:xfrm>
            <a:off x="3625474" y="726086"/>
            <a:ext cx="6728490" cy="1308884"/>
          </a:xfrm>
          <a:prstGeom prst="rect">
            <a:avLst/>
          </a:prstGeom>
          <a:noFill/>
        </p:spPr>
        <p:txBody>
          <a:bodyPr wrap="square" rtlCol="0">
            <a:spAutoFit/>
          </a:bodyPr>
          <a:lstStyle/>
          <a:p>
            <a:pPr lvl="0" algn="just">
              <a:lnSpc>
                <a:spcPct val="150000"/>
              </a:lnSpc>
              <a:defRPr/>
            </a:pPr>
            <a:r>
              <a:rPr lang="zh-CN" altLang="en-US" sz="2800" b="1" dirty="0">
                <a:solidFill>
                  <a:prstClr val="black"/>
                </a:solidFill>
                <a:latin typeface="微软雅黑" panose="020B0503020204020204" pitchFamily="34" charset="-122"/>
                <a:ea typeface="微软雅黑" panose="020B0503020204020204" pitchFamily="34" charset="-122"/>
              </a:rPr>
              <a:t>“‘无人工厂’</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表明马克思剩余价值学说已不适用于现代资本主义。</a:t>
            </a:r>
            <a:r>
              <a:rPr lang="zh-CN" altLang="en-US" sz="2800" b="1" dirty="0">
                <a:solidFill>
                  <a:prstClr val="black"/>
                </a:solidFill>
                <a:latin typeface="微软雅黑" panose="020B0503020204020204" pitchFamily="34" charset="-122"/>
                <a:ea typeface="微软雅黑" panose="020B0503020204020204" pitchFamily="34" charset="-122"/>
              </a:rPr>
              <a: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你怎么看 ？</a:t>
            </a:r>
          </a:p>
        </p:txBody>
      </p:sp>
    </p:spTree>
    <p:extLst>
      <p:ext uri="{BB962C8B-B14F-4D97-AF65-F5344CB8AC3E}">
        <p14:creationId xmlns:p14="http://schemas.microsoft.com/office/powerpoint/2010/main" val="1474782204"/>
      </p:ext>
    </p:extLst>
  </p:cSld>
  <p:clrMapOvr>
    <a:masterClrMapping/>
  </p:clrMapOvr>
  <p:transition spd="med">
    <p:pull/>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3">
            <a:extLst>
              <a:ext uri="{FF2B5EF4-FFF2-40B4-BE49-F238E27FC236}">
                <a16:creationId xmlns:a16="http://schemas.microsoft.com/office/drawing/2014/main" xmlns="" id="{E48D9629-8C83-45DD-90DA-4FB84DEC9265}"/>
              </a:ext>
            </a:extLst>
          </p:cNvPr>
          <p:cNvGrpSpPr>
            <a:grpSpLocks/>
          </p:cNvGrpSpPr>
          <p:nvPr/>
        </p:nvGrpSpPr>
        <p:grpSpPr bwMode="auto">
          <a:xfrm>
            <a:off x="1049052" y="3452590"/>
            <a:ext cx="4619366" cy="2794595"/>
            <a:chOff x="2963863" y="3095625"/>
            <a:chExt cx="4840288" cy="1949450"/>
          </a:xfrm>
        </p:grpSpPr>
        <p:grpSp>
          <p:nvGrpSpPr>
            <p:cNvPr id="12" name="Oval 5">
              <a:extLst>
                <a:ext uri="{FF2B5EF4-FFF2-40B4-BE49-F238E27FC236}">
                  <a16:creationId xmlns:a16="http://schemas.microsoft.com/office/drawing/2014/main" xmlns="" id="{E0B7B3E7-A357-4848-AEB4-CD8AE0D15ADF}"/>
                </a:ext>
              </a:extLst>
            </p:cNvPr>
            <p:cNvGrpSpPr>
              <a:grpSpLocks/>
            </p:cNvGrpSpPr>
            <p:nvPr/>
          </p:nvGrpSpPr>
          <p:grpSpPr bwMode="auto">
            <a:xfrm>
              <a:off x="5048250" y="3095625"/>
              <a:ext cx="1543050" cy="676275"/>
              <a:chOff x="0" y="0"/>
              <a:chExt cx="972" cy="426"/>
            </a:xfrm>
          </p:grpSpPr>
          <p:pic>
            <p:nvPicPr>
              <p:cNvPr id="23" name="Oval 5">
                <a:extLst>
                  <a:ext uri="{FF2B5EF4-FFF2-40B4-BE49-F238E27FC236}">
                    <a16:creationId xmlns:a16="http://schemas.microsoft.com/office/drawing/2014/main" xmlns="" id="{81463B73-9C81-47DB-A484-5FA96FA8B988}"/>
                  </a:ext>
                </a:extLst>
              </p:cNvPr>
              <p:cNvPicPr>
                <a:picLocks noChangeArrowheads="1"/>
              </p:cNvPicPr>
              <p:nvPr/>
            </p:nvPicPr>
            <p:blipFill>
              <a:blip r:embed="rId2">
                <a:duotone>
                  <a:schemeClr val="accent2">
                    <a:shade val="45000"/>
                    <a:satMod val="135000"/>
                  </a:schemeClr>
                  <a:prstClr val="white"/>
                </a:duotone>
              </a:blip>
              <a:srcRect/>
              <a:stretch>
                <a:fillRect/>
              </a:stretch>
            </p:blipFill>
            <p:spPr bwMode="auto">
              <a:xfrm>
                <a:off x="0" y="0"/>
                <a:ext cx="972" cy="426"/>
              </a:xfrm>
              <a:prstGeom prst="rect">
                <a:avLst/>
              </a:prstGeom>
              <a:solidFill>
                <a:srgbClr val="FFFFFF"/>
              </a:solidFill>
              <a:ln>
                <a:noFill/>
              </a:ln>
            </p:spPr>
          </p:pic>
          <p:sp>
            <p:nvSpPr>
              <p:cNvPr id="24" name="Text Box 14">
                <a:extLst>
                  <a:ext uri="{FF2B5EF4-FFF2-40B4-BE49-F238E27FC236}">
                    <a16:creationId xmlns:a16="http://schemas.microsoft.com/office/drawing/2014/main" xmlns="" id="{CD7B06FE-33B4-43F2-B4CC-EB4F3404E602}"/>
                  </a:ext>
                </a:extLst>
              </p:cNvPr>
              <p:cNvSpPr txBox="1">
                <a:spLocks noChangeArrowheads="1"/>
              </p:cNvSpPr>
              <p:nvPr/>
            </p:nvSpPr>
            <p:spPr bwMode="auto">
              <a:xfrm>
                <a:off x="150" y="68"/>
                <a:ext cx="67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a:solidFill>
                      <a:srgbClr val="B26A37"/>
                    </a:solidFill>
                    <a:latin typeface="微软雅黑" panose="020B0503020204020204" pitchFamily="34" charset="-122"/>
                    <a:sym typeface="微软雅黑" panose="020B0503020204020204" pitchFamily="34" charset="-122"/>
                  </a:rPr>
                  <a:t>资本积累</a:t>
                </a:r>
              </a:p>
            </p:txBody>
          </p:sp>
        </p:grpSp>
        <p:grpSp>
          <p:nvGrpSpPr>
            <p:cNvPr id="13" name="Oval 6">
              <a:extLst>
                <a:ext uri="{FF2B5EF4-FFF2-40B4-BE49-F238E27FC236}">
                  <a16:creationId xmlns:a16="http://schemas.microsoft.com/office/drawing/2014/main" xmlns="" id="{E188E595-BDBF-4319-90C8-997A3A5C23C0}"/>
                </a:ext>
              </a:extLst>
            </p:cNvPr>
            <p:cNvGrpSpPr>
              <a:grpSpLocks/>
            </p:cNvGrpSpPr>
            <p:nvPr/>
          </p:nvGrpSpPr>
          <p:grpSpPr bwMode="auto">
            <a:xfrm>
              <a:off x="6189663" y="3897313"/>
              <a:ext cx="1614488" cy="687387"/>
              <a:chOff x="-418" y="-40"/>
              <a:chExt cx="1017" cy="433"/>
            </a:xfrm>
          </p:grpSpPr>
          <p:pic>
            <p:nvPicPr>
              <p:cNvPr id="20" name="Oval 6">
                <a:extLst>
                  <a:ext uri="{FF2B5EF4-FFF2-40B4-BE49-F238E27FC236}">
                    <a16:creationId xmlns:a16="http://schemas.microsoft.com/office/drawing/2014/main" xmlns="" id="{E6D45C8B-97F1-4606-858F-94C0A8B16A56}"/>
                  </a:ext>
                </a:extLst>
              </p:cNvPr>
              <p:cNvPicPr>
                <a:picLocks noChangeArrowheads="1"/>
              </p:cNvPicPr>
              <p:nvPr/>
            </p:nvPicPr>
            <p:blipFill>
              <a:blip r:embed="rId3">
                <a:duotone>
                  <a:schemeClr val="accent2">
                    <a:shade val="45000"/>
                    <a:satMod val="135000"/>
                  </a:schemeClr>
                  <a:prstClr val="white"/>
                </a:duotone>
              </a:blip>
              <a:srcRect/>
              <a:stretch>
                <a:fillRect/>
              </a:stretch>
            </p:blipFill>
            <p:spPr bwMode="auto">
              <a:xfrm>
                <a:off x="-418" y="-40"/>
                <a:ext cx="1017" cy="433"/>
              </a:xfrm>
              <a:prstGeom prst="rect">
                <a:avLst/>
              </a:prstGeom>
              <a:noFill/>
              <a:ln>
                <a:noFill/>
              </a:ln>
            </p:spPr>
          </p:pic>
          <p:sp>
            <p:nvSpPr>
              <p:cNvPr id="21" name="Text Box 17">
                <a:extLst>
                  <a:ext uri="{FF2B5EF4-FFF2-40B4-BE49-F238E27FC236}">
                    <a16:creationId xmlns:a16="http://schemas.microsoft.com/office/drawing/2014/main" xmlns="" id="{356C1EDF-50F3-423D-AC4B-E2084357BD8B}"/>
                  </a:ext>
                </a:extLst>
              </p:cNvPr>
              <p:cNvSpPr txBox="1">
                <a:spLocks noChangeArrowheads="1"/>
              </p:cNvSpPr>
              <p:nvPr/>
            </p:nvSpPr>
            <p:spPr bwMode="auto">
              <a:xfrm>
                <a:off x="-295" y="16"/>
                <a:ext cx="771"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dirty="0">
                    <a:solidFill>
                      <a:srgbClr val="B26A37"/>
                    </a:solidFill>
                    <a:latin typeface="微软雅黑" panose="020B0503020204020204" pitchFamily="34" charset="-122"/>
                    <a:sym typeface="微软雅黑" panose="020B0503020204020204" pitchFamily="34" charset="-122"/>
                  </a:rPr>
                  <a:t>扩大再生产</a:t>
                </a:r>
              </a:p>
            </p:txBody>
          </p:sp>
        </p:grpSp>
        <p:grpSp>
          <p:nvGrpSpPr>
            <p:cNvPr id="14" name="Oval 7">
              <a:extLst>
                <a:ext uri="{FF2B5EF4-FFF2-40B4-BE49-F238E27FC236}">
                  <a16:creationId xmlns:a16="http://schemas.microsoft.com/office/drawing/2014/main" xmlns="" id="{45CE2168-44B1-41F3-A3A3-9C369A2F45D3}"/>
                </a:ext>
              </a:extLst>
            </p:cNvPr>
            <p:cNvGrpSpPr>
              <a:grpSpLocks/>
            </p:cNvGrpSpPr>
            <p:nvPr/>
          </p:nvGrpSpPr>
          <p:grpSpPr bwMode="auto">
            <a:xfrm>
              <a:off x="3965575" y="4481512"/>
              <a:ext cx="1706563" cy="563563"/>
              <a:chOff x="474" y="-95"/>
              <a:chExt cx="1075" cy="355"/>
            </a:xfrm>
          </p:grpSpPr>
          <p:pic>
            <p:nvPicPr>
              <p:cNvPr id="18" name="Oval 7">
                <a:extLst>
                  <a:ext uri="{FF2B5EF4-FFF2-40B4-BE49-F238E27FC236}">
                    <a16:creationId xmlns:a16="http://schemas.microsoft.com/office/drawing/2014/main" xmlns="" id="{DDC8B70A-A3D3-420B-8687-8987DE150962}"/>
                  </a:ext>
                </a:extLst>
              </p:cNvPr>
              <p:cNvPicPr>
                <a:picLocks noChangeArrowheads="1"/>
              </p:cNvPicPr>
              <p:nvPr/>
            </p:nvPicPr>
            <p:blipFill>
              <a:blip r:embed="rId4">
                <a:duotone>
                  <a:schemeClr val="accent2">
                    <a:shade val="45000"/>
                    <a:satMod val="135000"/>
                  </a:schemeClr>
                  <a:prstClr val="white"/>
                </a:duotone>
              </a:blip>
              <a:srcRect/>
              <a:stretch>
                <a:fillRect/>
              </a:stretch>
            </p:blipFill>
            <p:spPr bwMode="auto">
              <a:xfrm>
                <a:off x="474" y="-95"/>
                <a:ext cx="1075" cy="355"/>
              </a:xfrm>
              <a:prstGeom prst="rect">
                <a:avLst/>
              </a:prstGeom>
              <a:noFill/>
              <a:ln>
                <a:noFill/>
              </a:ln>
            </p:spPr>
          </p:pic>
          <p:sp>
            <p:nvSpPr>
              <p:cNvPr id="19" name="Text Box 20">
                <a:extLst>
                  <a:ext uri="{FF2B5EF4-FFF2-40B4-BE49-F238E27FC236}">
                    <a16:creationId xmlns:a16="http://schemas.microsoft.com/office/drawing/2014/main" xmlns="" id="{CFC14DE5-FBE8-4DC2-A8FF-753D820C3239}"/>
                  </a:ext>
                </a:extLst>
              </p:cNvPr>
              <p:cNvSpPr txBox="1">
                <a:spLocks noChangeArrowheads="1"/>
              </p:cNvSpPr>
              <p:nvPr/>
            </p:nvSpPr>
            <p:spPr bwMode="auto">
              <a:xfrm>
                <a:off x="514" y="-79"/>
                <a:ext cx="994"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dirty="0">
                    <a:solidFill>
                      <a:srgbClr val="B26A37"/>
                    </a:solidFill>
                    <a:latin typeface="微软雅黑" panose="020B0503020204020204" pitchFamily="34" charset="-122"/>
                    <a:sym typeface="微软雅黑" panose="020B0503020204020204" pitchFamily="34" charset="-122"/>
                  </a:rPr>
                  <a:t>更多的</a:t>
                </a:r>
                <a:endParaRPr lang="en-US" altLang="zh-CN" b="1" dirty="0">
                  <a:solidFill>
                    <a:srgbClr val="B26A37"/>
                  </a:solidFill>
                  <a:latin typeface="微软雅黑" panose="020B0503020204020204" pitchFamily="34" charset="-122"/>
                  <a:sym typeface="微软雅黑" panose="020B0503020204020204" pitchFamily="34" charset="-122"/>
                </a:endParaRPr>
              </a:p>
              <a:p>
                <a:pPr algn="ctr" eaLnBrk="1" hangingPunct="1"/>
                <a:r>
                  <a:rPr lang="zh-CN" altLang="en-US" b="1" dirty="0">
                    <a:solidFill>
                      <a:srgbClr val="B26A37"/>
                    </a:solidFill>
                    <a:latin typeface="微软雅黑" panose="020B0503020204020204" pitchFamily="34" charset="-122"/>
                    <a:sym typeface="微软雅黑" panose="020B0503020204020204" pitchFamily="34" charset="-122"/>
                  </a:rPr>
                  <a:t>剩余价值</a:t>
                </a:r>
              </a:p>
            </p:txBody>
          </p:sp>
        </p:grpSp>
        <p:grpSp>
          <p:nvGrpSpPr>
            <p:cNvPr id="15" name="Oval 3">
              <a:extLst>
                <a:ext uri="{FF2B5EF4-FFF2-40B4-BE49-F238E27FC236}">
                  <a16:creationId xmlns:a16="http://schemas.microsoft.com/office/drawing/2014/main" xmlns="" id="{AAD51A6F-CCD2-42D4-ADCC-8BB054B5C238}"/>
                </a:ext>
              </a:extLst>
            </p:cNvPr>
            <p:cNvGrpSpPr>
              <a:grpSpLocks/>
            </p:cNvGrpSpPr>
            <p:nvPr/>
          </p:nvGrpSpPr>
          <p:grpSpPr bwMode="auto">
            <a:xfrm>
              <a:off x="2963863" y="3517900"/>
              <a:ext cx="1463675" cy="669925"/>
              <a:chOff x="0" y="0"/>
              <a:chExt cx="922" cy="422"/>
            </a:xfrm>
          </p:grpSpPr>
          <p:pic>
            <p:nvPicPr>
              <p:cNvPr id="16" name="Oval 3">
                <a:extLst>
                  <a:ext uri="{FF2B5EF4-FFF2-40B4-BE49-F238E27FC236}">
                    <a16:creationId xmlns:a16="http://schemas.microsoft.com/office/drawing/2014/main" xmlns="" id="{ECC1AA75-E46B-4105-8AEB-953108CDE2E3}"/>
                  </a:ext>
                </a:extLst>
              </p:cNvPr>
              <p:cNvPicPr>
                <a:picLocks noChangeArrowheads="1"/>
              </p:cNvPicPr>
              <p:nvPr/>
            </p:nvPicPr>
            <p:blipFill>
              <a:blip r:embed="rId5">
                <a:duotone>
                  <a:schemeClr val="accent2">
                    <a:shade val="45000"/>
                    <a:satMod val="135000"/>
                  </a:schemeClr>
                  <a:prstClr val="white"/>
                </a:duotone>
              </a:blip>
              <a:srcRect/>
              <a:stretch>
                <a:fillRect/>
              </a:stretch>
            </p:blipFill>
            <p:spPr bwMode="auto">
              <a:xfrm>
                <a:off x="0" y="0"/>
                <a:ext cx="922" cy="422"/>
              </a:xfrm>
              <a:prstGeom prst="rect">
                <a:avLst/>
              </a:prstGeom>
              <a:noFill/>
              <a:ln>
                <a:noFill/>
              </a:ln>
            </p:spPr>
          </p:pic>
          <p:sp>
            <p:nvSpPr>
              <p:cNvPr id="17" name="Text Box 10">
                <a:extLst>
                  <a:ext uri="{FF2B5EF4-FFF2-40B4-BE49-F238E27FC236}">
                    <a16:creationId xmlns:a16="http://schemas.microsoft.com/office/drawing/2014/main" xmlns="" id="{FDE4D362-0172-4B05-ADE9-A86A76B81B87}"/>
                  </a:ext>
                </a:extLst>
              </p:cNvPr>
              <p:cNvSpPr txBox="1">
                <a:spLocks noChangeArrowheads="1"/>
              </p:cNvSpPr>
              <p:nvPr/>
            </p:nvSpPr>
            <p:spPr bwMode="auto">
              <a:xfrm>
                <a:off x="140" y="66"/>
                <a:ext cx="64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b="1" dirty="0">
                    <a:solidFill>
                      <a:srgbClr val="B26A37"/>
                    </a:solidFill>
                    <a:latin typeface="微软雅黑" panose="020B0503020204020204" pitchFamily="34" charset="-122"/>
                    <a:sym typeface="微软雅黑" panose="020B0503020204020204" pitchFamily="34" charset="-122"/>
                  </a:rPr>
                  <a:t>剩余价值</a:t>
                </a:r>
              </a:p>
            </p:txBody>
          </p:sp>
        </p:grpSp>
      </p:grpSp>
      <p:sp>
        <p:nvSpPr>
          <p:cNvPr id="5" name="矩形: 圆角 4">
            <a:extLst>
              <a:ext uri="{FF2B5EF4-FFF2-40B4-BE49-F238E27FC236}">
                <a16:creationId xmlns:a16="http://schemas.microsoft.com/office/drawing/2014/main" xmlns="" id="{CCD536BC-8B72-4C7F-9E23-23D2B31D4BF9}"/>
              </a:ext>
            </a:extLst>
          </p:cNvPr>
          <p:cNvSpPr/>
          <p:nvPr/>
        </p:nvSpPr>
        <p:spPr>
          <a:xfrm>
            <a:off x="4131134" y="1067806"/>
            <a:ext cx="39297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（三）资本积累</a:t>
            </a:r>
          </a:p>
        </p:txBody>
      </p:sp>
      <p:sp>
        <p:nvSpPr>
          <p:cNvPr id="26" name="文本框 25">
            <a:extLst>
              <a:ext uri="{FF2B5EF4-FFF2-40B4-BE49-F238E27FC236}">
                <a16:creationId xmlns:a16="http://schemas.microsoft.com/office/drawing/2014/main" xmlns="" id="{675DA4EC-C29B-4C99-B047-284B02B9C538}"/>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grpSp>
        <p:nvGrpSpPr>
          <p:cNvPr id="3" name="组合 2">
            <a:extLst>
              <a:ext uri="{FF2B5EF4-FFF2-40B4-BE49-F238E27FC236}">
                <a16:creationId xmlns:a16="http://schemas.microsoft.com/office/drawing/2014/main" xmlns="" id="{9D2D4044-7C3C-4919-831A-8A9CBACDA76E}"/>
              </a:ext>
            </a:extLst>
          </p:cNvPr>
          <p:cNvGrpSpPr/>
          <p:nvPr/>
        </p:nvGrpSpPr>
        <p:grpSpPr>
          <a:xfrm>
            <a:off x="436557" y="1788567"/>
            <a:ext cx="11211955" cy="4009475"/>
            <a:chOff x="491653" y="2028226"/>
            <a:chExt cx="11211955" cy="4009475"/>
          </a:xfrm>
        </p:grpSpPr>
        <p:sp>
          <p:nvSpPr>
            <p:cNvPr id="9" name="文本框 5">
              <a:extLst>
                <a:ext uri="{FF2B5EF4-FFF2-40B4-BE49-F238E27FC236}">
                  <a16:creationId xmlns:a16="http://schemas.microsoft.com/office/drawing/2014/main" xmlns="" id="{E93C4FF8-001F-42C0-A268-77B9C35FD51F}"/>
                </a:ext>
              </a:extLst>
            </p:cNvPr>
            <p:cNvSpPr txBox="1">
              <a:spLocks noChangeArrowheads="1"/>
            </p:cNvSpPr>
            <p:nvPr/>
          </p:nvSpPr>
          <p:spPr bwMode="auto">
            <a:xfrm>
              <a:off x="7127459" y="4723110"/>
              <a:ext cx="4576149" cy="131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b="1" dirty="0">
                  <a:solidFill>
                    <a:srgbClr val="B26A37"/>
                  </a:solidFill>
                  <a:latin typeface="+mn-ea"/>
                  <a:ea typeface="+mn-ea"/>
                  <a:sym typeface="微软雅黑" panose="020B0503020204020204" pitchFamily="34" charset="-122"/>
                </a:rPr>
                <a:t>剩余价值</a:t>
              </a:r>
              <a:r>
                <a:rPr lang="zh-CN" altLang="en-US" sz="2400" b="1" dirty="0">
                  <a:latin typeface="+mn-ea"/>
                  <a:ea typeface="+mn-ea"/>
                  <a:sym typeface="微软雅黑" panose="020B0503020204020204" pitchFamily="34" charset="-122"/>
                </a:rPr>
                <a:t>是资本积累的源泉</a:t>
              </a:r>
              <a:endParaRPr lang="en-US" altLang="zh-CN" sz="2400" b="1" dirty="0">
                <a:latin typeface="+mn-ea"/>
                <a:ea typeface="+mn-ea"/>
                <a:sym typeface="微软雅黑" panose="020B0503020204020204" pitchFamily="34" charset="-122"/>
              </a:endParaRPr>
            </a:p>
            <a:p>
              <a:pPr algn="just" eaLnBrk="1" hangingPunct="1">
                <a:lnSpc>
                  <a:spcPct val="150000"/>
                </a:lnSpc>
                <a:spcBef>
                  <a:spcPts val="1400"/>
                </a:spcBef>
              </a:pPr>
              <a:r>
                <a:rPr lang="zh-CN" altLang="en-US" sz="2400" b="1" dirty="0">
                  <a:solidFill>
                    <a:srgbClr val="B26A37"/>
                  </a:solidFill>
                  <a:latin typeface="+mn-ea"/>
                  <a:ea typeface="+mn-ea"/>
                  <a:sym typeface="微软雅黑" panose="020B0503020204020204" pitchFamily="34" charset="-122"/>
                </a:rPr>
                <a:t>资本积累</a:t>
              </a:r>
              <a:r>
                <a:rPr lang="zh-CN" altLang="en-US" sz="2400" b="1" dirty="0">
                  <a:latin typeface="+mn-ea"/>
                  <a:ea typeface="+mn-ea"/>
                  <a:sym typeface="微软雅黑" panose="020B0503020204020204" pitchFamily="34" charset="-122"/>
                </a:rPr>
                <a:t>是扩大再生产的源泉</a:t>
              </a:r>
            </a:p>
          </p:txBody>
        </p:sp>
        <p:grpSp>
          <p:nvGrpSpPr>
            <p:cNvPr id="2" name="组合 1">
              <a:extLst>
                <a:ext uri="{FF2B5EF4-FFF2-40B4-BE49-F238E27FC236}">
                  <a16:creationId xmlns:a16="http://schemas.microsoft.com/office/drawing/2014/main" xmlns="" id="{E7904E59-8FF4-4B20-A579-E28F2F395D3F}"/>
                </a:ext>
              </a:extLst>
            </p:cNvPr>
            <p:cNvGrpSpPr/>
            <p:nvPr/>
          </p:nvGrpSpPr>
          <p:grpSpPr>
            <a:xfrm>
              <a:off x="491653" y="2028226"/>
              <a:ext cx="9427878" cy="1669428"/>
              <a:chOff x="491653" y="2028226"/>
              <a:chExt cx="9427878" cy="1669428"/>
            </a:xfrm>
          </p:grpSpPr>
          <p:grpSp>
            <p:nvGrpSpPr>
              <p:cNvPr id="27" name="组合 26">
                <a:extLst>
                  <a:ext uri="{FF2B5EF4-FFF2-40B4-BE49-F238E27FC236}">
                    <a16:creationId xmlns:a16="http://schemas.microsoft.com/office/drawing/2014/main" xmlns="" id="{7331AD7D-B477-48D8-9B61-2D53BFDAB639}"/>
                  </a:ext>
                </a:extLst>
              </p:cNvPr>
              <p:cNvGrpSpPr/>
              <p:nvPr/>
            </p:nvGrpSpPr>
            <p:grpSpPr>
              <a:xfrm>
                <a:off x="491653" y="2028226"/>
                <a:ext cx="9427878" cy="1669428"/>
                <a:chOff x="3228962" y="1183885"/>
                <a:chExt cx="7190234" cy="1273200"/>
              </a:xfrm>
            </p:grpSpPr>
            <p:grpSp>
              <p:nvGrpSpPr>
                <p:cNvPr id="28" name="组合 27">
                  <a:extLst>
                    <a:ext uri="{FF2B5EF4-FFF2-40B4-BE49-F238E27FC236}">
                      <a16:creationId xmlns:a16="http://schemas.microsoft.com/office/drawing/2014/main" xmlns="" id="{D1D68A7D-40C6-4EDC-B507-C29DE6AE8B82}"/>
                    </a:ext>
                  </a:extLst>
                </p:cNvPr>
                <p:cNvGrpSpPr/>
                <p:nvPr/>
              </p:nvGrpSpPr>
              <p:grpSpPr>
                <a:xfrm>
                  <a:off x="3228962" y="1490596"/>
                  <a:ext cx="1462496" cy="596306"/>
                  <a:chOff x="2206415" y="1556793"/>
                  <a:chExt cx="2097073" cy="958123"/>
                </a:xfrm>
              </p:grpSpPr>
              <p:sp>
                <p:nvSpPr>
                  <p:cNvPr id="35" name="圆角矩形 23">
                    <a:extLst>
                      <a:ext uri="{FF2B5EF4-FFF2-40B4-BE49-F238E27FC236}">
                        <a16:creationId xmlns:a16="http://schemas.microsoft.com/office/drawing/2014/main" xmlns="" id="{8A2E5B83-CAB1-4FFC-8420-87C18AACD34A}"/>
                      </a:ext>
                    </a:extLst>
                  </p:cNvPr>
                  <p:cNvSpPr/>
                  <p:nvPr/>
                </p:nvSpPr>
                <p:spPr>
                  <a:xfrm>
                    <a:off x="2206415" y="1556793"/>
                    <a:ext cx="2097073" cy="958123"/>
                  </a:xfrm>
                  <a:prstGeom prst="roundRect">
                    <a:avLst>
                      <a:gd name="adj" fmla="val 13889"/>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a:effectLst>
                        <a:glow rad="101600">
                          <a:schemeClr val="tx1">
                            <a:alpha val="60000"/>
                          </a:schemeClr>
                        </a:glow>
                      </a:effectLst>
                      <a:latin typeface="+mn-ea"/>
                    </a:endParaRPr>
                  </a:p>
                </p:txBody>
              </p:sp>
              <p:sp>
                <p:nvSpPr>
                  <p:cNvPr id="34" name="文本框 40">
                    <a:extLst>
                      <a:ext uri="{FF2B5EF4-FFF2-40B4-BE49-F238E27FC236}">
                        <a16:creationId xmlns:a16="http://schemas.microsoft.com/office/drawing/2014/main" xmlns="" id="{0FFAF9A6-8EAC-4B3C-B870-C81339AE93B0}"/>
                      </a:ext>
                    </a:extLst>
                  </p:cNvPr>
                  <p:cNvSpPr txBox="1"/>
                  <p:nvPr/>
                </p:nvSpPr>
                <p:spPr>
                  <a:xfrm>
                    <a:off x="2206415" y="1684823"/>
                    <a:ext cx="2041366" cy="641158"/>
                  </a:xfrm>
                  <a:prstGeom prst="rect">
                    <a:avLst/>
                  </a:prstGeom>
                  <a:noFill/>
                </p:spPr>
                <p:txBody>
                  <a:bodyPr wrap="square" rtlCol="0">
                    <a:spAutoFit/>
                  </a:bodyPr>
                  <a:lstStyle/>
                  <a:p>
                    <a:pPr algn="ctr"/>
                    <a:r>
                      <a:rPr lang="zh-CN" altLang="en-US" sz="2800" dirty="0">
                        <a:solidFill>
                          <a:schemeClr val="bg1"/>
                        </a:solidFill>
                        <a:latin typeface="+mn-ea"/>
                        <a:ea typeface="+mn-ea"/>
                      </a:rPr>
                      <a:t>资本积累</a:t>
                    </a:r>
                  </a:p>
                </p:txBody>
              </p:sp>
            </p:grpSp>
            <p:grpSp>
              <p:nvGrpSpPr>
                <p:cNvPr id="29" name="组合 28">
                  <a:extLst>
                    <a:ext uri="{FF2B5EF4-FFF2-40B4-BE49-F238E27FC236}">
                      <a16:creationId xmlns:a16="http://schemas.microsoft.com/office/drawing/2014/main" xmlns="" id="{4094F01D-66B0-4881-890A-405BDB917A4F}"/>
                    </a:ext>
                  </a:extLst>
                </p:cNvPr>
                <p:cNvGrpSpPr/>
                <p:nvPr/>
              </p:nvGrpSpPr>
              <p:grpSpPr>
                <a:xfrm>
                  <a:off x="4634722" y="1183885"/>
                  <a:ext cx="5784474" cy="1273200"/>
                  <a:chOff x="4555081" y="1357099"/>
                  <a:chExt cx="8624853" cy="999600"/>
                </a:xfrm>
              </p:grpSpPr>
              <p:pic>
                <p:nvPicPr>
                  <p:cNvPr id="30" name="图片 29">
                    <a:extLst>
                      <a:ext uri="{FF2B5EF4-FFF2-40B4-BE49-F238E27FC236}">
                        <a16:creationId xmlns:a16="http://schemas.microsoft.com/office/drawing/2014/main" xmlns="" id="{3D5A9DE1-01DE-4287-B26B-1920FD557E61}"/>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66000"/>
                            </a14:imgEffect>
                          </a14:imgLayer>
                        </a14:imgProps>
                      </a:ext>
                    </a:extLst>
                  </a:blip>
                  <a:srcRect t="76775"/>
                  <a:stretch>
                    <a:fillRect/>
                  </a:stretch>
                </p:blipFill>
                <p:spPr>
                  <a:xfrm rot="16200000">
                    <a:off x="9699071" y="1662963"/>
                    <a:ext cx="958122" cy="346393"/>
                  </a:xfrm>
                  <a:prstGeom prst="rect">
                    <a:avLst/>
                  </a:prstGeom>
                </p:spPr>
              </p:pic>
              <p:pic>
                <p:nvPicPr>
                  <p:cNvPr id="31" name="图片 30">
                    <a:extLst>
                      <a:ext uri="{FF2B5EF4-FFF2-40B4-BE49-F238E27FC236}">
                        <a16:creationId xmlns:a16="http://schemas.microsoft.com/office/drawing/2014/main" xmlns="" id="{DE7230D2-6608-4581-B506-0B04137B364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66000"/>
                            </a14:imgEffect>
                          </a14:imgLayer>
                        </a14:imgProps>
                      </a:ext>
                    </a:extLst>
                  </a:blip>
                  <a:srcRect t="76775"/>
                  <a:stretch>
                    <a:fillRect/>
                  </a:stretch>
                </p:blipFill>
                <p:spPr>
                  <a:xfrm>
                    <a:off x="4926460" y="2155392"/>
                    <a:ext cx="3646270" cy="201307"/>
                  </a:xfrm>
                  <a:prstGeom prst="rect">
                    <a:avLst/>
                  </a:prstGeom>
                </p:spPr>
              </p:pic>
              <p:sp>
                <p:nvSpPr>
                  <p:cNvPr id="32" name="圆角矩形 20">
                    <a:extLst>
                      <a:ext uri="{FF2B5EF4-FFF2-40B4-BE49-F238E27FC236}">
                        <a16:creationId xmlns:a16="http://schemas.microsoft.com/office/drawing/2014/main" xmlns="" id="{55D61C5F-699A-4C65-A7A4-D688B9293DFC}"/>
                      </a:ext>
                    </a:extLst>
                  </p:cNvPr>
                  <p:cNvSpPr/>
                  <p:nvPr/>
                </p:nvSpPr>
                <p:spPr>
                  <a:xfrm>
                    <a:off x="4555081" y="1388742"/>
                    <a:ext cx="8624853" cy="862177"/>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grpSp>
          </p:grpSp>
          <p:sp>
            <p:nvSpPr>
              <p:cNvPr id="37" name="文本框 5">
                <a:extLst>
                  <a:ext uri="{FF2B5EF4-FFF2-40B4-BE49-F238E27FC236}">
                    <a16:creationId xmlns:a16="http://schemas.microsoft.com/office/drawing/2014/main" xmlns="" id="{69C00D9F-B8DB-47C1-87D8-804C4C670212}"/>
                  </a:ext>
                </a:extLst>
              </p:cNvPr>
              <p:cNvSpPr txBox="1">
                <a:spLocks noChangeArrowheads="1"/>
              </p:cNvSpPr>
              <p:nvPr/>
            </p:nvSpPr>
            <p:spPr bwMode="auto">
              <a:xfrm>
                <a:off x="2501017" y="2441971"/>
                <a:ext cx="719670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mn-ea"/>
                    <a:sym typeface="微软雅黑" panose="020B0503020204020204" pitchFamily="34" charset="-122"/>
                  </a:rPr>
                  <a:t>把剩余价值转化为资本，或者说，剩余价值的资本化</a:t>
                </a:r>
                <a:endParaRPr lang="en-US" altLang="zh-CN" sz="2400" dirty="0">
                  <a:latin typeface="+mn-ea"/>
                  <a:sym typeface="微软雅黑" panose="020B0503020204020204" pitchFamily="34" charset="-122"/>
                </a:endParaRPr>
              </a:p>
            </p:txBody>
          </p:sp>
        </p:grpSp>
      </p:grpSp>
      <p:sp>
        <p:nvSpPr>
          <p:cNvPr id="45" name="弧形 44">
            <a:extLst>
              <a:ext uri="{FF2B5EF4-FFF2-40B4-BE49-F238E27FC236}">
                <a16:creationId xmlns:a16="http://schemas.microsoft.com/office/drawing/2014/main" xmlns="" id="{F4F878D2-8860-4998-B8B8-F7209456406D}"/>
              </a:ext>
            </a:extLst>
          </p:cNvPr>
          <p:cNvSpPr/>
          <p:nvPr/>
        </p:nvSpPr>
        <p:spPr>
          <a:xfrm rot="15440789" flipV="1">
            <a:off x="3958099" y="4150897"/>
            <a:ext cx="1472621" cy="1067316"/>
          </a:xfrm>
          <a:prstGeom prst="arc">
            <a:avLst>
              <a:gd name="adj1" fmla="val 16200000"/>
              <a:gd name="adj2" fmla="val 20642937"/>
            </a:avLst>
          </a:prstGeom>
          <a:ln>
            <a:solidFill>
              <a:srgbClr val="B26A37"/>
            </a:solidFill>
            <a:head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a:extLst>
              <a:ext uri="{FF2B5EF4-FFF2-40B4-BE49-F238E27FC236}">
                <a16:creationId xmlns:a16="http://schemas.microsoft.com/office/drawing/2014/main" xmlns="" id="{6A241F80-4905-4F2E-8B76-FE782CC46579}"/>
              </a:ext>
            </a:extLst>
          </p:cNvPr>
          <p:cNvSpPr/>
          <p:nvPr/>
        </p:nvSpPr>
        <p:spPr>
          <a:xfrm rot="423225" flipV="1">
            <a:off x="2963306" y="4666157"/>
            <a:ext cx="1777373" cy="1288192"/>
          </a:xfrm>
          <a:prstGeom prst="arc">
            <a:avLst>
              <a:gd name="adj1" fmla="val 16200000"/>
              <a:gd name="adj2" fmla="val 20642937"/>
            </a:avLst>
          </a:prstGeom>
          <a:ln>
            <a:solidFill>
              <a:srgbClr val="B26A37"/>
            </a:solidFill>
            <a:head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弧形 46">
            <a:extLst>
              <a:ext uri="{FF2B5EF4-FFF2-40B4-BE49-F238E27FC236}">
                <a16:creationId xmlns:a16="http://schemas.microsoft.com/office/drawing/2014/main" xmlns="" id="{B77E1136-5C78-440B-9280-C185385DB069}"/>
              </a:ext>
            </a:extLst>
          </p:cNvPr>
          <p:cNvSpPr/>
          <p:nvPr/>
        </p:nvSpPr>
        <p:spPr>
          <a:xfrm rot="6941858" flipV="1">
            <a:off x="1701896" y="4855483"/>
            <a:ext cx="1066196" cy="772750"/>
          </a:xfrm>
          <a:prstGeom prst="arc">
            <a:avLst>
              <a:gd name="adj1" fmla="val 16200000"/>
              <a:gd name="adj2" fmla="val 20642937"/>
            </a:avLst>
          </a:prstGeom>
          <a:ln>
            <a:solidFill>
              <a:srgbClr val="B26A37"/>
            </a:solidFill>
            <a:head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弧形 48">
            <a:extLst>
              <a:ext uri="{FF2B5EF4-FFF2-40B4-BE49-F238E27FC236}">
                <a16:creationId xmlns:a16="http://schemas.microsoft.com/office/drawing/2014/main" xmlns="" id="{F7CA6F00-8A31-4716-9412-02D3C6ED1E85}"/>
              </a:ext>
            </a:extLst>
          </p:cNvPr>
          <p:cNvSpPr/>
          <p:nvPr/>
        </p:nvSpPr>
        <p:spPr>
          <a:xfrm rot="11590507" flipV="1">
            <a:off x="2137338" y="3866815"/>
            <a:ext cx="1430579" cy="1036845"/>
          </a:xfrm>
          <a:prstGeom prst="arc">
            <a:avLst>
              <a:gd name="adj1" fmla="val 16200000"/>
              <a:gd name="adj2" fmla="val 20642937"/>
            </a:avLst>
          </a:prstGeom>
          <a:ln>
            <a:solidFill>
              <a:srgbClr val="B26A37"/>
            </a:solidFill>
            <a:head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563814525"/>
      </p:ext>
    </p:extLst>
  </p:cSld>
  <p:clrMapOvr>
    <a:masterClrMapping/>
  </p:clrMapOvr>
  <p:transition spd="med">
    <p:pull/>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xmlns="" id="{CCD536BC-8B72-4C7F-9E23-23D2B31D4BF9}"/>
              </a:ext>
            </a:extLst>
          </p:cNvPr>
          <p:cNvSpPr/>
          <p:nvPr/>
        </p:nvSpPr>
        <p:spPr>
          <a:xfrm>
            <a:off x="4131134" y="1067806"/>
            <a:ext cx="39297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（三）资本积累</a:t>
            </a:r>
          </a:p>
        </p:txBody>
      </p:sp>
      <p:pic>
        <p:nvPicPr>
          <p:cNvPr id="3074" name="Picture 2">
            <a:extLst>
              <a:ext uri="{FF2B5EF4-FFF2-40B4-BE49-F238E27FC236}">
                <a16:creationId xmlns:a16="http://schemas.microsoft.com/office/drawing/2014/main" xmlns="" id="{0CA910DA-F7B4-4BA4-AF48-492B27D3EDB7}"/>
              </a:ext>
            </a:extLst>
          </p:cNvPr>
          <p:cNvPicPr>
            <a:picLocks noChangeAspect="1" noChangeArrowheads="1"/>
          </p:cNvPicPr>
          <p:nvPr/>
        </p:nvPicPr>
        <p:blipFill>
          <a:blip r:embed="rId2">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bwMode="auto">
          <a:xfrm>
            <a:off x="7280896" y="3055208"/>
            <a:ext cx="4512174" cy="2538098"/>
          </a:xfrm>
          <a:prstGeom prst="rect">
            <a:avLst/>
          </a:prstGeom>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xmlns="" id="{AB21D1F7-C89F-4C6B-A6AC-905A33AEEC13}"/>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8" name="文本框 7">
            <a:extLst>
              <a:ext uri="{FF2B5EF4-FFF2-40B4-BE49-F238E27FC236}">
                <a16:creationId xmlns:a16="http://schemas.microsoft.com/office/drawing/2014/main" xmlns="" id="{CFD535AF-FD75-44EA-AED0-96083AB8F742}"/>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1.</a:t>
            </a:r>
            <a:r>
              <a:rPr lang="zh-CN" altLang="en-US" sz="2400" b="1" dirty="0">
                <a:solidFill>
                  <a:srgbClr val="B26A37"/>
                </a:solidFill>
                <a:latin typeface="+mn-ea"/>
                <a:ea typeface="+mn-ea"/>
                <a:sym typeface="微软雅黑" panose="020B0503020204020204" pitchFamily="34" charset="-122"/>
              </a:rPr>
              <a:t>资本积累的本质</a:t>
            </a:r>
          </a:p>
        </p:txBody>
      </p:sp>
      <p:sp>
        <p:nvSpPr>
          <p:cNvPr id="9" name="等腰三角形 8">
            <a:extLst>
              <a:ext uri="{FF2B5EF4-FFF2-40B4-BE49-F238E27FC236}">
                <a16:creationId xmlns:a16="http://schemas.microsoft.com/office/drawing/2014/main" xmlns="" id="{57AD0BC8-6EFB-4975-87CA-46A6D5A2F166}"/>
              </a:ext>
            </a:extLst>
          </p:cNvPr>
          <p:cNvSpPr/>
          <p:nvPr/>
        </p:nvSpPr>
        <p:spPr>
          <a:xfrm rot="16200000">
            <a:off x="656772" y="3043812"/>
            <a:ext cx="3995928" cy="2560889"/>
          </a:xfrm>
          <a:prstGeom prst="triangle">
            <a:avLst/>
          </a:prstGeom>
          <a:gradFill flip="none" rotWithShape="1">
            <a:gsLst>
              <a:gs pos="0">
                <a:schemeClr val="accent2">
                  <a:lumMod val="20000"/>
                  <a:lumOff val="80000"/>
                  <a:alpha val="49000"/>
                </a:schemeClr>
              </a:gs>
              <a:gs pos="51000">
                <a:schemeClr val="accent2">
                  <a:lumMod val="20000"/>
                  <a:lumOff val="80000"/>
                  <a:alpha val="66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zh-CN" altLang="en-US" sz="2400"/>
          </a:p>
        </p:txBody>
      </p:sp>
      <p:sp>
        <p:nvSpPr>
          <p:cNvPr id="10" name="椭圆 9">
            <a:extLst>
              <a:ext uri="{FF2B5EF4-FFF2-40B4-BE49-F238E27FC236}">
                <a16:creationId xmlns:a16="http://schemas.microsoft.com/office/drawing/2014/main" xmlns="" id="{47E0422C-73B8-4F98-9893-0EC5406BBBDE}"/>
              </a:ext>
            </a:extLst>
          </p:cNvPr>
          <p:cNvSpPr/>
          <p:nvPr/>
        </p:nvSpPr>
        <p:spPr>
          <a:xfrm>
            <a:off x="917396" y="3758342"/>
            <a:ext cx="1297120" cy="1297120"/>
          </a:xfrm>
          <a:prstGeom prst="ellipse">
            <a:avLst/>
          </a:prstGeom>
          <a:solidFill>
            <a:srgbClr val="C87E4C"/>
          </a:solidFill>
          <a:ln w="76200">
            <a:solidFill>
              <a:srgbClr val="7C4926"/>
            </a:solid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endParaRPr lang="zh-CN" altLang="en-US" sz="2800" b="1">
              <a:solidFill>
                <a:schemeClr val="bg1"/>
              </a:solidFill>
              <a:effectLst>
                <a:glow rad="635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5" name="矩形 5">
            <a:extLst>
              <a:ext uri="{FF2B5EF4-FFF2-40B4-BE49-F238E27FC236}">
                <a16:creationId xmlns:a16="http://schemas.microsoft.com/office/drawing/2014/main" xmlns="" id="{7361BBEA-21F9-405F-A3FA-A3BC0FD3E8C7}"/>
              </a:ext>
            </a:extLst>
          </p:cNvPr>
          <p:cNvSpPr>
            <a:spLocks noChangeArrowheads="1"/>
          </p:cNvSpPr>
          <p:nvPr/>
        </p:nvSpPr>
        <p:spPr bwMode="auto">
          <a:xfrm>
            <a:off x="3156542" y="2787957"/>
            <a:ext cx="3665669" cy="27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631825"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资本家不断地利用无偿占有的工人创造的剩余价值来扩大自己的资本规模，进一步扩大和加强对工人的剥削和统治。</a:t>
            </a:r>
          </a:p>
        </p:txBody>
      </p:sp>
      <p:sp>
        <p:nvSpPr>
          <p:cNvPr id="3" name="矩形 2">
            <a:extLst>
              <a:ext uri="{FF2B5EF4-FFF2-40B4-BE49-F238E27FC236}">
                <a16:creationId xmlns:a16="http://schemas.microsoft.com/office/drawing/2014/main" xmlns="" id="{19590677-63AA-403C-8381-0E1A9D3FA7D5}"/>
              </a:ext>
            </a:extLst>
          </p:cNvPr>
          <p:cNvSpPr/>
          <p:nvPr/>
        </p:nvSpPr>
        <p:spPr>
          <a:xfrm>
            <a:off x="1114550" y="4145292"/>
            <a:ext cx="902811" cy="523220"/>
          </a:xfrm>
          <a:prstGeom prst="rect">
            <a:avLst/>
          </a:prstGeom>
        </p:spPr>
        <p:txBody>
          <a:bodyPr wrap="none">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微软雅黑" panose="020B0503020204020204" pitchFamily="34" charset="-122"/>
              </a:rPr>
              <a:t>本质</a:t>
            </a:r>
            <a:endParaRPr lang="zh-CN" altLang="en-US" dirty="0">
              <a:solidFill>
                <a:schemeClr val="bg1"/>
              </a:solidFill>
            </a:endParaRPr>
          </a:p>
        </p:txBody>
      </p:sp>
    </p:spTree>
    <p:extLst>
      <p:ext uri="{BB962C8B-B14F-4D97-AF65-F5344CB8AC3E}">
        <p14:creationId xmlns:p14="http://schemas.microsoft.com/office/powerpoint/2010/main" val="3232232093"/>
      </p:ext>
    </p:extLst>
  </p:cSld>
  <p:clrMapOvr>
    <a:masterClrMapping/>
  </p:clrMapOvr>
  <p:transition spd="med">
    <p:pull/>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3">
            <a:extLst>
              <a:ext uri="{FF2B5EF4-FFF2-40B4-BE49-F238E27FC236}">
                <a16:creationId xmlns:a16="http://schemas.microsoft.com/office/drawing/2014/main" xmlns="" id="{B37E61A7-DA87-4B4F-AF61-9D899945AA85}"/>
              </a:ext>
            </a:extLst>
          </p:cNvPr>
          <p:cNvGrpSpPr>
            <a:grpSpLocks/>
          </p:cNvGrpSpPr>
          <p:nvPr/>
        </p:nvGrpSpPr>
        <p:grpSpPr bwMode="auto">
          <a:xfrm>
            <a:off x="2076165" y="2563839"/>
            <a:ext cx="8039671" cy="1778000"/>
            <a:chOff x="848616" y="1873503"/>
            <a:chExt cx="8041214" cy="1775998"/>
          </a:xfrm>
        </p:grpSpPr>
        <p:sp>
          <p:nvSpPr>
            <p:cNvPr id="27" name="Text Box 6">
              <a:extLst>
                <a:ext uri="{FF2B5EF4-FFF2-40B4-BE49-F238E27FC236}">
                  <a16:creationId xmlns:a16="http://schemas.microsoft.com/office/drawing/2014/main" xmlns="" id="{F440477A-CFD8-47DF-9583-6259D9EEDF91}"/>
                </a:ext>
              </a:extLst>
            </p:cNvPr>
            <p:cNvSpPr txBox="1">
              <a:spLocks noChangeArrowheads="1"/>
            </p:cNvSpPr>
            <p:nvPr/>
          </p:nvSpPr>
          <p:spPr bwMode="auto">
            <a:xfrm>
              <a:off x="2194057" y="2242974"/>
              <a:ext cx="1627500" cy="464614"/>
            </a:xfrm>
            <a:prstGeom prst="rect">
              <a:avLst/>
            </a:prstGeom>
            <a:noFill/>
            <a:ln w="25400">
              <a:solidFill>
                <a:schemeClr val="bg2">
                  <a:lumMod val="90000"/>
                </a:schemeClr>
              </a:solidFill>
              <a:miter lim="800000"/>
            </a:ln>
          </p:spPr>
          <p:txBody>
            <a:bodyPr lIns="90170" tIns="46990" rIns="90170" bIns="46990">
              <a:spAutoFit/>
            </a:bodyPr>
            <a:lstStyle/>
            <a:p>
              <a:pPr algn="ctr" eaLnBrk="1" hangingPunct="1">
                <a:defRPr/>
              </a:pPr>
              <a:r>
                <a:rPr lang="zh-CN" altLang="en-US" sz="2400" b="1" dirty="0">
                  <a:solidFill>
                    <a:srgbClr val="C87E4C"/>
                  </a:solidFill>
                  <a:latin typeface="+mn-ea"/>
                  <a:ea typeface="+mn-ea"/>
                  <a:sym typeface="微软雅黑" panose="020B0503020204020204" pitchFamily="34" charset="-122"/>
                </a:rPr>
                <a:t>资本积聚</a:t>
              </a:r>
              <a:endParaRPr lang="zh-CN" altLang="en-US" sz="2400" dirty="0">
                <a:solidFill>
                  <a:srgbClr val="C87E4C"/>
                </a:solidFill>
                <a:latin typeface="+mn-ea"/>
                <a:ea typeface="+mn-ea"/>
                <a:sym typeface="微软雅黑" panose="020B0503020204020204" pitchFamily="34" charset="-122"/>
              </a:endParaRPr>
            </a:p>
          </p:txBody>
        </p:sp>
        <p:sp>
          <p:nvSpPr>
            <p:cNvPr id="28" name="Text Box 7">
              <a:extLst>
                <a:ext uri="{FF2B5EF4-FFF2-40B4-BE49-F238E27FC236}">
                  <a16:creationId xmlns:a16="http://schemas.microsoft.com/office/drawing/2014/main" xmlns="" id="{4FC75859-B2E0-466C-BD86-2CE3140D3328}"/>
                </a:ext>
              </a:extLst>
            </p:cNvPr>
            <p:cNvSpPr txBox="1">
              <a:spLocks noChangeArrowheads="1"/>
            </p:cNvSpPr>
            <p:nvPr/>
          </p:nvSpPr>
          <p:spPr bwMode="auto">
            <a:xfrm>
              <a:off x="2194057" y="3035830"/>
              <a:ext cx="1627500" cy="463028"/>
            </a:xfrm>
            <a:prstGeom prst="rect">
              <a:avLst/>
            </a:prstGeom>
            <a:noFill/>
            <a:ln w="25400">
              <a:solidFill>
                <a:schemeClr val="bg2">
                  <a:lumMod val="90000"/>
                </a:schemeClr>
              </a:solidFill>
              <a:miter lim="800000"/>
            </a:ln>
          </p:spPr>
          <p:txBody>
            <a:bodyPr lIns="90170" tIns="46990" rIns="90170" bIns="46990">
              <a:spAutoFit/>
            </a:bodyPr>
            <a:lstStyle/>
            <a:p>
              <a:pPr algn="ctr" eaLnBrk="1" hangingPunct="1">
                <a:defRPr/>
              </a:pPr>
              <a:r>
                <a:rPr lang="zh-CN" altLang="en-US" sz="2400" b="1" dirty="0">
                  <a:solidFill>
                    <a:srgbClr val="C87E4C"/>
                  </a:solidFill>
                  <a:latin typeface="+mn-ea"/>
                  <a:ea typeface="+mn-ea"/>
                  <a:sym typeface="微软雅黑" panose="020B0503020204020204" pitchFamily="34" charset="-122"/>
                </a:rPr>
                <a:t>资本集中</a:t>
              </a:r>
            </a:p>
          </p:txBody>
        </p:sp>
        <p:sp>
          <p:nvSpPr>
            <p:cNvPr id="29" name="Text Box 8">
              <a:extLst>
                <a:ext uri="{FF2B5EF4-FFF2-40B4-BE49-F238E27FC236}">
                  <a16:creationId xmlns:a16="http://schemas.microsoft.com/office/drawing/2014/main" xmlns="" id="{10162DD5-13C2-417B-861C-BEB366358939}"/>
                </a:ext>
              </a:extLst>
            </p:cNvPr>
            <p:cNvSpPr txBox="1">
              <a:spLocks noChangeArrowheads="1"/>
            </p:cNvSpPr>
            <p:nvPr/>
          </p:nvSpPr>
          <p:spPr bwMode="auto">
            <a:xfrm>
              <a:off x="848616" y="1873503"/>
              <a:ext cx="551539" cy="1775998"/>
            </a:xfrm>
            <a:prstGeom prst="rect">
              <a:avLst/>
            </a:prstGeom>
            <a:noFill/>
            <a:ln w="25400">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vert="eaVert"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dirty="0">
                  <a:solidFill>
                    <a:srgbClr val="0A0A0E"/>
                  </a:solidFill>
                  <a:latin typeface="+mn-ea"/>
                  <a:ea typeface="+mn-ea"/>
                  <a:sym typeface="微软雅黑" panose="020B0503020204020204" pitchFamily="34" charset="-122"/>
                </a:rPr>
                <a:t>资本积累</a:t>
              </a:r>
            </a:p>
          </p:txBody>
        </p:sp>
        <p:sp>
          <p:nvSpPr>
            <p:cNvPr id="30" name="AutoShape 10">
              <a:extLst>
                <a:ext uri="{FF2B5EF4-FFF2-40B4-BE49-F238E27FC236}">
                  <a16:creationId xmlns:a16="http://schemas.microsoft.com/office/drawing/2014/main" xmlns="" id="{6CE9DA6A-B2BE-4F70-87F9-BFA97153DC86}"/>
                </a:ext>
              </a:extLst>
            </p:cNvPr>
            <p:cNvSpPr>
              <a:spLocks noChangeArrowheads="1"/>
            </p:cNvSpPr>
            <p:nvPr/>
          </p:nvSpPr>
          <p:spPr bwMode="auto">
            <a:xfrm>
              <a:off x="4472557" y="2201745"/>
              <a:ext cx="1510002" cy="120514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dirty="0">
                  <a:latin typeface="+mn-ea"/>
                  <a:ea typeface="+mn-ea"/>
                  <a:sym typeface="微软雅黑" panose="020B0503020204020204" pitchFamily="34" charset="-122"/>
                </a:rPr>
                <a:t>个别资本</a:t>
              </a:r>
            </a:p>
            <a:p>
              <a:pPr algn="ctr" eaLnBrk="1" hangingPunct="1">
                <a:lnSpc>
                  <a:spcPct val="150000"/>
                </a:lnSpc>
              </a:pPr>
              <a:r>
                <a:rPr lang="zh-CN" altLang="en-US" sz="2400" dirty="0">
                  <a:latin typeface="+mn-ea"/>
                  <a:ea typeface="+mn-ea"/>
                  <a:sym typeface="微软雅黑" panose="020B0503020204020204" pitchFamily="34" charset="-122"/>
                </a:rPr>
                <a:t>总额增大</a:t>
              </a:r>
            </a:p>
          </p:txBody>
        </p:sp>
        <p:sp>
          <p:nvSpPr>
            <p:cNvPr id="31" name="AutoShape 12">
              <a:extLst>
                <a:ext uri="{FF2B5EF4-FFF2-40B4-BE49-F238E27FC236}">
                  <a16:creationId xmlns:a16="http://schemas.microsoft.com/office/drawing/2014/main" xmlns="" id="{81ECB582-3381-4EF9-BB16-A4F42A4413BC}"/>
                </a:ext>
              </a:extLst>
            </p:cNvPr>
            <p:cNvSpPr>
              <a:spLocks/>
            </p:cNvSpPr>
            <p:nvPr/>
          </p:nvSpPr>
          <p:spPr bwMode="auto">
            <a:xfrm>
              <a:off x="1689135" y="2366659"/>
              <a:ext cx="360432" cy="2156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a typeface="+mn-ea"/>
              </a:endParaRPr>
            </a:p>
          </p:txBody>
        </p:sp>
        <p:sp>
          <p:nvSpPr>
            <p:cNvPr id="32" name="AutoShape 13">
              <a:extLst>
                <a:ext uri="{FF2B5EF4-FFF2-40B4-BE49-F238E27FC236}">
                  <a16:creationId xmlns:a16="http://schemas.microsoft.com/office/drawing/2014/main" xmlns="" id="{A1FBF483-E257-48C7-805C-CB78EA95B1F0}"/>
                </a:ext>
              </a:extLst>
            </p:cNvPr>
            <p:cNvSpPr>
              <a:spLocks/>
            </p:cNvSpPr>
            <p:nvPr/>
          </p:nvSpPr>
          <p:spPr bwMode="auto">
            <a:xfrm>
              <a:off x="1689135" y="3159515"/>
              <a:ext cx="360432" cy="2156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a typeface="+mn-ea"/>
              </a:endParaRPr>
            </a:p>
          </p:txBody>
        </p:sp>
        <p:sp>
          <p:nvSpPr>
            <p:cNvPr id="33" name="AutoShape 14">
              <a:extLst>
                <a:ext uri="{FF2B5EF4-FFF2-40B4-BE49-F238E27FC236}">
                  <a16:creationId xmlns:a16="http://schemas.microsoft.com/office/drawing/2014/main" xmlns="" id="{D858A7D2-2981-47BC-A749-1FF6D233FC28}"/>
                </a:ext>
              </a:extLst>
            </p:cNvPr>
            <p:cNvSpPr>
              <a:spLocks/>
            </p:cNvSpPr>
            <p:nvPr/>
          </p:nvSpPr>
          <p:spPr bwMode="auto">
            <a:xfrm>
              <a:off x="3967635" y="3159515"/>
              <a:ext cx="358844" cy="21565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a typeface="+mn-ea"/>
              </a:endParaRPr>
            </a:p>
          </p:txBody>
        </p:sp>
        <p:sp>
          <p:nvSpPr>
            <p:cNvPr id="34" name="AutoShape 15">
              <a:extLst>
                <a:ext uri="{FF2B5EF4-FFF2-40B4-BE49-F238E27FC236}">
                  <a16:creationId xmlns:a16="http://schemas.microsoft.com/office/drawing/2014/main" xmlns="" id="{EE2CA71D-DF48-4338-AA3C-5F97BC04BFFF}"/>
                </a:ext>
              </a:extLst>
            </p:cNvPr>
            <p:cNvSpPr>
              <a:spLocks/>
            </p:cNvSpPr>
            <p:nvPr/>
          </p:nvSpPr>
          <p:spPr bwMode="auto">
            <a:xfrm>
              <a:off x="3967635" y="2341288"/>
              <a:ext cx="338202" cy="267986"/>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a typeface="+mn-ea"/>
              </a:endParaRPr>
            </a:p>
          </p:txBody>
        </p:sp>
        <p:sp>
          <p:nvSpPr>
            <p:cNvPr id="35" name="Text Box 7">
              <a:extLst>
                <a:ext uri="{FF2B5EF4-FFF2-40B4-BE49-F238E27FC236}">
                  <a16:creationId xmlns:a16="http://schemas.microsoft.com/office/drawing/2014/main" xmlns="" id="{41697964-8ED2-499F-A110-4AA443CDA8A4}"/>
                </a:ext>
              </a:extLst>
            </p:cNvPr>
            <p:cNvSpPr txBox="1">
              <a:spLocks noChangeArrowheads="1"/>
            </p:cNvSpPr>
            <p:nvPr/>
          </p:nvSpPr>
          <p:spPr bwMode="auto">
            <a:xfrm>
              <a:off x="6800279" y="1959131"/>
              <a:ext cx="2089551" cy="1690370"/>
            </a:xfrm>
            <a:prstGeom prst="rect">
              <a:avLst/>
            </a:prstGeom>
            <a:noFill/>
            <a:ln w="25400">
              <a:solidFill>
                <a:schemeClr val="bg2">
                  <a:lumMod val="90000"/>
                </a:schemeClr>
              </a:solidFill>
              <a:miter lim="800000"/>
            </a:ln>
          </p:spPr>
          <p:txBody>
            <a:bodyPr lIns="90170" tIns="46990" rIns="90170" bIns="46990">
              <a:spAutoFit/>
            </a:bodyPr>
            <a:lstStyle/>
            <a:p>
              <a:pPr algn="just" eaLnBrk="1" hangingPunct="1">
                <a:lnSpc>
                  <a:spcPct val="150000"/>
                </a:lnSpc>
                <a:defRPr/>
              </a:pPr>
              <a:r>
                <a:rPr lang="zh-CN" altLang="en-US" sz="2400" b="1" dirty="0">
                  <a:solidFill>
                    <a:srgbClr val="7C4926"/>
                  </a:solidFill>
                  <a:latin typeface="+mn-ea"/>
                  <a:ea typeface="+mn-ea"/>
                  <a:sym typeface="微软雅黑" panose="020B0503020204020204" pitchFamily="34" charset="-122"/>
                </a:rPr>
                <a:t>社会财富日益集中到资本家手中</a:t>
              </a:r>
              <a:endParaRPr lang="zh-CN" altLang="en-US" sz="2400" dirty="0">
                <a:solidFill>
                  <a:srgbClr val="7C4926"/>
                </a:solidFill>
                <a:latin typeface="+mn-ea"/>
                <a:ea typeface="+mn-ea"/>
                <a:sym typeface="微软雅黑" panose="020B0503020204020204" pitchFamily="34" charset="-122"/>
              </a:endParaRPr>
            </a:p>
          </p:txBody>
        </p:sp>
        <p:sp>
          <p:nvSpPr>
            <p:cNvPr id="36" name="AutoShape 17">
              <a:extLst>
                <a:ext uri="{FF2B5EF4-FFF2-40B4-BE49-F238E27FC236}">
                  <a16:creationId xmlns:a16="http://schemas.microsoft.com/office/drawing/2014/main" xmlns="" id="{27B15DBD-9656-4568-AB84-A4E916FB8E86}"/>
                </a:ext>
              </a:extLst>
            </p:cNvPr>
            <p:cNvSpPr>
              <a:spLocks/>
            </p:cNvSpPr>
            <p:nvPr/>
          </p:nvSpPr>
          <p:spPr bwMode="auto">
            <a:xfrm>
              <a:off x="6081003" y="2669531"/>
              <a:ext cx="574785" cy="269571"/>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a typeface="+mn-ea"/>
              </a:endParaRPr>
            </a:p>
          </p:txBody>
        </p:sp>
      </p:grpSp>
      <p:pic>
        <p:nvPicPr>
          <p:cNvPr id="37" name="图片 2">
            <a:extLst>
              <a:ext uri="{FF2B5EF4-FFF2-40B4-BE49-F238E27FC236}">
                <a16:creationId xmlns:a16="http://schemas.microsoft.com/office/drawing/2014/main" xmlns="" id="{20ADA2F7-D8C4-4077-BB9E-83BE18746D47}"/>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t="13547"/>
          <a:stretch>
            <a:fillRect/>
          </a:stretch>
        </p:blipFill>
        <p:spPr bwMode="auto">
          <a:xfrm>
            <a:off x="3979863" y="4579385"/>
            <a:ext cx="4232275" cy="211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圆角 16">
            <a:extLst>
              <a:ext uri="{FF2B5EF4-FFF2-40B4-BE49-F238E27FC236}">
                <a16:creationId xmlns:a16="http://schemas.microsoft.com/office/drawing/2014/main" xmlns="" id="{F4541817-F5BA-480C-8157-4445FD5E9417}"/>
              </a:ext>
            </a:extLst>
          </p:cNvPr>
          <p:cNvSpPr/>
          <p:nvPr/>
        </p:nvSpPr>
        <p:spPr>
          <a:xfrm>
            <a:off x="4131134" y="1067806"/>
            <a:ext cx="392973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（三）资本积累</a:t>
            </a:r>
          </a:p>
        </p:txBody>
      </p:sp>
      <p:sp>
        <p:nvSpPr>
          <p:cNvPr id="18" name="文本框 17">
            <a:extLst>
              <a:ext uri="{FF2B5EF4-FFF2-40B4-BE49-F238E27FC236}">
                <a16:creationId xmlns:a16="http://schemas.microsoft.com/office/drawing/2014/main" xmlns="" id="{BA4A16C6-2FEB-40E2-BEFE-FABC14967801}"/>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19" name="文本框 18">
            <a:extLst>
              <a:ext uri="{FF2B5EF4-FFF2-40B4-BE49-F238E27FC236}">
                <a16:creationId xmlns:a16="http://schemas.microsoft.com/office/drawing/2014/main" xmlns="" id="{CB18DB89-0A0C-4835-8297-D3C78FB52128}"/>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2.</a:t>
            </a:r>
            <a:r>
              <a:rPr lang="zh-CN" altLang="en-US" sz="2400" b="1" dirty="0">
                <a:solidFill>
                  <a:srgbClr val="B26A37"/>
                </a:solidFill>
                <a:latin typeface="+mn-ea"/>
                <a:ea typeface="+mn-ea"/>
                <a:sym typeface="微软雅黑" panose="020B0503020204020204" pitchFamily="34" charset="-122"/>
              </a:rPr>
              <a:t>资本积累必然加剧两极分化</a:t>
            </a:r>
          </a:p>
        </p:txBody>
      </p:sp>
    </p:spTree>
    <p:extLst>
      <p:ext uri="{BB962C8B-B14F-4D97-AF65-F5344CB8AC3E}">
        <p14:creationId xmlns:p14="http://schemas.microsoft.com/office/powerpoint/2010/main" val="1617401891"/>
      </p:ext>
    </p:extLst>
  </p:cSld>
  <p:clrMapOvr>
    <a:masterClrMapping/>
  </p:clrMapOvr>
  <p:transition spd="med">
    <p:pull/>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
            <a:extLst>
              <a:ext uri="{FF2B5EF4-FFF2-40B4-BE49-F238E27FC236}">
                <a16:creationId xmlns:a16="http://schemas.microsoft.com/office/drawing/2014/main" xmlns="" id="{1807288F-391A-4BF6-AB7C-0EC1A54B8780}"/>
              </a:ext>
            </a:extLst>
          </p:cNvPr>
          <p:cNvGrpSpPr>
            <a:grpSpLocks/>
          </p:cNvGrpSpPr>
          <p:nvPr/>
        </p:nvGrpSpPr>
        <p:grpSpPr bwMode="auto">
          <a:xfrm>
            <a:off x="4935537" y="1228725"/>
            <a:ext cx="7212883" cy="5247368"/>
            <a:chOff x="1371799" y="1371726"/>
            <a:chExt cx="7211709" cy="5247364"/>
          </a:xfrm>
        </p:grpSpPr>
        <p:sp>
          <p:nvSpPr>
            <p:cNvPr id="17" name="Text Box 2">
              <a:extLst>
                <a:ext uri="{FF2B5EF4-FFF2-40B4-BE49-F238E27FC236}">
                  <a16:creationId xmlns:a16="http://schemas.microsoft.com/office/drawing/2014/main" xmlns="" id="{682619B4-7321-4E2E-BF2B-B9FF10710BF7}"/>
                </a:ext>
              </a:extLst>
            </p:cNvPr>
            <p:cNvSpPr txBox="1">
              <a:spLocks noChangeArrowheads="1"/>
            </p:cNvSpPr>
            <p:nvPr/>
          </p:nvSpPr>
          <p:spPr bwMode="auto">
            <a:xfrm>
              <a:off x="4057412" y="1466976"/>
              <a:ext cx="2736405" cy="463550"/>
            </a:xfrm>
            <a:prstGeom prst="rect">
              <a:avLst/>
            </a:prstGeom>
            <a:solidFill>
              <a:schemeClr val="accent2">
                <a:lumMod val="20000"/>
                <a:lumOff val="80000"/>
              </a:schemeClr>
            </a:solidFill>
            <a:ln w="25400" cmpd="sng">
              <a:noFill/>
              <a:miter lim="800000"/>
            </a:ln>
          </p:spPr>
          <p:txBody>
            <a:bodyPr lIns="90170" tIns="46990" rIns="90170" bIns="46990">
              <a:spAutoFit/>
            </a:bodyPr>
            <a:lstStyle/>
            <a:p>
              <a:pPr eaLnBrk="1" hangingPunct="1">
                <a:defRPr/>
              </a:pPr>
              <a:r>
                <a:rPr lang="zh-CN" altLang="en-US" sz="2400">
                  <a:latin typeface="+mn-ea"/>
                  <a:ea typeface="+mn-ea"/>
                  <a:sym typeface="微软雅黑" panose="020B0503020204020204" pitchFamily="34" charset="-122"/>
                </a:rPr>
                <a:t>追求更多剩余价值 </a:t>
              </a:r>
            </a:p>
          </p:txBody>
        </p:sp>
        <p:sp>
          <p:nvSpPr>
            <p:cNvPr id="18" name="Text Box 3">
              <a:extLst>
                <a:ext uri="{FF2B5EF4-FFF2-40B4-BE49-F238E27FC236}">
                  <a16:creationId xmlns:a16="http://schemas.microsoft.com/office/drawing/2014/main" xmlns="" id="{B0BCBF93-109D-4EC5-9E03-681F6E48AF8F}"/>
                </a:ext>
              </a:extLst>
            </p:cNvPr>
            <p:cNvSpPr txBox="1">
              <a:spLocks noChangeArrowheads="1"/>
            </p:cNvSpPr>
            <p:nvPr/>
          </p:nvSpPr>
          <p:spPr bwMode="auto">
            <a:xfrm>
              <a:off x="3565367" y="2597275"/>
              <a:ext cx="2015797" cy="463550"/>
            </a:xfrm>
            <a:prstGeom prst="rect">
              <a:avLst/>
            </a:prstGeom>
            <a:solidFill>
              <a:schemeClr val="accent2">
                <a:lumMod val="20000"/>
                <a:lumOff val="80000"/>
              </a:schemeClr>
            </a:solidFill>
            <a:ln w="25400" cmpd="sng">
              <a:noFill/>
              <a:miter lim="800000"/>
            </a:ln>
          </p:spPr>
          <p:txBody>
            <a:bodyPr lIns="90170" tIns="46990" rIns="90170" bIns="46990">
              <a:spAutoFit/>
            </a:bodyPr>
            <a:lstStyle/>
            <a:p>
              <a:pPr algn="ctr" eaLnBrk="1" hangingPunct="1">
                <a:defRPr/>
              </a:pPr>
              <a:r>
                <a:rPr lang="zh-CN" altLang="en-US" sz="2400" dirty="0">
                  <a:latin typeface="+mn-ea"/>
                  <a:ea typeface="+mn-ea"/>
                  <a:sym typeface="微软雅黑" panose="020B0503020204020204" pitchFamily="34" charset="-122"/>
                </a:rPr>
                <a:t>改进技术 </a:t>
              </a:r>
            </a:p>
          </p:txBody>
        </p:sp>
        <p:sp>
          <p:nvSpPr>
            <p:cNvPr id="19" name="Text Box 4">
              <a:extLst>
                <a:ext uri="{FF2B5EF4-FFF2-40B4-BE49-F238E27FC236}">
                  <a16:creationId xmlns:a16="http://schemas.microsoft.com/office/drawing/2014/main" xmlns="" id="{C41BEA7B-51F8-4A06-9DF1-D896D4181857}"/>
                </a:ext>
              </a:extLst>
            </p:cNvPr>
            <p:cNvSpPr txBox="1">
              <a:spLocks noChangeArrowheads="1"/>
            </p:cNvSpPr>
            <p:nvPr/>
          </p:nvSpPr>
          <p:spPr bwMode="auto">
            <a:xfrm>
              <a:off x="1632107" y="3554537"/>
              <a:ext cx="2676089" cy="463550"/>
            </a:xfrm>
            <a:prstGeom prst="rect">
              <a:avLst/>
            </a:prstGeom>
            <a:solidFill>
              <a:schemeClr val="accent2">
                <a:lumMod val="20000"/>
                <a:lumOff val="80000"/>
              </a:schemeClr>
            </a:solidFill>
            <a:ln w="25400" cmpd="sng">
              <a:noFill/>
              <a:miter lim="800000"/>
            </a:ln>
          </p:spPr>
          <p:txBody>
            <a:bodyPr lIns="90170" tIns="46990" rIns="90170" bIns="46990">
              <a:spAutoFit/>
            </a:bodyPr>
            <a:lstStyle/>
            <a:p>
              <a:pPr algn="ctr" eaLnBrk="1" hangingPunct="1">
                <a:defRPr/>
              </a:pPr>
              <a:r>
                <a:rPr lang="en-US" altLang="zh-CN" sz="2400" i="1" dirty="0">
                  <a:latin typeface="+mn-ea"/>
                  <a:ea typeface="+mn-ea"/>
                  <a:sym typeface="微软雅黑" panose="020B0503020204020204" pitchFamily="34" charset="-122"/>
                </a:rPr>
                <a:t>c</a:t>
              </a:r>
              <a:r>
                <a:rPr lang="zh-CN" altLang="en-US" sz="2400" dirty="0">
                  <a:latin typeface="+mn-ea"/>
                  <a:ea typeface="+mn-ea"/>
                  <a:sym typeface="微软雅黑" panose="020B0503020204020204" pitchFamily="34" charset="-122"/>
                </a:rPr>
                <a:t>的比重愈来愈大 </a:t>
              </a:r>
            </a:p>
          </p:txBody>
        </p:sp>
        <p:sp>
          <p:nvSpPr>
            <p:cNvPr id="20" name="Text Box 5">
              <a:extLst>
                <a:ext uri="{FF2B5EF4-FFF2-40B4-BE49-F238E27FC236}">
                  <a16:creationId xmlns:a16="http://schemas.microsoft.com/office/drawing/2014/main" xmlns="" id="{6F9A2BAB-F426-4F4B-87AF-F4C0DD40E3AA}"/>
                </a:ext>
              </a:extLst>
            </p:cNvPr>
            <p:cNvSpPr txBox="1">
              <a:spLocks noChangeArrowheads="1"/>
            </p:cNvSpPr>
            <p:nvPr/>
          </p:nvSpPr>
          <p:spPr bwMode="auto">
            <a:xfrm>
              <a:off x="5192290" y="3554537"/>
              <a:ext cx="2839575" cy="463550"/>
            </a:xfrm>
            <a:prstGeom prst="rect">
              <a:avLst/>
            </a:prstGeom>
            <a:solidFill>
              <a:schemeClr val="accent2">
                <a:lumMod val="20000"/>
                <a:lumOff val="80000"/>
              </a:schemeClr>
            </a:solidFill>
            <a:ln w="25400" cmpd="sng">
              <a:noFill/>
              <a:miter lim="800000"/>
            </a:ln>
          </p:spPr>
          <p:txBody>
            <a:bodyPr lIns="90170" tIns="46990" rIns="90170" bIns="46990">
              <a:spAutoFit/>
            </a:bodyPr>
            <a:lstStyle/>
            <a:p>
              <a:pPr algn="ctr" eaLnBrk="1" hangingPunct="1">
                <a:defRPr/>
              </a:pPr>
              <a:r>
                <a:rPr lang="en-US" altLang="zh-CN" sz="2400" i="1" dirty="0">
                  <a:latin typeface="+mn-ea"/>
                  <a:ea typeface="+mn-ea"/>
                  <a:sym typeface="微软雅黑" panose="020B0503020204020204" pitchFamily="34" charset="-122"/>
                </a:rPr>
                <a:t>v</a:t>
              </a:r>
              <a:r>
                <a:rPr lang="zh-CN" altLang="en-US" sz="2400" dirty="0">
                  <a:latin typeface="+mn-ea"/>
                  <a:ea typeface="+mn-ea"/>
                  <a:sym typeface="微软雅黑" panose="020B0503020204020204" pitchFamily="34" charset="-122"/>
                </a:rPr>
                <a:t>的比重愈来愈小 </a:t>
              </a:r>
            </a:p>
          </p:txBody>
        </p:sp>
        <p:sp>
          <p:nvSpPr>
            <p:cNvPr id="21" name="Text Box 6">
              <a:extLst>
                <a:ext uri="{FF2B5EF4-FFF2-40B4-BE49-F238E27FC236}">
                  <a16:creationId xmlns:a16="http://schemas.microsoft.com/office/drawing/2014/main" xmlns="" id="{5FFD2D66-DE57-465C-B6C8-6F0ECE785F55}"/>
                </a:ext>
              </a:extLst>
            </p:cNvPr>
            <p:cNvSpPr txBox="1">
              <a:spLocks noChangeArrowheads="1"/>
            </p:cNvSpPr>
            <p:nvPr/>
          </p:nvSpPr>
          <p:spPr bwMode="auto">
            <a:xfrm>
              <a:off x="1433702" y="5124573"/>
              <a:ext cx="4810929" cy="465138"/>
            </a:xfrm>
            <a:prstGeom prst="rect">
              <a:avLst/>
            </a:prstGeom>
            <a:solidFill>
              <a:schemeClr val="accent2">
                <a:lumMod val="20000"/>
                <a:lumOff val="80000"/>
              </a:schemeClr>
            </a:solidFill>
            <a:ln w="25400" cmpd="sng">
              <a:noFill/>
              <a:miter lim="800000"/>
            </a:ln>
          </p:spPr>
          <p:txBody>
            <a:bodyPr lIns="90170" tIns="46990" rIns="90170" bIns="46990">
              <a:spAutoFit/>
            </a:bodyPr>
            <a:lstStyle/>
            <a:p>
              <a:pPr algn="ctr" eaLnBrk="1" hangingPunct="1">
                <a:defRPr/>
              </a:pPr>
              <a:r>
                <a:rPr lang="zh-CN" altLang="en-US" sz="2400" dirty="0">
                  <a:latin typeface="+mn-ea"/>
                  <a:ea typeface="+mn-ea"/>
                  <a:sym typeface="微软雅黑" panose="020B0503020204020204" pitchFamily="34" charset="-122"/>
                </a:rPr>
                <a:t>资本有机构成（</a:t>
              </a:r>
              <a:r>
                <a:rPr lang="en-US" altLang="zh-CN" sz="2400" i="1" dirty="0">
                  <a:latin typeface="+mn-ea"/>
                  <a:ea typeface="+mn-ea"/>
                  <a:sym typeface="微软雅黑" panose="020B0503020204020204" pitchFamily="34" charset="-122"/>
                </a:rPr>
                <a:t>c</a:t>
              </a:r>
              <a:r>
                <a:rPr lang="zh-CN" altLang="en-US" sz="2400" dirty="0">
                  <a:latin typeface="+mn-ea"/>
                  <a:ea typeface="+mn-ea"/>
                  <a:sym typeface="微软雅黑" panose="020B0503020204020204" pitchFamily="34" charset="-122"/>
                </a:rPr>
                <a:t>∶</a:t>
              </a:r>
              <a:r>
                <a:rPr lang="en-US" altLang="zh-CN" sz="2400" i="1" dirty="0">
                  <a:latin typeface="+mn-ea"/>
                  <a:ea typeface="+mn-ea"/>
                  <a:sym typeface="微软雅黑" panose="020B0503020204020204" pitchFamily="34" charset="-122"/>
                </a:rPr>
                <a:t>v</a:t>
              </a:r>
              <a:r>
                <a:rPr lang="zh-CN" altLang="en-US" sz="2400" dirty="0">
                  <a:latin typeface="+mn-ea"/>
                  <a:ea typeface="+mn-ea"/>
                  <a:sym typeface="微软雅黑" panose="020B0503020204020204" pitchFamily="34" charset="-122"/>
                </a:rPr>
                <a:t>）不断提高</a:t>
              </a:r>
            </a:p>
          </p:txBody>
        </p:sp>
        <p:sp>
          <p:nvSpPr>
            <p:cNvPr id="23" name="AutoShape 7">
              <a:extLst>
                <a:ext uri="{FF2B5EF4-FFF2-40B4-BE49-F238E27FC236}">
                  <a16:creationId xmlns:a16="http://schemas.microsoft.com/office/drawing/2014/main" xmlns="" id="{CE5BB7CF-A24E-4BDA-B788-5B095346EDE8}"/>
                </a:ext>
              </a:extLst>
            </p:cNvPr>
            <p:cNvSpPr>
              <a:spLocks noChangeArrowheads="1"/>
            </p:cNvSpPr>
            <p:nvPr/>
          </p:nvSpPr>
          <p:spPr bwMode="auto">
            <a:xfrm rot="7608603">
              <a:off x="3160587" y="3019585"/>
              <a:ext cx="419100" cy="431730"/>
            </a:xfrm>
            <a:prstGeom prst="rightArrow">
              <a:avLst>
                <a:gd name="adj1" fmla="val 50000"/>
                <a:gd name="adj2" fmla="val 25000"/>
              </a:avLst>
            </a:prstGeom>
            <a:solidFill>
              <a:srgbClr val="C87E4C">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sz="2400">
                <a:latin typeface="+mn-ea"/>
                <a:ea typeface="+mn-ea"/>
                <a:sym typeface="+mn-lt"/>
              </a:endParaRPr>
            </a:p>
          </p:txBody>
        </p:sp>
        <p:sp>
          <p:nvSpPr>
            <p:cNvPr id="24" name="AutoShape 8">
              <a:extLst>
                <a:ext uri="{FF2B5EF4-FFF2-40B4-BE49-F238E27FC236}">
                  <a16:creationId xmlns:a16="http://schemas.microsoft.com/office/drawing/2014/main" xmlns="" id="{12C3D3C7-2261-431E-AD2E-E19758843409}"/>
                </a:ext>
              </a:extLst>
            </p:cNvPr>
            <p:cNvSpPr>
              <a:spLocks noChangeArrowheads="1"/>
            </p:cNvSpPr>
            <p:nvPr/>
          </p:nvSpPr>
          <p:spPr bwMode="auto">
            <a:xfrm rot="3116376">
              <a:off x="5582712" y="3002123"/>
              <a:ext cx="469900" cy="453951"/>
            </a:xfrm>
            <a:prstGeom prst="rightArrow">
              <a:avLst>
                <a:gd name="adj1" fmla="val 50000"/>
                <a:gd name="adj2" fmla="val 24982"/>
              </a:avLst>
            </a:prstGeom>
            <a:solidFill>
              <a:srgbClr val="C87E4C">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sz="2400">
                <a:latin typeface="+mn-ea"/>
                <a:ea typeface="+mn-ea"/>
                <a:sym typeface="+mn-lt"/>
              </a:endParaRPr>
            </a:p>
          </p:txBody>
        </p:sp>
        <p:sp>
          <p:nvSpPr>
            <p:cNvPr id="25" name="AutoShape 9">
              <a:extLst>
                <a:ext uri="{FF2B5EF4-FFF2-40B4-BE49-F238E27FC236}">
                  <a16:creationId xmlns:a16="http://schemas.microsoft.com/office/drawing/2014/main" xmlns="" id="{3B52D33F-9F51-4540-A995-D81D0E648EAF}"/>
                </a:ext>
              </a:extLst>
            </p:cNvPr>
            <p:cNvSpPr>
              <a:spLocks noChangeArrowheads="1"/>
            </p:cNvSpPr>
            <p:nvPr/>
          </p:nvSpPr>
          <p:spPr bwMode="auto">
            <a:xfrm rot="5391754">
              <a:off x="4277203" y="2048832"/>
              <a:ext cx="509587" cy="472998"/>
            </a:xfrm>
            <a:prstGeom prst="rightArrow">
              <a:avLst>
                <a:gd name="adj1" fmla="val 50000"/>
                <a:gd name="adj2" fmla="val 43862"/>
              </a:avLst>
            </a:prstGeom>
            <a:solidFill>
              <a:srgbClr val="C87E4C">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sz="2400">
                <a:latin typeface="+mn-ea"/>
                <a:ea typeface="+mn-ea"/>
                <a:sym typeface="+mn-lt"/>
              </a:endParaRPr>
            </a:p>
          </p:txBody>
        </p:sp>
        <p:sp>
          <p:nvSpPr>
            <p:cNvPr id="38" name="AutoShape 10">
              <a:extLst>
                <a:ext uri="{FF2B5EF4-FFF2-40B4-BE49-F238E27FC236}">
                  <a16:creationId xmlns:a16="http://schemas.microsoft.com/office/drawing/2014/main" xmlns="" id="{F5DE6D40-4D2A-4157-9998-90634DE1206D}"/>
                </a:ext>
              </a:extLst>
            </p:cNvPr>
            <p:cNvSpPr>
              <a:spLocks noChangeArrowheads="1"/>
            </p:cNvSpPr>
            <p:nvPr/>
          </p:nvSpPr>
          <p:spPr bwMode="auto">
            <a:xfrm rot="5455179">
              <a:off x="2716465" y="4134007"/>
              <a:ext cx="599430" cy="406334"/>
            </a:xfrm>
            <a:prstGeom prst="rightArrow">
              <a:avLst>
                <a:gd name="adj1" fmla="val 50000"/>
                <a:gd name="adj2" fmla="val 24983"/>
              </a:avLst>
            </a:prstGeom>
            <a:solidFill>
              <a:srgbClr val="C87E4C">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sz="2400">
                <a:latin typeface="+mn-ea"/>
                <a:ea typeface="+mn-ea"/>
                <a:sym typeface="+mn-lt"/>
              </a:endParaRPr>
            </a:p>
          </p:txBody>
        </p:sp>
        <p:sp>
          <p:nvSpPr>
            <p:cNvPr id="39" name="AutoShape 12">
              <a:extLst>
                <a:ext uri="{FF2B5EF4-FFF2-40B4-BE49-F238E27FC236}">
                  <a16:creationId xmlns:a16="http://schemas.microsoft.com/office/drawing/2014/main" xmlns="" id="{A58DA367-CFB3-4CA3-8F62-679D58D94DEE}"/>
                </a:ext>
              </a:extLst>
            </p:cNvPr>
            <p:cNvSpPr>
              <a:spLocks noChangeArrowheads="1"/>
            </p:cNvSpPr>
            <p:nvPr/>
          </p:nvSpPr>
          <p:spPr bwMode="auto">
            <a:xfrm>
              <a:off x="6569298" y="5097586"/>
              <a:ext cx="2014210" cy="1155944"/>
            </a:xfrm>
            <a:prstGeom prst="wedgeEllipseCallout">
              <a:avLst>
                <a:gd name="adj1" fmla="val -56963"/>
                <a:gd name="adj2" fmla="val -44037"/>
              </a:avLst>
            </a:prstGeom>
            <a:noFill/>
            <a:ln w="50800">
              <a:solidFill>
                <a:schemeClr val="bg2">
                  <a:lumMod val="90000"/>
                </a:schemeClr>
              </a:solidFill>
              <a:miter lim="800000"/>
            </a:ln>
          </p:spPr>
          <p:txBody>
            <a:bodyPr lIns="90170" tIns="46990" rIns="90170" bIns="46990"/>
            <a:lstStyle/>
            <a:p>
              <a:pPr algn="ctr" eaLnBrk="1" hangingPunct="1">
                <a:lnSpc>
                  <a:spcPct val="110000"/>
                </a:lnSpc>
                <a:spcBef>
                  <a:spcPct val="20000"/>
                </a:spcBef>
                <a:buClr>
                  <a:schemeClr val="accent1"/>
                </a:buClr>
                <a:buSzPct val="70000"/>
                <a:defRPr/>
              </a:pPr>
              <a:r>
                <a:rPr lang="zh-CN" altLang="en-US" sz="2400">
                  <a:latin typeface="+mn-ea"/>
                  <a:ea typeface="+mn-ea"/>
                  <a:sym typeface="微软雅黑" panose="020B0503020204020204" pitchFamily="34" charset="-122"/>
                </a:rPr>
                <a:t>机器排挤工人</a:t>
              </a:r>
            </a:p>
          </p:txBody>
        </p:sp>
        <p:sp>
          <p:nvSpPr>
            <p:cNvPr id="41" name="Text Box 3">
              <a:extLst>
                <a:ext uri="{FF2B5EF4-FFF2-40B4-BE49-F238E27FC236}">
                  <a16:creationId xmlns:a16="http://schemas.microsoft.com/office/drawing/2014/main" xmlns="" id="{4EF2AB6D-1C1D-4DBF-8994-BFC08A5F0365}"/>
                </a:ext>
              </a:extLst>
            </p:cNvPr>
            <p:cNvSpPr txBox="1">
              <a:spLocks noChangeArrowheads="1"/>
            </p:cNvSpPr>
            <p:nvPr/>
          </p:nvSpPr>
          <p:spPr bwMode="auto">
            <a:xfrm>
              <a:off x="1371799" y="1466976"/>
              <a:ext cx="1512642" cy="463550"/>
            </a:xfrm>
            <a:prstGeom prst="rect">
              <a:avLst/>
            </a:prstGeom>
            <a:solidFill>
              <a:schemeClr val="accent2">
                <a:lumMod val="20000"/>
                <a:lumOff val="80000"/>
              </a:schemeClr>
            </a:solidFill>
            <a:ln w="25400" cmpd="sng">
              <a:noFill/>
              <a:miter lim="800000"/>
            </a:ln>
          </p:spPr>
          <p:txBody>
            <a:bodyPr lIns="90170" tIns="46990" rIns="90170" bIns="46990">
              <a:spAutoFit/>
            </a:bodyPr>
            <a:lstStyle/>
            <a:p>
              <a:pPr algn="ctr" eaLnBrk="1" hangingPunct="1">
                <a:defRPr/>
              </a:pPr>
              <a:r>
                <a:rPr lang="zh-CN" altLang="en-US" sz="2400" dirty="0">
                  <a:latin typeface="+mn-ea"/>
                  <a:ea typeface="+mn-ea"/>
                  <a:sym typeface="微软雅黑" panose="020B0503020204020204" pitchFamily="34" charset="-122"/>
                </a:rPr>
                <a:t>资本积累</a:t>
              </a:r>
            </a:p>
          </p:txBody>
        </p:sp>
        <p:sp>
          <p:nvSpPr>
            <p:cNvPr id="42" name="AutoShape 10">
              <a:extLst>
                <a:ext uri="{FF2B5EF4-FFF2-40B4-BE49-F238E27FC236}">
                  <a16:creationId xmlns:a16="http://schemas.microsoft.com/office/drawing/2014/main" xmlns="" id="{329ADE2D-D254-425E-B2AA-FBA401024761}"/>
                </a:ext>
              </a:extLst>
            </p:cNvPr>
            <p:cNvSpPr>
              <a:spLocks noChangeArrowheads="1"/>
            </p:cNvSpPr>
            <p:nvPr/>
          </p:nvSpPr>
          <p:spPr bwMode="auto">
            <a:xfrm rot="5455179">
              <a:off x="6379821" y="4136388"/>
              <a:ext cx="599430" cy="409508"/>
            </a:xfrm>
            <a:prstGeom prst="rightArrow">
              <a:avLst>
                <a:gd name="adj1" fmla="val 50000"/>
                <a:gd name="adj2" fmla="val 24987"/>
              </a:avLst>
            </a:prstGeom>
            <a:solidFill>
              <a:srgbClr val="C87E4C">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sz="2400">
                <a:latin typeface="+mn-ea"/>
                <a:ea typeface="+mn-ea"/>
                <a:sym typeface="+mn-lt"/>
              </a:endParaRPr>
            </a:p>
          </p:txBody>
        </p:sp>
        <p:sp>
          <p:nvSpPr>
            <p:cNvPr id="43" name="AutoShape 8">
              <a:extLst>
                <a:ext uri="{FF2B5EF4-FFF2-40B4-BE49-F238E27FC236}">
                  <a16:creationId xmlns:a16="http://schemas.microsoft.com/office/drawing/2014/main" xmlns="" id="{22F29E42-C674-485A-A4E2-A0635E92F850}"/>
                </a:ext>
              </a:extLst>
            </p:cNvPr>
            <p:cNvSpPr>
              <a:spLocks noChangeArrowheads="1"/>
            </p:cNvSpPr>
            <p:nvPr/>
          </p:nvSpPr>
          <p:spPr bwMode="auto">
            <a:xfrm rot="-63624">
              <a:off x="3254268" y="1371726"/>
              <a:ext cx="376177" cy="654050"/>
            </a:xfrm>
            <a:prstGeom prst="rightArrow">
              <a:avLst>
                <a:gd name="adj1" fmla="val 50000"/>
                <a:gd name="adj2" fmla="val 25000"/>
              </a:avLst>
            </a:prstGeom>
            <a:solidFill>
              <a:srgbClr val="C87E4C">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2400">
                <a:latin typeface="+mn-ea"/>
                <a:ea typeface="+mn-ea"/>
                <a:sym typeface="微软雅黑" panose="020B0503020204020204" pitchFamily="34" charset="-122"/>
              </a:endParaRPr>
            </a:p>
          </p:txBody>
        </p:sp>
        <p:sp>
          <p:nvSpPr>
            <p:cNvPr id="44" name="AutoShape 8">
              <a:extLst>
                <a:ext uri="{FF2B5EF4-FFF2-40B4-BE49-F238E27FC236}">
                  <a16:creationId xmlns:a16="http://schemas.microsoft.com/office/drawing/2014/main" xmlns="" id="{DC7DF74B-6674-4EC9-8B9B-7F81812DA424}"/>
                </a:ext>
              </a:extLst>
            </p:cNvPr>
            <p:cNvSpPr>
              <a:spLocks noChangeArrowheads="1"/>
            </p:cNvSpPr>
            <p:nvPr/>
          </p:nvSpPr>
          <p:spPr bwMode="auto">
            <a:xfrm rot="5456376">
              <a:off x="4376412" y="5675469"/>
              <a:ext cx="433387" cy="420619"/>
            </a:xfrm>
            <a:prstGeom prst="rightArrow">
              <a:avLst>
                <a:gd name="adj1" fmla="val 50000"/>
                <a:gd name="adj2" fmla="val 24986"/>
              </a:avLst>
            </a:prstGeom>
            <a:solidFill>
              <a:srgbClr val="C87E4C">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sz="2400">
                <a:latin typeface="+mn-ea"/>
                <a:ea typeface="+mn-ea"/>
                <a:sym typeface="+mn-lt"/>
              </a:endParaRPr>
            </a:p>
          </p:txBody>
        </p:sp>
        <p:sp>
          <p:nvSpPr>
            <p:cNvPr id="45" name="Text Box 3">
              <a:extLst>
                <a:ext uri="{FF2B5EF4-FFF2-40B4-BE49-F238E27FC236}">
                  <a16:creationId xmlns:a16="http://schemas.microsoft.com/office/drawing/2014/main" xmlns="" id="{AE6CC54F-CF88-4C40-A667-70E349FB2465}"/>
                </a:ext>
              </a:extLst>
            </p:cNvPr>
            <p:cNvSpPr txBox="1">
              <a:spLocks noChangeArrowheads="1"/>
            </p:cNvSpPr>
            <p:nvPr/>
          </p:nvSpPr>
          <p:spPr bwMode="auto">
            <a:xfrm>
              <a:off x="2884441" y="6154860"/>
              <a:ext cx="3360190" cy="464230"/>
            </a:xfrm>
            <a:prstGeom prst="rect">
              <a:avLst/>
            </a:prstGeom>
            <a:solidFill>
              <a:schemeClr val="accent2">
                <a:lumMod val="20000"/>
                <a:lumOff val="80000"/>
              </a:schemeClr>
            </a:solidFill>
            <a:ln w="25400" cmpd="sng">
              <a:noFill/>
              <a:miter lim="800000"/>
            </a:ln>
          </p:spPr>
          <p:txBody>
            <a:bodyPr wrap="square" lIns="90170" tIns="46990" rIns="90170" bIns="46990">
              <a:spAutoFit/>
            </a:bodyPr>
            <a:lstStyle/>
            <a:p>
              <a:pPr algn="ctr" eaLnBrk="1" hangingPunct="1">
                <a:defRPr/>
              </a:pPr>
              <a:r>
                <a:rPr lang="zh-CN" altLang="en-US" sz="2400" dirty="0">
                  <a:latin typeface="+mn-ea"/>
                  <a:ea typeface="+mn-ea"/>
                  <a:sym typeface="微软雅黑" panose="020B0503020204020204" pitchFamily="34" charset="-122"/>
                </a:rPr>
                <a:t>资本主义社会失业现象 </a:t>
              </a:r>
            </a:p>
          </p:txBody>
        </p:sp>
        <p:sp>
          <p:nvSpPr>
            <p:cNvPr id="46" name="文本框 1">
              <a:extLst>
                <a:ext uri="{FF2B5EF4-FFF2-40B4-BE49-F238E27FC236}">
                  <a16:creationId xmlns:a16="http://schemas.microsoft.com/office/drawing/2014/main" xmlns="" id="{5CB46B9E-9DCA-436B-8214-8B2150F41585}"/>
                </a:ext>
              </a:extLst>
            </p:cNvPr>
            <p:cNvSpPr txBox="1">
              <a:spLocks noChangeArrowheads="1"/>
            </p:cNvSpPr>
            <p:nvPr/>
          </p:nvSpPr>
          <p:spPr bwMode="auto">
            <a:xfrm>
              <a:off x="2082699" y="4613643"/>
              <a:ext cx="5372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rgbClr val="7C4926"/>
                  </a:solidFill>
                  <a:latin typeface="+mn-ea"/>
                  <a:ea typeface="+mn-ea"/>
                  <a:sym typeface="微软雅黑" panose="020B0503020204020204" pitchFamily="34" charset="-122"/>
                </a:rPr>
                <a:t>其中，</a:t>
              </a:r>
              <a:r>
                <a:rPr lang="en-US" altLang="zh-CN" sz="2400" b="1" i="1" dirty="0">
                  <a:solidFill>
                    <a:srgbClr val="7C4926"/>
                  </a:solidFill>
                  <a:latin typeface="+mn-ea"/>
                  <a:ea typeface="+mn-ea"/>
                  <a:sym typeface="微软雅黑" panose="020B0503020204020204" pitchFamily="34" charset="-122"/>
                </a:rPr>
                <a:t>c</a:t>
              </a:r>
              <a:r>
                <a:rPr lang="zh-CN" altLang="en-US" sz="2400" b="1" dirty="0">
                  <a:solidFill>
                    <a:srgbClr val="7C4926"/>
                  </a:solidFill>
                  <a:latin typeface="+mn-ea"/>
                  <a:ea typeface="+mn-ea"/>
                  <a:sym typeface="微软雅黑" panose="020B0503020204020204" pitchFamily="34" charset="-122"/>
                </a:rPr>
                <a:t>为不变资本，</a:t>
              </a:r>
              <a:r>
                <a:rPr lang="en-US" altLang="zh-CN" sz="2400" b="1" i="1" dirty="0">
                  <a:solidFill>
                    <a:srgbClr val="7C4926"/>
                  </a:solidFill>
                  <a:latin typeface="+mn-ea"/>
                  <a:ea typeface="+mn-ea"/>
                  <a:sym typeface="微软雅黑" panose="020B0503020204020204" pitchFamily="34" charset="-122"/>
                </a:rPr>
                <a:t>v</a:t>
              </a:r>
              <a:r>
                <a:rPr lang="zh-CN" altLang="en-US" sz="2400" b="1" dirty="0">
                  <a:solidFill>
                    <a:srgbClr val="7C4926"/>
                  </a:solidFill>
                  <a:latin typeface="+mn-ea"/>
                  <a:ea typeface="+mn-ea"/>
                  <a:sym typeface="微软雅黑" panose="020B0503020204020204" pitchFamily="34" charset="-122"/>
                </a:rPr>
                <a:t>为可变资本</a:t>
              </a:r>
            </a:p>
          </p:txBody>
        </p:sp>
      </p:grpSp>
      <p:sp>
        <p:nvSpPr>
          <p:cNvPr id="26" name="文本框 25">
            <a:extLst>
              <a:ext uri="{FF2B5EF4-FFF2-40B4-BE49-F238E27FC236}">
                <a16:creationId xmlns:a16="http://schemas.microsoft.com/office/drawing/2014/main" xmlns="" id="{215867D8-DF0C-412C-98E9-BC68BE9132D7}"/>
              </a:ext>
            </a:extLst>
          </p:cNvPr>
          <p:cNvSpPr txBox="1"/>
          <p:nvPr/>
        </p:nvSpPr>
        <p:spPr>
          <a:xfrm>
            <a:off x="477949" y="1341295"/>
            <a:ext cx="4058338" cy="1135054"/>
          </a:xfrm>
          <a:prstGeom prst="rect">
            <a:avLst/>
          </a:prstGeom>
          <a:noFill/>
        </p:spPr>
        <p:txBody>
          <a:bodyPr wrap="square">
            <a:spAutoFit/>
          </a:bodyPr>
          <a:lstStyle/>
          <a:p>
            <a:pPr marL="268288" lvl="0" indent="-268288" algn="just" eaLnBrk="1" hangingPunct="1">
              <a:lnSpc>
                <a:spcPct val="150000"/>
              </a:lnSpc>
              <a:spcBef>
                <a:spcPct val="20000"/>
              </a:spcBef>
              <a:defRPr/>
            </a:pPr>
            <a:r>
              <a:rPr lang="en-US" altLang="zh-CN"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3</a:t>
            </a: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资本积累是资本主义社会失业现象产生的根源</a:t>
            </a:r>
          </a:p>
        </p:txBody>
      </p:sp>
      <p:pic>
        <p:nvPicPr>
          <p:cNvPr id="2" name="图片 1">
            <a:extLst>
              <a:ext uri="{FF2B5EF4-FFF2-40B4-BE49-F238E27FC236}">
                <a16:creationId xmlns:a16="http://schemas.microsoft.com/office/drawing/2014/main" xmlns="" id="{3BE46412-0DA6-408B-BA05-15B68F30B386}"/>
              </a:ext>
            </a:extLst>
          </p:cNvPr>
          <p:cNvPicPr>
            <a:picLocks noChangeAspect="1"/>
          </p:cNvPicPr>
          <p:nvPr/>
        </p:nvPicPr>
        <p:blipFill>
          <a:blip r:embed="rId2"/>
          <a:stretch>
            <a:fillRect/>
          </a:stretch>
        </p:blipFill>
        <p:spPr>
          <a:xfrm>
            <a:off x="451678" y="2680478"/>
            <a:ext cx="4221052" cy="3459284"/>
          </a:xfrm>
          <a:prstGeom prst="rect">
            <a:avLst/>
          </a:prstGeom>
        </p:spPr>
      </p:pic>
      <p:sp>
        <p:nvSpPr>
          <p:cNvPr id="27" name="文本框 26">
            <a:extLst>
              <a:ext uri="{FF2B5EF4-FFF2-40B4-BE49-F238E27FC236}">
                <a16:creationId xmlns:a16="http://schemas.microsoft.com/office/drawing/2014/main" xmlns="" id="{2944A12B-7EFA-404D-9FF6-866DC7195B1B}"/>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Tree>
    <p:extLst>
      <p:ext uri="{BB962C8B-B14F-4D97-AF65-F5344CB8AC3E}">
        <p14:creationId xmlns:p14="http://schemas.microsoft.com/office/powerpoint/2010/main" val="3884988404"/>
      </p:ext>
    </p:extLst>
  </p:cSld>
  <p:clrMapOvr>
    <a:masterClrMapping/>
  </p:clrMapOvr>
  <p:transition spd="med">
    <p:pull/>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62B93A29-0FD5-4C8B-B712-3B8F77D31532}"/>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grpSp>
        <p:nvGrpSpPr>
          <p:cNvPr id="10" name="组合 9">
            <a:extLst>
              <a:ext uri="{FF2B5EF4-FFF2-40B4-BE49-F238E27FC236}">
                <a16:creationId xmlns:a16="http://schemas.microsoft.com/office/drawing/2014/main" xmlns="" id="{DCB52CA7-4DDE-489C-A09A-A905DCC4DD2A}"/>
              </a:ext>
            </a:extLst>
          </p:cNvPr>
          <p:cNvGrpSpPr/>
          <p:nvPr/>
        </p:nvGrpSpPr>
        <p:grpSpPr>
          <a:xfrm>
            <a:off x="-1" y="950572"/>
            <a:ext cx="12192001" cy="3208571"/>
            <a:chOff x="-1" y="2403674"/>
            <a:chExt cx="12192001" cy="3208571"/>
          </a:xfrm>
        </p:grpSpPr>
        <p:grpSp>
          <p:nvGrpSpPr>
            <p:cNvPr id="2" name="组合 1">
              <a:extLst>
                <a:ext uri="{FF2B5EF4-FFF2-40B4-BE49-F238E27FC236}">
                  <a16:creationId xmlns:a16="http://schemas.microsoft.com/office/drawing/2014/main" xmlns="" id="{ECB72C1F-AC15-4402-81DA-3F68F6BDE745}"/>
                </a:ext>
              </a:extLst>
            </p:cNvPr>
            <p:cNvGrpSpPr/>
            <p:nvPr/>
          </p:nvGrpSpPr>
          <p:grpSpPr>
            <a:xfrm>
              <a:off x="-1" y="2509837"/>
              <a:ext cx="12192001" cy="2880309"/>
              <a:chOff x="0" y="2509838"/>
              <a:chExt cx="10502883" cy="2481262"/>
            </a:xfrm>
          </p:grpSpPr>
          <p:sp>
            <p:nvSpPr>
              <p:cNvPr id="6" name="等腰三角形 5">
                <a:extLst>
                  <a:ext uri="{FF2B5EF4-FFF2-40B4-BE49-F238E27FC236}">
                    <a16:creationId xmlns:a16="http://schemas.microsoft.com/office/drawing/2014/main" xmlns="" id="{4847FD6A-A077-417F-845F-2D26DDD68744}"/>
                  </a:ext>
                </a:extLst>
              </p:cNvPr>
              <p:cNvSpPr/>
              <p:nvPr/>
            </p:nvSpPr>
            <p:spPr>
              <a:xfrm>
                <a:off x="2263776" y="2509838"/>
                <a:ext cx="401638" cy="315912"/>
              </a:xfrm>
              <a:prstGeom prst="triangle">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a:extLst>
                  <a:ext uri="{FF2B5EF4-FFF2-40B4-BE49-F238E27FC236}">
                    <a16:creationId xmlns:a16="http://schemas.microsoft.com/office/drawing/2014/main" xmlns="" id="{B9C38658-FA9E-45B5-88A3-E3D339554473}"/>
                  </a:ext>
                </a:extLst>
              </p:cNvPr>
              <p:cNvSpPr/>
              <p:nvPr/>
            </p:nvSpPr>
            <p:spPr>
              <a:xfrm>
                <a:off x="0" y="2757488"/>
                <a:ext cx="10502883" cy="22336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平行四边形 7">
                <a:extLst>
                  <a:ext uri="{FF2B5EF4-FFF2-40B4-BE49-F238E27FC236}">
                    <a16:creationId xmlns:a16="http://schemas.microsoft.com/office/drawing/2014/main" xmlns="" id="{2FEBBC5E-4AB9-485B-AAB9-8E8E532F50D3}"/>
                  </a:ext>
                </a:extLst>
              </p:cNvPr>
              <p:cNvSpPr/>
              <p:nvPr/>
            </p:nvSpPr>
            <p:spPr>
              <a:xfrm>
                <a:off x="1" y="2509838"/>
                <a:ext cx="2463800" cy="2481262"/>
              </a:xfrm>
              <a:prstGeom prst="parallelogram">
                <a:avLst>
                  <a:gd name="adj" fmla="val 63463"/>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矩形 8">
              <a:extLst>
                <a:ext uri="{FF2B5EF4-FFF2-40B4-BE49-F238E27FC236}">
                  <a16:creationId xmlns:a16="http://schemas.microsoft.com/office/drawing/2014/main" xmlns="" id="{5DB57604-10E6-452E-BDF7-5A2297A2EC92}"/>
                </a:ext>
              </a:extLst>
            </p:cNvPr>
            <p:cNvSpPr/>
            <p:nvPr/>
          </p:nvSpPr>
          <p:spPr>
            <a:xfrm rot="1970368">
              <a:off x="1111205" y="2403674"/>
              <a:ext cx="553998" cy="3208571"/>
            </a:xfrm>
            <a:prstGeom prst="rect">
              <a:avLst/>
            </a:prstGeom>
          </p:spPr>
          <p:txBody>
            <a:bodyPr vert="eaVert" wrap="none">
              <a:spAutoFit/>
            </a:bodyPr>
            <a:lstStyle/>
            <a:p>
              <a:r>
                <a:rPr lang="zh-CN" altLang="en-US" sz="2400" b="1"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资本积累的历史趋势</a:t>
              </a:r>
              <a:endParaRPr lang="zh-CN" altLang="en-US" spc="300" dirty="0">
                <a:solidFill>
                  <a:schemeClr val="bg1"/>
                </a:solidFill>
              </a:endParaRPr>
            </a:p>
          </p:txBody>
        </p:sp>
        <p:sp>
          <p:nvSpPr>
            <p:cNvPr id="26" name="矩形 4">
              <a:extLst>
                <a:ext uri="{FF2B5EF4-FFF2-40B4-BE49-F238E27FC236}">
                  <a16:creationId xmlns:a16="http://schemas.microsoft.com/office/drawing/2014/main" xmlns="" id="{326CF3B6-1A73-42BE-9E7F-4877F4380736}"/>
                </a:ext>
              </a:extLst>
            </p:cNvPr>
            <p:cNvSpPr>
              <a:spLocks noChangeArrowheads="1"/>
            </p:cNvSpPr>
            <p:nvPr/>
          </p:nvSpPr>
          <p:spPr bwMode="auto">
            <a:xfrm>
              <a:off x="2603648" y="2985258"/>
              <a:ext cx="8267319"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a:lnSpc>
                  <a:spcPct val="150000"/>
                </a:lnSpc>
                <a:spcBef>
                  <a:spcPct val="0"/>
                </a:spcBef>
                <a:buNone/>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是资本主义制度的必然灭亡和社会主义制度的必然胜利</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indent="631825" algn="just" eaLnBrk="1">
                <a:lnSpc>
                  <a:spcPct val="150000"/>
                </a:lnSpc>
                <a:spcBef>
                  <a:spcPct val="0"/>
                </a:spcBef>
                <a:buNone/>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随着资本积累的不断增长</a:t>
              </a:r>
              <a:r>
                <a:rPr lang="zh-CN" altLang="en-US" sz="2400" dirty="0">
                  <a:sym typeface="微软雅黑" panose="020B0503020204020204" pitchFamily="34" charset="-122"/>
                </a:rPr>
                <a:t>，生产社会化和生产资料资本主义私人占有之间的矛盾</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日益加剧，资本主义最终会被新的、更能适应社会化大生产要求的社会形态所取代。</a:t>
              </a:r>
              <a:endParaRPr kumimoji="0" lang="zh-CN" altLang="en-US"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12" name="矩形 4">
            <a:extLst>
              <a:ext uri="{FF2B5EF4-FFF2-40B4-BE49-F238E27FC236}">
                <a16:creationId xmlns:a16="http://schemas.microsoft.com/office/drawing/2014/main" xmlns="" id="{1D229539-F357-41CA-BCFB-2F61F6C44354}"/>
              </a:ext>
            </a:extLst>
          </p:cNvPr>
          <p:cNvSpPr>
            <a:spLocks noChangeArrowheads="1"/>
          </p:cNvSpPr>
          <p:nvPr/>
        </p:nvSpPr>
        <p:spPr bwMode="auto">
          <a:xfrm>
            <a:off x="-1" y="5002678"/>
            <a:ext cx="78878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a:lnSpc>
                <a:spcPct val="100000"/>
              </a:lnSpc>
              <a:spcBef>
                <a:spcPct val="0"/>
              </a:spcBef>
              <a:buNone/>
              <a:defRPr/>
            </a:pPr>
            <a:r>
              <a:rPr lang="zh-CN" altLang="en-US" sz="3600" b="1" dirty="0">
                <a:solidFill>
                  <a:srgbClr val="B26A37"/>
                </a:solidFill>
                <a:sym typeface="微软雅黑" panose="020B0503020204020204" pitchFamily="34" charset="-122"/>
              </a:rPr>
              <a:t>资本主义制度必然走向灭亡</a:t>
            </a:r>
            <a:endParaRPr kumimoji="0" lang="zh-CN" altLang="en-US" sz="40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descr="人正在旗子&#10;&#10;中度可信度描述已自动生成">
            <a:extLst>
              <a:ext uri="{FF2B5EF4-FFF2-40B4-BE49-F238E27FC236}">
                <a16:creationId xmlns:a16="http://schemas.microsoft.com/office/drawing/2014/main" xmlns="" id="{D50F68D2-2048-488C-8DAF-B17C261AA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9203" y="3775206"/>
            <a:ext cx="4131816" cy="2804498"/>
          </a:xfrm>
          <a:prstGeom prst="rect">
            <a:avLst/>
          </a:prstGeom>
        </p:spPr>
      </p:pic>
      <p:cxnSp>
        <p:nvCxnSpPr>
          <p:cNvPr id="14" name="Straight Connector 24">
            <a:extLst>
              <a:ext uri="{FF2B5EF4-FFF2-40B4-BE49-F238E27FC236}">
                <a16:creationId xmlns:a16="http://schemas.microsoft.com/office/drawing/2014/main" xmlns="" id="{ED760879-ED73-446B-BD8C-0D662B900930}"/>
              </a:ext>
            </a:extLst>
          </p:cNvPr>
          <p:cNvCxnSpPr>
            <a:cxnSpLocks/>
          </p:cNvCxnSpPr>
          <p:nvPr/>
        </p:nvCxnSpPr>
        <p:spPr>
          <a:xfrm>
            <a:off x="1038895" y="5801265"/>
            <a:ext cx="5778764" cy="0"/>
          </a:xfrm>
          <a:prstGeom prst="line">
            <a:avLst/>
          </a:prstGeom>
          <a:noFill/>
          <a:ln w="19050" cap="flat" cmpd="sng" algn="ctr">
            <a:solidFill>
              <a:schemeClr val="accent2">
                <a:lumMod val="75000"/>
              </a:schemeClr>
            </a:solidFill>
            <a:prstDash val="sysDot"/>
            <a:miter lim="800000"/>
          </a:ln>
          <a:effectLst/>
        </p:spPr>
      </p:cxnSp>
    </p:spTree>
    <p:extLst>
      <p:ext uri="{BB962C8B-B14F-4D97-AF65-F5344CB8AC3E}">
        <p14:creationId xmlns:p14="http://schemas.microsoft.com/office/powerpoint/2010/main" val="1232149739"/>
      </p:ext>
    </p:extLst>
  </p:cSld>
  <p:clrMapOvr>
    <a:masterClrMapping/>
  </p:clrMapOvr>
  <p:transition spd="med">
    <p:pull/>
  </p:transition>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64" name="Text Box 12">
            <a:extLst>
              <a:ext uri="{FF2B5EF4-FFF2-40B4-BE49-F238E27FC236}">
                <a16:creationId xmlns:a16="http://schemas.microsoft.com/office/drawing/2014/main" xmlns="" id="{0BEB8A68-906D-48B3-B392-144D9F176892}"/>
              </a:ext>
            </a:extLst>
          </p:cNvPr>
          <p:cNvSpPr txBox="1">
            <a:spLocks noChangeArrowheads="1"/>
          </p:cNvSpPr>
          <p:nvPr/>
        </p:nvSpPr>
        <p:spPr bwMode="auto">
          <a:xfrm>
            <a:off x="6786563" y="3560011"/>
            <a:ext cx="2698750" cy="4635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400">
                <a:latin typeface="微软雅黑" panose="020B0503020204020204" pitchFamily="34" charset="-122"/>
                <a:sym typeface="微软雅黑" panose="020B0503020204020204" pitchFamily="34" charset="-122"/>
              </a:rPr>
              <a:t>准备生产剩余价值</a:t>
            </a:r>
          </a:p>
        </p:txBody>
      </p:sp>
      <p:sp>
        <p:nvSpPr>
          <p:cNvPr id="147465" name="Text Box 8">
            <a:extLst>
              <a:ext uri="{FF2B5EF4-FFF2-40B4-BE49-F238E27FC236}">
                <a16:creationId xmlns:a16="http://schemas.microsoft.com/office/drawing/2014/main" xmlns="" id="{0D570548-CA8C-4745-B5AD-D30195586DC5}"/>
              </a:ext>
            </a:extLst>
          </p:cNvPr>
          <p:cNvSpPr txBox="1">
            <a:spLocks noChangeArrowheads="1"/>
          </p:cNvSpPr>
          <p:nvPr/>
        </p:nvSpPr>
        <p:spPr bwMode="auto">
          <a:xfrm>
            <a:off x="1970088" y="3559218"/>
            <a:ext cx="1438275" cy="4651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pPr>
            <a:r>
              <a:rPr lang="zh-CN" altLang="en-US" sz="2400" dirty="0">
                <a:latin typeface="微软雅黑" panose="020B0503020204020204" pitchFamily="34" charset="-122"/>
                <a:sym typeface="微软雅黑" panose="020B0503020204020204" pitchFamily="34" charset="-122"/>
              </a:rPr>
              <a:t>购买阶段</a:t>
            </a:r>
          </a:p>
        </p:txBody>
      </p:sp>
      <p:sp>
        <p:nvSpPr>
          <p:cNvPr id="147466" name="Text Box 11">
            <a:extLst>
              <a:ext uri="{FF2B5EF4-FFF2-40B4-BE49-F238E27FC236}">
                <a16:creationId xmlns:a16="http://schemas.microsoft.com/office/drawing/2014/main" xmlns="" id="{1D4A29D4-4673-4CCB-9A6A-5818CD4E3014}"/>
              </a:ext>
            </a:extLst>
          </p:cNvPr>
          <p:cNvSpPr txBox="1">
            <a:spLocks noChangeArrowheads="1"/>
          </p:cNvSpPr>
          <p:nvPr/>
        </p:nvSpPr>
        <p:spPr bwMode="auto">
          <a:xfrm>
            <a:off x="4013200" y="3559671"/>
            <a:ext cx="2146644" cy="464230"/>
          </a:xfrm>
          <a:prstGeom prst="rect">
            <a:avLst/>
          </a:prstGeom>
          <a:solidFill>
            <a:schemeClr val="accent2">
              <a:lumMod val="20000"/>
              <a:lumOff val="80000"/>
            </a:schemeClr>
          </a:solidFill>
          <a:ln w="12700">
            <a:noFill/>
            <a:prstDash val="dashDot"/>
            <a:miter lim="800000"/>
            <a:headEnd/>
            <a:tailEnd/>
          </a:ln>
        </p:spPr>
        <p:txBody>
          <a:bodyPr wrap="square"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pPr>
            <a:r>
              <a:rPr lang="zh-CN" altLang="en-US" sz="2400" dirty="0">
                <a:latin typeface="微软雅黑" panose="020B0503020204020204" pitchFamily="34" charset="-122"/>
                <a:sym typeface="微软雅黑" panose="020B0503020204020204" pitchFamily="34" charset="-122"/>
              </a:rPr>
              <a:t>货币资本职能</a:t>
            </a:r>
          </a:p>
        </p:txBody>
      </p:sp>
      <p:sp>
        <p:nvSpPr>
          <p:cNvPr id="147468" name="Text Box 12">
            <a:extLst>
              <a:ext uri="{FF2B5EF4-FFF2-40B4-BE49-F238E27FC236}">
                <a16:creationId xmlns:a16="http://schemas.microsoft.com/office/drawing/2014/main" xmlns="" id="{287945FD-52C3-40C2-AE79-A41A2AF895AB}"/>
              </a:ext>
            </a:extLst>
          </p:cNvPr>
          <p:cNvSpPr txBox="1">
            <a:spLocks noChangeArrowheads="1"/>
          </p:cNvSpPr>
          <p:nvPr/>
        </p:nvSpPr>
        <p:spPr bwMode="auto">
          <a:xfrm>
            <a:off x="6786563" y="4638431"/>
            <a:ext cx="2698750" cy="4635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pPr>
            <a:r>
              <a:rPr lang="zh-CN" altLang="en-US" sz="2400" dirty="0">
                <a:latin typeface="微软雅黑" panose="020B0503020204020204" pitchFamily="34" charset="-122"/>
                <a:sym typeface="微软雅黑" panose="020B0503020204020204" pitchFamily="34" charset="-122"/>
              </a:rPr>
              <a:t>生产剩余价值</a:t>
            </a:r>
          </a:p>
        </p:txBody>
      </p:sp>
      <p:sp>
        <p:nvSpPr>
          <p:cNvPr id="147469" name="Text Box 8">
            <a:extLst>
              <a:ext uri="{FF2B5EF4-FFF2-40B4-BE49-F238E27FC236}">
                <a16:creationId xmlns:a16="http://schemas.microsoft.com/office/drawing/2014/main" xmlns="" id="{791E427D-2529-4261-A2B3-50C248A30C89}"/>
              </a:ext>
            </a:extLst>
          </p:cNvPr>
          <p:cNvSpPr txBox="1">
            <a:spLocks noChangeArrowheads="1"/>
          </p:cNvSpPr>
          <p:nvPr/>
        </p:nvSpPr>
        <p:spPr bwMode="auto">
          <a:xfrm>
            <a:off x="1970088" y="4655091"/>
            <a:ext cx="1438275" cy="4635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pPr>
            <a:r>
              <a:rPr lang="zh-CN" altLang="en-US" sz="2400">
                <a:latin typeface="微软雅黑" panose="020B0503020204020204" pitchFamily="34" charset="-122"/>
                <a:sym typeface="微软雅黑" panose="020B0503020204020204" pitchFamily="34" charset="-122"/>
              </a:rPr>
              <a:t>生产阶段</a:t>
            </a:r>
          </a:p>
        </p:txBody>
      </p:sp>
      <p:sp>
        <p:nvSpPr>
          <p:cNvPr id="147470" name="Text Box 11">
            <a:extLst>
              <a:ext uri="{FF2B5EF4-FFF2-40B4-BE49-F238E27FC236}">
                <a16:creationId xmlns:a16="http://schemas.microsoft.com/office/drawing/2014/main" xmlns="" id="{13777824-6655-4483-995D-FE34421F1398}"/>
              </a:ext>
            </a:extLst>
          </p:cNvPr>
          <p:cNvSpPr txBox="1">
            <a:spLocks noChangeArrowheads="1"/>
          </p:cNvSpPr>
          <p:nvPr/>
        </p:nvSpPr>
        <p:spPr bwMode="auto">
          <a:xfrm>
            <a:off x="4013200" y="4603735"/>
            <a:ext cx="2168526" cy="464230"/>
          </a:xfrm>
          <a:prstGeom prst="rect">
            <a:avLst/>
          </a:prstGeom>
          <a:solidFill>
            <a:schemeClr val="accent2">
              <a:lumMod val="20000"/>
              <a:lumOff val="80000"/>
            </a:schemeClr>
          </a:solidFill>
          <a:ln w="12700">
            <a:noFill/>
            <a:prstDash val="dashDot"/>
            <a:miter lim="800000"/>
            <a:headEnd/>
            <a:tailEnd/>
          </a:ln>
        </p:spPr>
        <p:txBody>
          <a:bodyPr wrap="square"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pPr>
            <a:r>
              <a:rPr lang="zh-CN" altLang="en-US" sz="2400" dirty="0">
                <a:latin typeface="微软雅黑" panose="020B0503020204020204" pitchFamily="34" charset="-122"/>
                <a:sym typeface="微软雅黑" panose="020B0503020204020204" pitchFamily="34" charset="-122"/>
              </a:rPr>
              <a:t>生产资本职能</a:t>
            </a:r>
          </a:p>
        </p:txBody>
      </p:sp>
      <p:sp>
        <p:nvSpPr>
          <p:cNvPr id="147472" name="Text Box 12">
            <a:extLst>
              <a:ext uri="{FF2B5EF4-FFF2-40B4-BE49-F238E27FC236}">
                <a16:creationId xmlns:a16="http://schemas.microsoft.com/office/drawing/2014/main" xmlns="" id="{C81234F6-8EF4-4775-9220-7341033092DD}"/>
              </a:ext>
            </a:extLst>
          </p:cNvPr>
          <p:cNvSpPr txBox="1">
            <a:spLocks noChangeArrowheads="1"/>
          </p:cNvSpPr>
          <p:nvPr/>
        </p:nvSpPr>
        <p:spPr bwMode="auto">
          <a:xfrm>
            <a:off x="6786563" y="5716850"/>
            <a:ext cx="2698750" cy="465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pPr>
            <a:r>
              <a:rPr lang="zh-CN" altLang="en-US" sz="2400">
                <a:latin typeface="微软雅黑" panose="020B0503020204020204" pitchFamily="34" charset="-122"/>
                <a:sym typeface="微软雅黑" panose="020B0503020204020204" pitchFamily="34" charset="-122"/>
              </a:rPr>
              <a:t>实现剩余价值</a:t>
            </a:r>
          </a:p>
        </p:txBody>
      </p:sp>
      <p:sp>
        <p:nvSpPr>
          <p:cNvPr id="147473" name="Text Box 8">
            <a:extLst>
              <a:ext uri="{FF2B5EF4-FFF2-40B4-BE49-F238E27FC236}">
                <a16:creationId xmlns:a16="http://schemas.microsoft.com/office/drawing/2014/main" xmlns="" id="{7C6D46AB-8CD7-4BDF-AB7A-7F9E3D1DC16A}"/>
              </a:ext>
            </a:extLst>
          </p:cNvPr>
          <p:cNvSpPr txBox="1">
            <a:spLocks noChangeArrowheads="1"/>
          </p:cNvSpPr>
          <p:nvPr/>
        </p:nvSpPr>
        <p:spPr bwMode="auto">
          <a:xfrm>
            <a:off x="1970088" y="5716850"/>
            <a:ext cx="1438275" cy="4651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pPr>
            <a:r>
              <a:rPr lang="zh-CN" altLang="en-US" sz="2400" dirty="0">
                <a:latin typeface="微软雅黑" panose="020B0503020204020204" pitchFamily="34" charset="-122"/>
                <a:sym typeface="微软雅黑" panose="020B0503020204020204" pitchFamily="34" charset="-122"/>
              </a:rPr>
              <a:t>售卖阶段</a:t>
            </a:r>
          </a:p>
        </p:txBody>
      </p:sp>
      <p:sp>
        <p:nvSpPr>
          <p:cNvPr id="147474" name="Text Box 11">
            <a:extLst>
              <a:ext uri="{FF2B5EF4-FFF2-40B4-BE49-F238E27FC236}">
                <a16:creationId xmlns:a16="http://schemas.microsoft.com/office/drawing/2014/main" xmlns="" id="{662206E2-9862-454D-B644-1B5CBC36A4AD}"/>
              </a:ext>
            </a:extLst>
          </p:cNvPr>
          <p:cNvSpPr txBox="1">
            <a:spLocks noChangeArrowheads="1"/>
          </p:cNvSpPr>
          <p:nvPr/>
        </p:nvSpPr>
        <p:spPr bwMode="auto">
          <a:xfrm>
            <a:off x="4013200" y="5717304"/>
            <a:ext cx="2168526" cy="464230"/>
          </a:xfrm>
          <a:prstGeom prst="rect">
            <a:avLst/>
          </a:prstGeom>
          <a:solidFill>
            <a:schemeClr val="accent2">
              <a:lumMod val="20000"/>
              <a:lumOff val="80000"/>
            </a:schemeClr>
          </a:solidFill>
          <a:ln w="12700">
            <a:noFill/>
            <a:prstDash val="dashDot"/>
            <a:miter lim="800000"/>
            <a:headEnd/>
            <a:tailEnd/>
          </a:ln>
        </p:spPr>
        <p:txBody>
          <a:bodyPr wrap="square"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pPr>
            <a:r>
              <a:rPr lang="zh-CN" altLang="en-US" sz="2400" dirty="0">
                <a:latin typeface="微软雅黑" panose="020B0503020204020204" pitchFamily="34" charset="-122"/>
                <a:sym typeface="微软雅黑" panose="020B0503020204020204" pitchFamily="34" charset="-122"/>
              </a:rPr>
              <a:t>商品资本职能</a:t>
            </a:r>
          </a:p>
        </p:txBody>
      </p:sp>
      <p:pic>
        <p:nvPicPr>
          <p:cNvPr id="28" name="Text Box 8">
            <a:extLst>
              <a:ext uri="{FF2B5EF4-FFF2-40B4-BE49-F238E27FC236}">
                <a16:creationId xmlns:a16="http://schemas.microsoft.com/office/drawing/2014/main" xmlns="" id="{CAFC0E51-4F03-4A1B-94C2-E80EAE76F06E}"/>
              </a:ext>
            </a:extLst>
          </p:cNvPr>
          <p:cNvPicPr>
            <a:picLocks noChangeArrowheads="1"/>
          </p:cNvPicPr>
          <p:nvPr/>
        </p:nvPicPr>
        <p:blipFill>
          <a:blip r:embed="rId2">
            <a:duotone>
              <a:schemeClr val="accent4">
                <a:shade val="45000"/>
                <a:satMod val="135000"/>
              </a:schemeClr>
              <a:prstClr val="white"/>
            </a:duotone>
          </a:blip>
          <a:srcRect/>
          <a:stretch>
            <a:fillRect/>
          </a:stretch>
        </p:blipFill>
        <p:spPr bwMode="auto">
          <a:xfrm>
            <a:off x="802527" y="3314700"/>
            <a:ext cx="881018" cy="3162300"/>
          </a:xfrm>
          <a:prstGeom prst="rect">
            <a:avLst/>
          </a:prstGeom>
          <a:noFill/>
          <a:ln>
            <a:noFill/>
          </a:ln>
        </p:spPr>
      </p:pic>
      <p:sp>
        <p:nvSpPr>
          <p:cNvPr id="29" name="Text Box 38">
            <a:extLst>
              <a:ext uri="{FF2B5EF4-FFF2-40B4-BE49-F238E27FC236}">
                <a16:creationId xmlns:a16="http://schemas.microsoft.com/office/drawing/2014/main" xmlns="" id="{321E0DAD-8469-48EC-87A5-080645052004}"/>
              </a:ext>
            </a:extLst>
          </p:cNvPr>
          <p:cNvSpPr txBox="1">
            <a:spLocks noChangeArrowheads="1"/>
          </p:cNvSpPr>
          <p:nvPr/>
        </p:nvSpPr>
        <p:spPr bwMode="auto">
          <a:xfrm>
            <a:off x="932738" y="3527410"/>
            <a:ext cx="670825" cy="289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spc="600" dirty="0">
                <a:latin typeface="微软雅黑" panose="020B0503020204020204" pitchFamily="34" charset="-122"/>
                <a:sym typeface="微软雅黑" panose="020B0503020204020204" pitchFamily="34" charset="-122"/>
              </a:rPr>
              <a:t>资本循环</a:t>
            </a:r>
          </a:p>
        </p:txBody>
      </p:sp>
      <p:sp>
        <p:nvSpPr>
          <p:cNvPr id="30" name="矩形: 圆角 29">
            <a:extLst>
              <a:ext uri="{FF2B5EF4-FFF2-40B4-BE49-F238E27FC236}">
                <a16:creationId xmlns:a16="http://schemas.microsoft.com/office/drawing/2014/main" xmlns="" id="{8FA7B541-9F06-4C4B-9EFC-96491DF94DD5}"/>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（四）资本的循环周转与再生产</a:t>
            </a:r>
          </a:p>
        </p:txBody>
      </p:sp>
      <p:sp>
        <p:nvSpPr>
          <p:cNvPr id="27" name="矩形 4">
            <a:extLst>
              <a:ext uri="{FF2B5EF4-FFF2-40B4-BE49-F238E27FC236}">
                <a16:creationId xmlns:a16="http://schemas.microsoft.com/office/drawing/2014/main" xmlns="" id="{E183E6E9-2746-433E-B485-B5A35E274205}"/>
              </a:ext>
            </a:extLst>
          </p:cNvPr>
          <p:cNvSpPr>
            <a:spLocks noChangeArrowheads="1"/>
          </p:cNvSpPr>
          <p:nvPr/>
        </p:nvSpPr>
        <p:spPr bwMode="auto">
          <a:xfrm>
            <a:off x="510404" y="2284602"/>
            <a:ext cx="1117119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2800" algn="just" eaLnBrk="1">
              <a:lnSpc>
                <a:spcPct val="150000"/>
              </a:lnSpc>
              <a:spcBef>
                <a:spcPct val="0"/>
              </a:spcBef>
              <a:buNone/>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资本从一种形式出发，经过一系列形式的变化，又回到原来出发点的运动。</a:t>
            </a:r>
          </a:p>
        </p:txBody>
      </p:sp>
      <p:sp>
        <p:nvSpPr>
          <p:cNvPr id="4" name="矩形: 圆角 3">
            <a:extLst>
              <a:ext uri="{FF2B5EF4-FFF2-40B4-BE49-F238E27FC236}">
                <a16:creationId xmlns:a16="http://schemas.microsoft.com/office/drawing/2014/main" xmlns="" id="{CD69511A-5E7B-49FB-85FF-E1E1761552A6}"/>
              </a:ext>
            </a:extLst>
          </p:cNvPr>
          <p:cNvSpPr/>
          <p:nvPr/>
        </p:nvSpPr>
        <p:spPr>
          <a:xfrm>
            <a:off x="3806638" y="3285222"/>
            <a:ext cx="2580715" cy="319626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Text Box 12">
            <a:extLst>
              <a:ext uri="{FF2B5EF4-FFF2-40B4-BE49-F238E27FC236}">
                <a16:creationId xmlns:a16="http://schemas.microsoft.com/office/drawing/2014/main" xmlns="" id="{99F8F719-D2E8-4C04-97E2-A51BBF594C68}"/>
              </a:ext>
            </a:extLst>
          </p:cNvPr>
          <p:cNvSpPr txBox="1">
            <a:spLocks noChangeArrowheads="1"/>
          </p:cNvSpPr>
          <p:nvPr/>
        </p:nvSpPr>
        <p:spPr bwMode="auto">
          <a:xfrm>
            <a:off x="10221912" y="4326396"/>
            <a:ext cx="1706563" cy="1018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400" dirty="0">
                <a:latin typeface="微软雅黑" panose="020B0503020204020204" pitchFamily="34" charset="-122"/>
                <a:sym typeface="微软雅黑" panose="020B0503020204020204" pitchFamily="34" charset="-122"/>
              </a:rPr>
              <a:t>空间上并存</a:t>
            </a:r>
            <a:endParaRPr lang="en-US" altLang="zh-CN" sz="2400" dirty="0">
              <a:latin typeface="微软雅黑" panose="020B0503020204020204" pitchFamily="34" charset="-122"/>
              <a:sym typeface="微软雅黑" panose="020B0503020204020204" pitchFamily="34" charset="-122"/>
            </a:endParaRPr>
          </a:p>
          <a:p>
            <a:pPr eaLnBrk="1" hangingPunct="1">
              <a:spcBef>
                <a:spcPct val="50000"/>
              </a:spcBef>
            </a:pPr>
            <a:r>
              <a:rPr lang="zh-CN" altLang="en-US" sz="2400" dirty="0">
                <a:latin typeface="微软雅黑" panose="020B0503020204020204" pitchFamily="34" charset="-122"/>
                <a:sym typeface="微软雅黑" panose="020B0503020204020204" pitchFamily="34" charset="-122"/>
              </a:rPr>
              <a:t>时间上继起</a:t>
            </a:r>
          </a:p>
        </p:txBody>
      </p:sp>
      <p:sp>
        <p:nvSpPr>
          <p:cNvPr id="20" name="文本框 19">
            <a:extLst>
              <a:ext uri="{FF2B5EF4-FFF2-40B4-BE49-F238E27FC236}">
                <a16:creationId xmlns:a16="http://schemas.microsoft.com/office/drawing/2014/main" xmlns="" id="{6BDF4C77-DAE8-420E-8A0F-6EE0003442CF}"/>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21" name="文本框 20">
            <a:extLst>
              <a:ext uri="{FF2B5EF4-FFF2-40B4-BE49-F238E27FC236}">
                <a16:creationId xmlns:a16="http://schemas.microsoft.com/office/drawing/2014/main" xmlns="" id="{BB1D6EA2-CACF-40FC-B670-153513418E88}"/>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1.</a:t>
            </a:r>
            <a:r>
              <a:rPr lang="zh-CN" altLang="en-US" sz="2400" b="1" dirty="0">
                <a:solidFill>
                  <a:srgbClr val="B26A37"/>
                </a:solidFill>
                <a:latin typeface="+mn-ea"/>
                <a:ea typeface="+mn-ea"/>
                <a:sym typeface="微软雅黑" panose="020B0503020204020204" pitchFamily="34" charset="-122"/>
              </a:rPr>
              <a:t>资本循环</a:t>
            </a:r>
          </a:p>
        </p:txBody>
      </p:sp>
      <p:grpSp>
        <p:nvGrpSpPr>
          <p:cNvPr id="11" name="组合 10">
            <a:extLst>
              <a:ext uri="{FF2B5EF4-FFF2-40B4-BE49-F238E27FC236}">
                <a16:creationId xmlns:a16="http://schemas.microsoft.com/office/drawing/2014/main" xmlns="" id="{56AADBEE-2AED-4643-97A3-CB7438DF5F19}"/>
              </a:ext>
            </a:extLst>
          </p:cNvPr>
          <p:cNvGrpSpPr/>
          <p:nvPr/>
        </p:nvGrpSpPr>
        <p:grpSpPr>
          <a:xfrm>
            <a:off x="4958033" y="3049898"/>
            <a:ext cx="6084277" cy="1121173"/>
            <a:chOff x="4958033" y="3049898"/>
            <a:chExt cx="6084277" cy="1121173"/>
          </a:xfrm>
        </p:grpSpPr>
        <p:cxnSp>
          <p:nvCxnSpPr>
            <p:cNvPr id="7" name="直接连接符 6">
              <a:extLst>
                <a:ext uri="{FF2B5EF4-FFF2-40B4-BE49-F238E27FC236}">
                  <a16:creationId xmlns:a16="http://schemas.microsoft.com/office/drawing/2014/main" xmlns="" id="{091791CC-A678-461C-9874-63922F33F554}"/>
                </a:ext>
              </a:extLst>
            </p:cNvPr>
            <p:cNvCxnSpPr/>
            <p:nvPr/>
          </p:nvCxnSpPr>
          <p:spPr>
            <a:xfrm>
              <a:off x="4958033" y="3049898"/>
              <a:ext cx="0" cy="23532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112B6AB0-E8C1-4E27-9D81-EF671BCEA699}"/>
                </a:ext>
              </a:extLst>
            </p:cNvPr>
            <p:cNvCxnSpPr>
              <a:cxnSpLocks/>
            </p:cNvCxnSpPr>
            <p:nvPr/>
          </p:nvCxnSpPr>
          <p:spPr>
            <a:xfrm>
              <a:off x="11042310" y="3049898"/>
              <a:ext cx="0" cy="1121173"/>
            </a:xfrm>
            <a:prstGeom prst="line">
              <a:avLst/>
            </a:prstGeom>
            <a:ln>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4500B1D5-0946-4877-8C0F-A219868798C6}"/>
                </a:ext>
              </a:extLst>
            </p:cNvPr>
            <p:cNvCxnSpPr>
              <a:cxnSpLocks/>
            </p:cNvCxnSpPr>
            <p:nvPr/>
          </p:nvCxnSpPr>
          <p:spPr>
            <a:xfrm flipH="1">
              <a:off x="4958034" y="3049898"/>
              <a:ext cx="6084276"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81A7395D-C816-43C9-A7C7-0884E80C9471}"/>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（四）资本的循环周转与再生产</a:t>
            </a:r>
          </a:p>
        </p:txBody>
      </p:sp>
      <p:sp>
        <p:nvSpPr>
          <p:cNvPr id="7" name="文本框 6">
            <a:extLst>
              <a:ext uri="{FF2B5EF4-FFF2-40B4-BE49-F238E27FC236}">
                <a16:creationId xmlns:a16="http://schemas.microsoft.com/office/drawing/2014/main" xmlns="" id="{37A03D87-46EF-4463-9BF7-504714205A88}"/>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8" name="文本框 7">
            <a:extLst>
              <a:ext uri="{FF2B5EF4-FFF2-40B4-BE49-F238E27FC236}">
                <a16:creationId xmlns:a16="http://schemas.microsoft.com/office/drawing/2014/main" xmlns="" id="{3E3A34BA-162A-4B20-BB3F-2F00E947BFAB}"/>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1.</a:t>
            </a:r>
            <a:r>
              <a:rPr lang="zh-CN" altLang="en-US" sz="2400" b="1" dirty="0">
                <a:solidFill>
                  <a:srgbClr val="B26A37"/>
                </a:solidFill>
                <a:latin typeface="+mn-ea"/>
                <a:ea typeface="+mn-ea"/>
                <a:sym typeface="微软雅黑" panose="020B0503020204020204" pitchFamily="34" charset="-122"/>
              </a:rPr>
              <a:t>资本循环</a:t>
            </a:r>
          </a:p>
        </p:txBody>
      </p:sp>
      <p:grpSp>
        <p:nvGrpSpPr>
          <p:cNvPr id="15" name="组合 14">
            <a:extLst>
              <a:ext uri="{FF2B5EF4-FFF2-40B4-BE49-F238E27FC236}">
                <a16:creationId xmlns:a16="http://schemas.microsoft.com/office/drawing/2014/main" xmlns="" id="{BBBD7F9C-AA75-4F25-85DC-3331523E156C}"/>
              </a:ext>
            </a:extLst>
          </p:cNvPr>
          <p:cNvGrpSpPr/>
          <p:nvPr/>
        </p:nvGrpSpPr>
        <p:grpSpPr>
          <a:xfrm>
            <a:off x="1307732" y="2705100"/>
            <a:ext cx="10052994" cy="3140568"/>
            <a:chOff x="721895" y="2705100"/>
            <a:chExt cx="10052994" cy="3140568"/>
          </a:xfrm>
        </p:grpSpPr>
        <p:sp>
          <p:nvSpPr>
            <p:cNvPr id="39" name="AutoShape 12">
              <a:extLst>
                <a:ext uri="{FF2B5EF4-FFF2-40B4-BE49-F238E27FC236}">
                  <a16:creationId xmlns:a16="http://schemas.microsoft.com/office/drawing/2014/main" xmlns="" id="{90212DF3-C3D6-4961-B621-3062ABE52580}"/>
                </a:ext>
              </a:extLst>
            </p:cNvPr>
            <p:cNvSpPr>
              <a:spLocks noChangeArrowheads="1"/>
            </p:cNvSpPr>
            <p:nvPr/>
          </p:nvSpPr>
          <p:spPr bwMode="auto">
            <a:xfrm>
              <a:off x="6632454" y="2705100"/>
              <a:ext cx="4142435" cy="3084512"/>
            </a:xfrm>
            <a:prstGeom prst="wedgeRectCallout">
              <a:avLst>
                <a:gd name="adj1" fmla="val -64138"/>
                <a:gd name="adj2" fmla="val 22994"/>
              </a:avLst>
            </a:prstGeom>
            <a:noFill/>
            <a:ln w="12700">
              <a:solidFill>
                <a:srgbClr val="B26A37"/>
              </a:solidFill>
              <a:miter lim="800000"/>
            </a:ln>
          </p:spPr>
          <p:txBody>
            <a:bodyPr wrap="none" lIns="90170" tIns="46990" rIns="90170" bIns="180000" anchor="ctr"/>
            <a:lstStyle/>
            <a:p>
              <a:pPr eaLnBrk="1" hangingPunct="1">
                <a:lnSpc>
                  <a:spcPct val="150000"/>
                </a:lnSpc>
                <a:defRPr/>
              </a:pPr>
              <a:endParaRPr lang="zh-CN" altLang="zh-CN" sz="2400" b="1" dirty="0">
                <a:solidFill>
                  <a:schemeClr val="tx2"/>
                </a:solidFill>
                <a:latin typeface="+mj-ea"/>
                <a:ea typeface="+mj-ea"/>
                <a:sym typeface="微软雅黑" panose="020B0503020204020204" pitchFamily="34" charset="-122"/>
              </a:endParaRPr>
            </a:p>
          </p:txBody>
        </p:sp>
        <p:pic>
          <p:nvPicPr>
            <p:cNvPr id="2" name="图片 1">
              <a:extLst>
                <a:ext uri="{FF2B5EF4-FFF2-40B4-BE49-F238E27FC236}">
                  <a16:creationId xmlns:a16="http://schemas.microsoft.com/office/drawing/2014/main" xmlns="" id="{DEDA37E6-DCC0-49D0-8E06-7E9389A362C8}"/>
                </a:ext>
              </a:extLst>
            </p:cNvPr>
            <p:cNvPicPr>
              <a:picLocks noChangeAspect="1"/>
            </p:cNvPicPr>
            <p:nvPr/>
          </p:nvPicPr>
          <p:blipFill>
            <a:blip r:embed="rId2"/>
            <a:stretch>
              <a:fillRect/>
            </a:stretch>
          </p:blipFill>
          <p:spPr>
            <a:xfrm>
              <a:off x="721895" y="2717744"/>
              <a:ext cx="5095616" cy="3127924"/>
            </a:xfrm>
            <a:prstGeom prst="rect">
              <a:avLst/>
            </a:prstGeom>
          </p:spPr>
        </p:pic>
        <p:sp>
          <p:nvSpPr>
            <p:cNvPr id="12" name="矩形 11">
              <a:extLst>
                <a:ext uri="{FF2B5EF4-FFF2-40B4-BE49-F238E27FC236}">
                  <a16:creationId xmlns:a16="http://schemas.microsoft.com/office/drawing/2014/main" xmlns="" id="{41FC35E9-F705-4D02-9B80-862B7204873C}"/>
                </a:ext>
              </a:extLst>
            </p:cNvPr>
            <p:cNvSpPr/>
            <p:nvPr/>
          </p:nvSpPr>
          <p:spPr>
            <a:xfrm>
              <a:off x="6773695" y="2831354"/>
              <a:ext cx="3604032" cy="2797048"/>
            </a:xfrm>
            <a:prstGeom prst="rect">
              <a:avLst/>
            </a:prstGeom>
          </p:spPr>
          <p:txBody>
            <a:bodyPr wrap="square" lIns="0" rIns="0">
              <a:spAutoFit/>
            </a:bodyPr>
            <a:lstStyle/>
            <a:p>
              <a:pPr lvl="0" algn="just" eaLnBrk="1" hangingPunct="1">
                <a:lnSpc>
                  <a:spcPct val="150000"/>
                </a:lnSpc>
                <a:defRPr/>
              </a:pPr>
              <a:r>
                <a:rPr lang="zh-CN" altLang="en-US" sz="2400" dirty="0">
                  <a:solidFill>
                    <a:prstClr val="black"/>
                  </a:solidFill>
                  <a:latin typeface="Microsoft YaHei"/>
                  <a:ea typeface="Microsoft YaHei"/>
                  <a:sym typeface="微软雅黑" panose="020B0503020204020204" pitchFamily="34" charset="-122"/>
                </a:rPr>
                <a:t>　　</a:t>
              </a:r>
              <a:r>
                <a:rPr lang="zh-CN" altLang="zh-CN" sz="2400" dirty="0">
                  <a:solidFill>
                    <a:prstClr val="black"/>
                  </a:solidFill>
                  <a:latin typeface="Microsoft YaHei"/>
                  <a:ea typeface="Microsoft YaHei"/>
                  <a:sym typeface="微软雅黑" panose="020B0503020204020204" pitchFamily="34" charset="-122"/>
                </a:rPr>
                <a:t>产业资本</a:t>
              </a:r>
              <a:r>
                <a:rPr lang="zh-CN" altLang="en-US" sz="2400" dirty="0">
                  <a:solidFill>
                    <a:prstClr val="black"/>
                  </a:solidFill>
                  <a:latin typeface="Microsoft YaHei"/>
                  <a:ea typeface="Microsoft YaHei"/>
                  <a:sym typeface="微软雅黑" panose="020B0503020204020204" pitchFamily="34" charset="-122"/>
                </a:rPr>
                <a:t>的</a:t>
              </a:r>
              <a:r>
                <a:rPr lang="zh-CN" altLang="zh-CN" sz="2400" dirty="0">
                  <a:solidFill>
                    <a:prstClr val="black"/>
                  </a:solidFill>
                  <a:latin typeface="Microsoft YaHei"/>
                  <a:ea typeface="Microsoft YaHei"/>
                  <a:sym typeface="微软雅黑" panose="020B0503020204020204" pitchFamily="34" charset="-122"/>
                </a:rPr>
                <a:t>连续循环，是</a:t>
              </a:r>
              <a:r>
                <a:rPr lang="zh-CN" altLang="zh-CN" sz="2400" b="1" dirty="0">
                  <a:solidFill>
                    <a:srgbClr val="B26A37"/>
                  </a:solidFill>
                  <a:latin typeface="Microsoft YaHei"/>
                  <a:ea typeface="Microsoft YaHei"/>
                  <a:sym typeface="微软雅黑" panose="020B0503020204020204" pitchFamily="34" charset="-122"/>
                </a:rPr>
                <a:t>流通过程和生产过程的统一，</a:t>
              </a:r>
              <a:r>
                <a:rPr lang="zh-CN" altLang="en-US" sz="2400" dirty="0">
                  <a:latin typeface="Microsoft YaHei"/>
                  <a:ea typeface="Microsoft YaHei"/>
                  <a:sym typeface="微软雅黑" panose="020B0503020204020204" pitchFamily="34" charset="-122"/>
                </a:rPr>
                <a:t>也</a:t>
              </a:r>
              <a:r>
                <a:rPr lang="zh-CN" altLang="zh-CN" sz="2400" dirty="0">
                  <a:latin typeface="Microsoft YaHei"/>
                  <a:ea typeface="Microsoft YaHei"/>
                  <a:sym typeface="微软雅黑" panose="020B0503020204020204" pitchFamily="34" charset="-122"/>
                </a:rPr>
                <a:t>是</a:t>
              </a:r>
              <a:r>
                <a:rPr lang="zh-CN" altLang="en-US" sz="2400" b="1" dirty="0">
                  <a:solidFill>
                    <a:srgbClr val="B26A37"/>
                  </a:solidFill>
                  <a:latin typeface="Microsoft YaHei"/>
                  <a:ea typeface="Microsoft YaHei"/>
                  <a:sym typeface="微软雅黑" panose="020B0503020204020204" pitchFamily="34" charset="-122"/>
                </a:rPr>
                <a:t>货币资本循环、生产资本循环、商品资本循环的</a:t>
              </a:r>
              <a:r>
                <a:rPr lang="zh-CN" altLang="zh-CN" sz="2400" b="1" dirty="0">
                  <a:solidFill>
                    <a:srgbClr val="B26A37"/>
                  </a:solidFill>
                  <a:latin typeface="Microsoft YaHei"/>
                  <a:ea typeface="Microsoft YaHei"/>
                  <a:sym typeface="微软雅黑" panose="020B0503020204020204" pitchFamily="34" charset="-122"/>
                </a:rPr>
                <a:t>统一</a:t>
              </a:r>
              <a:r>
                <a:rPr lang="zh-CN" altLang="zh-CN" sz="2400" dirty="0">
                  <a:solidFill>
                    <a:prstClr val="black"/>
                  </a:solidFill>
                  <a:effectLst>
                    <a:outerShdw blurRad="38100" dist="38100" dir="2700000" algn="tl">
                      <a:srgbClr val="C0C0C0"/>
                    </a:outerShdw>
                  </a:effectLst>
                  <a:latin typeface="Microsoft YaHei"/>
                  <a:ea typeface="Microsoft YaHei"/>
                  <a:sym typeface="微软雅黑" panose="020B0503020204020204" pitchFamily="34" charset="-122"/>
                </a:rPr>
                <a:t>。</a:t>
              </a:r>
              <a:r>
                <a:rPr lang="zh-CN" altLang="zh-CN" sz="2400" dirty="0">
                  <a:solidFill>
                    <a:srgbClr val="44546A"/>
                  </a:solidFill>
                  <a:latin typeface="Microsoft YaHei"/>
                  <a:ea typeface="Microsoft YaHei"/>
                  <a:sym typeface="微软雅黑" panose="020B0503020204020204" pitchFamily="34" charset="-122"/>
                </a:rPr>
                <a:t> </a:t>
              </a:r>
            </a:p>
          </p:txBody>
        </p:sp>
      </p:grpSp>
    </p:spTree>
    <p:extLst>
      <p:ext uri="{BB962C8B-B14F-4D97-AF65-F5344CB8AC3E}">
        <p14:creationId xmlns:p14="http://schemas.microsoft.com/office/powerpoint/2010/main" val="1090479695"/>
      </p:ext>
    </p:extLst>
  </p:cSld>
  <p:clrMapOvr>
    <a:masterClrMapping/>
  </p:clrMapOvr>
  <p:transition spd="med">
    <p:pull/>
  </p:transition>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B0DB1E3E-A095-4029-9C07-8A67DFC79A7A}"/>
              </a:ext>
            </a:extLst>
          </p:cNvPr>
          <p:cNvGrpSpPr/>
          <p:nvPr/>
        </p:nvGrpSpPr>
        <p:grpSpPr>
          <a:xfrm>
            <a:off x="2063317" y="4971061"/>
            <a:ext cx="7613222" cy="1327150"/>
            <a:chOff x="5367896" y="3440756"/>
            <a:chExt cx="7276160" cy="1327150"/>
          </a:xfrm>
        </p:grpSpPr>
        <p:pic>
          <p:nvPicPr>
            <p:cNvPr id="16" name="AutoShape 4">
              <a:extLst>
                <a:ext uri="{FF2B5EF4-FFF2-40B4-BE49-F238E27FC236}">
                  <a16:creationId xmlns:a16="http://schemas.microsoft.com/office/drawing/2014/main" xmlns="" id="{BC5878F6-3F25-4E98-BA03-542AE270773C}"/>
                </a:ext>
              </a:extLst>
            </p:cNvPr>
            <p:cNvPicPr>
              <a:picLocks noChangeArrowheads="1"/>
            </p:cNvPicPr>
            <p:nvPr/>
          </p:nvPicPr>
          <p:blipFill>
            <a:blip r:embed="rId2">
              <a:duotone>
                <a:prstClr val="black"/>
                <a:schemeClr val="accent2">
                  <a:tint val="45000"/>
                  <a:satMod val="400000"/>
                </a:schemeClr>
              </a:duotone>
            </a:blip>
            <a:srcRect/>
            <a:stretch>
              <a:fillRect/>
            </a:stretch>
          </p:blipFill>
          <p:spPr bwMode="auto">
            <a:xfrm>
              <a:off x="5367897" y="3775889"/>
              <a:ext cx="3618366" cy="723557"/>
            </a:xfrm>
            <a:prstGeom prst="rect">
              <a:avLst/>
            </a:prstGeom>
            <a:noFill/>
            <a:ln>
              <a:noFill/>
            </a:ln>
          </p:spPr>
        </p:pic>
        <p:sp>
          <p:nvSpPr>
            <p:cNvPr id="18" name="Rectangle 8">
              <a:extLst>
                <a:ext uri="{FF2B5EF4-FFF2-40B4-BE49-F238E27FC236}">
                  <a16:creationId xmlns:a16="http://schemas.microsoft.com/office/drawing/2014/main" xmlns="" id="{C1CF89F4-4F88-4A01-B4E6-3ADBCB78C404}"/>
                </a:ext>
              </a:extLst>
            </p:cNvPr>
            <p:cNvSpPr>
              <a:spLocks noChangeArrowheads="1"/>
            </p:cNvSpPr>
            <p:nvPr/>
          </p:nvSpPr>
          <p:spPr bwMode="auto">
            <a:xfrm>
              <a:off x="5367896" y="3870592"/>
              <a:ext cx="36183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zh-CN" sz="2400" b="1" dirty="0">
                  <a:solidFill>
                    <a:schemeClr val="bg1"/>
                  </a:solidFill>
                  <a:latin typeface="微软雅黑" panose="020B0503020204020204" pitchFamily="34" charset="-122"/>
                  <a:sym typeface="微软雅黑" panose="020B0503020204020204" pitchFamily="34" charset="-122"/>
                </a:rPr>
                <a:t>影响资本周转</a:t>
              </a:r>
              <a:r>
                <a:rPr lang="zh-CN" altLang="en-US" sz="2400" b="1" dirty="0">
                  <a:solidFill>
                    <a:schemeClr val="bg1"/>
                  </a:solidFill>
                  <a:latin typeface="微软雅黑" panose="020B0503020204020204" pitchFamily="34" charset="-122"/>
                  <a:sym typeface="微软雅黑" panose="020B0503020204020204" pitchFamily="34" charset="-122"/>
                </a:rPr>
                <a:t>快慢</a:t>
              </a:r>
              <a:r>
                <a:rPr lang="zh-CN" altLang="zh-CN" sz="2400" b="1" dirty="0">
                  <a:solidFill>
                    <a:schemeClr val="bg1"/>
                  </a:solidFill>
                  <a:latin typeface="微软雅黑" panose="020B0503020204020204" pitchFamily="34" charset="-122"/>
                  <a:sym typeface="微软雅黑" panose="020B0503020204020204" pitchFamily="34" charset="-122"/>
                </a:rPr>
                <a:t>的因素</a:t>
              </a:r>
            </a:p>
          </p:txBody>
        </p:sp>
        <p:sp>
          <p:nvSpPr>
            <p:cNvPr id="19" name="Rectangle 10">
              <a:extLst>
                <a:ext uri="{FF2B5EF4-FFF2-40B4-BE49-F238E27FC236}">
                  <a16:creationId xmlns:a16="http://schemas.microsoft.com/office/drawing/2014/main" xmlns="" id="{7166BDD3-513F-455C-B18A-9B85C35AFCBC}"/>
                </a:ext>
              </a:extLst>
            </p:cNvPr>
            <p:cNvSpPr>
              <a:spLocks noChangeArrowheads="1"/>
            </p:cNvSpPr>
            <p:nvPr/>
          </p:nvSpPr>
          <p:spPr bwMode="auto">
            <a:xfrm>
              <a:off x="9572244" y="4310706"/>
              <a:ext cx="300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dirty="0">
                  <a:latin typeface="微软雅黑" panose="020B0503020204020204" pitchFamily="34" charset="-122"/>
                  <a:sym typeface="微软雅黑" panose="020B0503020204020204" pitchFamily="34" charset="-122"/>
                </a:rPr>
                <a:t>生产资本的构成</a:t>
              </a:r>
            </a:p>
          </p:txBody>
        </p:sp>
        <p:sp>
          <p:nvSpPr>
            <p:cNvPr id="20" name="AutoShape 11">
              <a:extLst>
                <a:ext uri="{FF2B5EF4-FFF2-40B4-BE49-F238E27FC236}">
                  <a16:creationId xmlns:a16="http://schemas.microsoft.com/office/drawing/2014/main" xmlns="" id="{8AA5572E-8790-4A89-B2AF-D5287A0CD646}"/>
                </a:ext>
              </a:extLst>
            </p:cNvPr>
            <p:cNvSpPr>
              <a:spLocks/>
            </p:cNvSpPr>
            <p:nvPr/>
          </p:nvSpPr>
          <p:spPr bwMode="auto">
            <a:xfrm>
              <a:off x="9148284" y="3669356"/>
              <a:ext cx="261938" cy="936625"/>
            </a:xfrm>
            <a:prstGeom prst="leftBrace">
              <a:avLst>
                <a:gd name="adj1" fmla="val 29715"/>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latin typeface="微软雅黑" panose="020B0503020204020204" pitchFamily="34" charset="-122"/>
                <a:sym typeface="微软雅黑" panose="020B0503020204020204" pitchFamily="34" charset="-122"/>
              </a:endParaRPr>
            </a:p>
          </p:txBody>
        </p:sp>
        <p:sp>
          <p:nvSpPr>
            <p:cNvPr id="21" name="Rectangle 9">
              <a:extLst>
                <a:ext uri="{FF2B5EF4-FFF2-40B4-BE49-F238E27FC236}">
                  <a16:creationId xmlns:a16="http://schemas.microsoft.com/office/drawing/2014/main" xmlns="" id="{BFD71B83-8083-48C1-B1D5-9EAF3FF9C86F}"/>
                </a:ext>
              </a:extLst>
            </p:cNvPr>
            <p:cNvSpPr>
              <a:spLocks noChangeArrowheads="1"/>
            </p:cNvSpPr>
            <p:nvPr/>
          </p:nvSpPr>
          <p:spPr bwMode="auto">
            <a:xfrm>
              <a:off x="9572244" y="3440756"/>
              <a:ext cx="3071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a:latin typeface="微软雅黑" panose="020B0503020204020204" pitchFamily="34" charset="-122"/>
                  <a:sym typeface="微软雅黑" panose="020B0503020204020204" pitchFamily="34" charset="-122"/>
                </a:rPr>
                <a:t>资本周转的时间</a:t>
              </a:r>
            </a:p>
          </p:txBody>
        </p:sp>
      </p:grpSp>
      <p:grpSp>
        <p:nvGrpSpPr>
          <p:cNvPr id="23" name="组合 12">
            <a:extLst>
              <a:ext uri="{FF2B5EF4-FFF2-40B4-BE49-F238E27FC236}">
                <a16:creationId xmlns:a16="http://schemas.microsoft.com/office/drawing/2014/main" xmlns="" id="{4CB5568F-9EEC-44E3-B038-1E678D2BBB93}"/>
              </a:ext>
            </a:extLst>
          </p:cNvPr>
          <p:cNvGrpSpPr>
            <a:grpSpLocks/>
          </p:cNvGrpSpPr>
          <p:nvPr/>
        </p:nvGrpSpPr>
        <p:grpSpPr bwMode="auto">
          <a:xfrm>
            <a:off x="1564628" y="2487033"/>
            <a:ext cx="4305300" cy="2125662"/>
            <a:chOff x="997850" y="1559957"/>
            <a:chExt cx="4306062" cy="2112704"/>
          </a:xfrm>
        </p:grpSpPr>
        <p:sp>
          <p:nvSpPr>
            <p:cNvPr id="24" name="矩形 8">
              <a:extLst>
                <a:ext uri="{FF2B5EF4-FFF2-40B4-BE49-F238E27FC236}">
                  <a16:creationId xmlns:a16="http://schemas.microsoft.com/office/drawing/2014/main" xmlns="" id="{29FDBB1A-5BC9-41D8-9898-ED22179CCD8D}"/>
                </a:ext>
              </a:extLst>
            </p:cNvPr>
            <p:cNvSpPr>
              <a:spLocks noChangeArrowheads="1"/>
            </p:cNvSpPr>
            <p:nvPr/>
          </p:nvSpPr>
          <p:spPr bwMode="auto">
            <a:xfrm>
              <a:off x="1004201" y="1559957"/>
              <a:ext cx="4299711" cy="2112704"/>
            </a:xfrm>
            <a:prstGeom prst="rect">
              <a:avLst/>
            </a:prstGeom>
            <a:solidFill>
              <a:schemeClr val="accent2">
                <a:lumMod val="20000"/>
                <a:lumOff val="80000"/>
              </a:schemeClr>
            </a:solidFill>
            <a:ln>
              <a:noFill/>
            </a:ln>
          </p:spPr>
          <p:txBody>
            <a:bodyPr anchor="ctr"/>
            <a:lstStyle>
              <a:lvl1pPr defTabSz="911225" eaLnBrk="0" hangingPunct="0">
                <a:defRPr>
                  <a:solidFill>
                    <a:schemeClr val="tx1"/>
                  </a:solidFill>
                  <a:latin typeface="Arial" panose="020B0604020202020204" pitchFamily="34" charset="0"/>
                  <a:ea typeface="微软雅黑" panose="020B0503020204020204" pitchFamily="34" charset="-122"/>
                </a:defRPr>
              </a:lvl1pPr>
              <a:lvl2pPr defTabSz="911225" eaLnBrk="0" hangingPunct="0">
                <a:defRPr>
                  <a:solidFill>
                    <a:schemeClr val="tx1"/>
                  </a:solidFill>
                  <a:latin typeface="Arial" panose="020B0604020202020204" pitchFamily="34" charset="0"/>
                  <a:ea typeface="微软雅黑" panose="020B0503020204020204" pitchFamily="34" charset="-122"/>
                </a:defRPr>
              </a:lvl2pPr>
              <a:lvl3pPr defTabSz="911225" eaLnBrk="0" hangingPunct="0">
                <a:defRPr>
                  <a:solidFill>
                    <a:schemeClr val="tx1"/>
                  </a:solidFill>
                  <a:latin typeface="Arial" panose="020B0604020202020204" pitchFamily="34" charset="0"/>
                  <a:ea typeface="微软雅黑" panose="020B0503020204020204" pitchFamily="34" charset="-122"/>
                </a:defRPr>
              </a:lvl3pPr>
              <a:lvl4pPr defTabSz="911225" eaLnBrk="0" hangingPunct="0">
                <a:defRPr>
                  <a:solidFill>
                    <a:schemeClr val="tx1"/>
                  </a:solidFill>
                  <a:latin typeface="Arial" panose="020B0604020202020204" pitchFamily="34" charset="0"/>
                  <a:ea typeface="微软雅黑" panose="020B0503020204020204" pitchFamily="34" charset="-122"/>
                </a:defRPr>
              </a:lvl4pPr>
              <a:lvl5pPr defTabSz="911225" eaLnBrk="0" hangingPunct="0">
                <a:defRPr>
                  <a:solidFill>
                    <a:schemeClr val="tx1"/>
                  </a:solidFill>
                  <a:latin typeface="Arial" panose="020B0604020202020204" pitchFamily="34" charset="0"/>
                  <a:ea typeface="微软雅黑" panose="020B0503020204020204" pitchFamily="34" charset="-122"/>
                </a:defRPr>
              </a:lvl5pPr>
              <a:lvl6pPr defTabSz="9112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9112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9112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9112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zh-CN" sz="2400">
                <a:solidFill>
                  <a:srgbClr val="FFFFFF"/>
                </a:solidFill>
                <a:latin typeface="微软雅黑" panose="020B0503020204020204" pitchFamily="34" charset="-122"/>
                <a:sym typeface="微软雅黑" panose="020B0503020204020204" pitchFamily="34" charset="-122"/>
              </a:endParaRPr>
            </a:p>
          </p:txBody>
        </p:sp>
        <p:sp>
          <p:nvSpPr>
            <p:cNvPr id="25" name="矩形 9">
              <a:extLst>
                <a:ext uri="{FF2B5EF4-FFF2-40B4-BE49-F238E27FC236}">
                  <a16:creationId xmlns:a16="http://schemas.microsoft.com/office/drawing/2014/main" xmlns="" id="{D54023A2-033D-486B-A877-F74580651301}"/>
                </a:ext>
              </a:extLst>
            </p:cNvPr>
            <p:cNvSpPr>
              <a:spLocks noChangeArrowheads="1"/>
            </p:cNvSpPr>
            <p:nvPr/>
          </p:nvSpPr>
          <p:spPr bwMode="auto">
            <a:xfrm>
              <a:off x="997850" y="1695650"/>
              <a:ext cx="215938" cy="577483"/>
            </a:xfrm>
            <a:prstGeom prst="rect">
              <a:avLst/>
            </a:prstGeom>
            <a:solidFill>
              <a:srgbClr val="C87E4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1225">
                <a:defRPr>
                  <a:solidFill>
                    <a:schemeClr val="tx1"/>
                  </a:solidFill>
                  <a:latin typeface="Arial" panose="020B0604020202020204" pitchFamily="34" charset="0"/>
                  <a:ea typeface="微软雅黑" panose="020B0503020204020204" pitchFamily="34" charset="-122"/>
                </a:defRPr>
              </a:lvl1pPr>
              <a:lvl2pPr marL="742950" indent="-285750" defTabSz="911225">
                <a:defRPr>
                  <a:solidFill>
                    <a:schemeClr val="tx1"/>
                  </a:solidFill>
                  <a:latin typeface="Arial" panose="020B0604020202020204" pitchFamily="34" charset="0"/>
                  <a:ea typeface="微软雅黑" panose="020B0503020204020204" pitchFamily="34" charset="-122"/>
                </a:defRPr>
              </a:lvl2pPr>
              <a:lvl3pPr marL="1143000" indent="-228600" defTabSz="911225">
                <a:defRPr>
                  <a:solidFill>
                    <a:schemeClr val="tx1"/>
                  </a:solidFill>
                  <a:latin typeface="Arial" panose="020B0604020202020204" pitchFamily="34" charset="0"/>
                  <a:ea typeface="微软雅黑" panose="020B0503020204020204" pitchFamily="34" charset="-122"/>
                </a:defRPr>
              </a:lvl3pPr>
              <a:lvl4pPr marL="1600200" indent="-228600" defTabSz="911225">
                <a:defRPr>
                  <a:solidFill>
                    <a:schemeClr val="tx1"/>
                  </a:solidFill>
                  <a:latin typeface="Arial" panose="020B0604020202020204" pitchFamily="34" charset="0"/>
                  <a:ea typeface="微软雅黑" panose="020B0503020204020204" pitchFamily="34" charset="-122"/>
                </a:defRPr>
              </a:lvl4pPr>
              <a:lvl5pPr marL="2057400" indent="-228600" defTabSz="911225">
                <a:defRPr>
                  <a:solidFill>
                    <a:schemeClr val="tx1"/>
                  </a:solidFill>
                  <a:latin typeface="Arial" panose="020B0604020202020204" pitchFamily="34" charset="0"/>
                  <a:ea typeface="微软雅黑" panose="020B0503020204020204" pitchFamily="34"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endParaRPr lang="zh-CN" altLang="zh-CN" sz="2400">
                <a:solidFill>
                  <a:srgbClr val="FFFFFF"/>
                </a:solidFill>
                <a:latin typeface="微软雅黑" panose="020B0503020204020204" pitchFamily="34" charset="-122"/>
                <a:sym typeface="微软雅黑" panose="020B0503020204020204" pitchFamily="34" charset="-122"/>
              </a:endParaRPr>
            </a:p>
          </p:txBody>
        </p:sp>
        <p:sp>
          <p:nvSpPr>
            <p:cNvPr id="28" name="矩形 17">
              <a:extLst>
                <a:ext uri="{FF2B5EF4-FFF2-40B4-BE49-F238E27FC236}">
                  <a16:creationId xmlns:a16="http://schemas.microsoft.com/office/drawing/2014/main" xmlns="" id="{FF332577-E569-4A07-BA72-529BC3C49A36}"/>
                </a:ext>
              </a:extLst>
            </p:cNvPr>
            <p:cNvSpPr>
              <a:spLocks noChangeArrowheads="1"/>
            </p:cNvSpPr>
            <p:nvPr/>
          </p:nvSpPr>
          <p:spPr bwMode="auto">
            <a:xfrm>
              <a:off x="1202088" y="2351854"/>
              <a:ext cx="3820201" cy="112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周而复始、不断反复着的资本循环。</a:t>
              </a:r>
            </a:p>
          </p:txBody>
        </p:sp>
        <p:sp>
          <p:nvSpPr>
            <p:cNvPr id="22" name="矩形 17">
              <a:extLst>
                <a:ext uri="{FF2B5EF4-FFF2-40B4-BE49-F238E27FC236}">
                  <a16:creationId xmlns:a16="http://schemas.microsoft.com/office/drawing/2014/main" xmlns="" id="{55D04112-C870-4022-9BB7-3D63196E8317}"/>
                </a:ext>
              </a:extLst>
            </p:cNvPr>
            <p:cNvSpPr>
              <a:spLocks noChangeArrowheads="1"/>
            </p:cNvSpPr>
            <p:nvPr/>
          </p:nvSpPr>
          <p:spPr bwMode="auto">
            <a:xfrm>
              <a:off x="1348749" y="1754965"/>
              <a:ext cx="3820201" cy="45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r>
                <a:rPr lang="zh-CN" altLang="en-US" sz="2400" b="1" dirty="0">
                  <a:solidFill>
                    <a:srgbClr val="000000"/>
                  </a:solidFill>
                  <a:latin typeface="微软雅黑" panose="020B0503020204020204" pitchFamily="34" charset="-122"/>
                  <a:sym typeface="微软雅黑" panose="020B0503020204020204" pitchFamily="34" charset="-122"/>
                </a:rPr>
                <a:t>资本的周转</a:t>
              </a:r>
            </a:p>
          </p:txBody>
        </p:sp>
      </p:grpSp>
      <p:sp>
        <p:nvSpPr>
          <p:cNvPr id="14" name="文本框 13">
            <a:extLst>
              <a:ext uri="{FF2B5EF4-FFF2-40B4-BE49-F238E27FC236}">
                <a16:creationId xmlns:a16="http://schemas.microsoft.com/office/drawing/2014/main" xmlns="" id="{E13E4417-8377-4554-BC95-5771518C8847}"/>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15" name="矩形: 圆角 14">
            <a:extLst>
              <a:ext uri="{FF2B5EF4-FFF2-40B4-BE49-F238E27FC236}">
                <a16:creationId xmlns:a16="http://schemas.microsoft.com/office/drawing/2014/main" xmlns="" id="{D259B7FF-DD21-4892-9F4E-FBD77CD85139}"/>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（四）资本的循环周转与再生产</a:t>
            </a:r>
          </a:p>
        </p:txBody>
      </p:sp>
      <p:sp>
        <p:nvSpPr>
          <p:cNvPr id="17" name="文本框 16">
            <a:extLst>
              <a:ext uri="{FF2B5EF4-FFF2-40B4-BE49-F238E27FC236}">
                <a16:creationId xmlns:a16="http://schemas.microsoft.com/office/drawing/2014/main" xmlns="" id="{7AC6A428-2AD1-41A2-BD57-565CB12400B6}"/>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2.</a:t>
            </a:r>
            <a:r>
              <a:rPr lang="zh-CN" altLang="en-US" sz="2400" b="1" dirty="0">
                <a:solidFill>
                  <a:srgbClr val="B26A37"/>
                </a:solidFill>
                <a:latin typeface="+mn-ea"/>
                <a:ea typeface="+mn-ea"/>
                <a:sym typeface="微软雅黑" panose="020B0503020204020204" pitchFamily="34" charset="-122"/>
              </a:rPr>
              <a:t>资本周转</a:t>
            </a:r>
          </a:p>
        </p:txBody>
      </p:sp>
      <p:pic>
        <p:nvPicPr>
          <p:cNvPr id="4" name="图片 3">
            <a:extLst>
              <a:ext uri="{FF2B5EF4-FFF2-40B4-BE49-F238E27FC236}">
                <a16:creationId xmlns:a16="http://schemas.microsoft.com/office/drawing/2014/main" xmlns="" id="{C316CDD3-62F3-4B61-99B4-3D04E1C5BBA2}"/>
              </a:ext>
            </a:extLst>
          </p:cNvPr>
          <p:cNvPicPr>
            <a:picLocks noChangeAspect="1"/>
          </p:cNvPicPr>
          <p:nvPr/>
        </p:nvPicPr>
        <p:blipFill>
          <a:blip r:embed="rId3"/>
          <a:stretch>
            <a:fillRect/>
          </a:stretch>
        </p:blipFill>
        <p:spPr>
          <a:xfrm>
            <a:off x="6096000" y="2487032"/>
            <a:ext cx="3191686" cy="2125663"/>
          </a:xfrm>
          <a:prstGeom prst="rect">
            <a:avLst/>
          </a:prstGeom>
        </p:spPr>
      </p:pic>
    </p:spTree>
    <p:extLst>
      <p:ext uri="{BB962C8B-B14F-4D97-AF65-F5344CB8AC3E}">
        <p14:creationId xmlns:p14="http://schemas.microsoft.com/office/powerpoint/2010/main" val="4081151881"/>
      </p:ext>
    </p:extLst>
  </p:cSld>
  <p:clrMapOvr>
    <a:masterClrMapping/>
  </p:clrMapOvr>
  <p:transition spd="med">
    <p:pull/>
  </p:transition>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xmlns="" id="{46905461-4C31-4260-8515-6189DFFA4225}"/>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（四）资本的循环周转与再生产</a:t>
            </a:r>
          </a:p>
        </p:txBody>
      </p:sp>
      <p:grpSp>
        <p:nvGrpSpPr>
          <p:cNvPr id="41" name="组合 2">
            <a:extLst>
              <a:ext uri="{FF2B5EF4-FFF2-40B4-BE49-F238E27FC236}">
                <a16:creationId xmlns:a16="http://schemas.microsoft.com/office/drawing/2014/main" xmlns="" id="{4D977E1E-4773-4EAE-884D-F45F5A184C6E}"/>
              </a:ext>
            </a:extLst>
          </p:cNvPr>
          <p:cNvGrpSpPr>
            <a:grpSpLocks/>
          </p:cNvGrpSpPr>
          <p:nvPr/>
        </p:nvGrpSpPr>
        <p:grpSpPr bwMode="auto">
          <a:xfrm>
            <a:off x="2108994" y="4101857"/>
            <a:ext cx="7974012" cy="2438400"/>
            <a:chOff x="480641" y="1462084"/>
            <a:chExt cx="7972703" cy="2439083"/>
          </a:xfrm>
        </p:grpSpPr>
        <p:sp>
          <p:nvSpPr>
            <p:cNvPr id="42" name="Rectangle 2">
              <a:extLst>
                <a:ext uri="{FF2B5EF4-FFF2-40B4-BE49-F238E27FC236}">
                  <a16:creationId xmlns:a16="http://schemas.microsoft.com/office/drawing/2014/main" xmlns="" id="{FBD5D9E1-E9D2-4633-8DD0-0478D71F10CE}"/>
                </a:ext>
              </a:extLst>
            </p:cNvPr>
            <p:cNvSpPr>
              <a:spLocks noChangeArrowheads="1"/>
            </p:cNvSpPr>
            <p:nvPr/>
          </p:nvSpPr>
          <p:spPr bwMode="auto">
            <a:xfrm>
              <a:off x="1701228" y="1565300"/>
              <a:ext cx="1528512" cy="46368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mn-ea"/>
                  <a:ea typeface="+mn-ea"/>
                  <a:sym typeface="微软雅黑" panose="020B0503020204020204" pitchFamily="34" charset="-122"/>
                </a:rPr>
                <a:t>价值</a:t>
              </a:r>
              <a:r>
                <a:rPr lang="zh-CN" altLang="en-US" sz="2400" dirty="0">
                  <a:solidFill>
                    <a:prstClr val="black"/>
                  </a:solidFill>
                  <a:latin typeface="+mn-ea"/>
                  <a:ea typeface="+mn-ea"/>
                  <a:sym typeface="微软雅黑" panose="020B0503020204020204" pitchFamily="34" charset="-122"/>
                </a:rPr>
                <a:t>形态</a:t>
              </a:r>
              <a:endParaRPr kumimoji="0" lang="zh-CN" altLang="zh-CN" sz="2400" b="0" i="0" u="none" strike="noStrike" kern="1200" cap="none" spc="0" normalizeH="0" baseline="0" noProof="0" dirty="0">
                <a:ln>
                  <a:noFill/>
                </a:ln>
                <a:solidFill>
                  <a:prstClr val="black"/>
                </a:solidFill>
                <a:effectLst/>
                <a:uLnTx/>
                <a:uFillTx/>
                <a:latin typeface="+mn-ea"/>
                <a:ea typeface="+mn-ea"/>
                <a:sym typeface="微软雅黑" panose="020B0503020204020204" pitchFamily="34" charset="-122"/>
              </a:endParaRPr>
            </a:p>
          </p:txBody>
        </p:sp>
        <p:sp>
          <p:nvSpPr>
            <p:cNvPr id="43" name="Rectangle 3">
              <a:extLst>
                <a:ext uri="{FF2B5EF4-FFF2-40B4-BE49-F238E27FC236}">
                  <a16:creationId xmlns:a16="http://schemas.microsoft.com/office/drawing/2014/main" xmlns="" id="{176A2805-9A3A-49B0-BB7F-FF07CC6511C9}"/>
                </a:ext>
              </a:extLst>
            </p:cNvPr>
            <p:cNvSpPr>
              <a:spLocks noChangeArrowheads="1"/>
            </p:cNvSpPr>
            <p:nvPr/>
          </p:nvSpPr>
          <p:spPr bwMode="auto">
            <a:xfrm>
              <a:off x="4083674" y="1493843"/>
              <a:ext cx="1690409" cy="465267"/>
            </a:xfrm>
            <a:prstGeom prst="rect">
              <a:avLst/>
            </a:prstGeom>
            <a:noFill/>
            <a:ln>
              <a:noFill/>
            </a:ln>
          </p:spPr>
          <p:txBody>
            <a:bodyPr lIns="90170" tIns="46990" rIns="90170" bIns="4699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1" u="none" strike="noStrike" kern="1200" cap="none" spc="0" normalizeH="0" baseline="0" noProof="0" dirty="0">
                  <a:ln>
                    <a:noFill/>
                  </a:ln>
                  <a:solidFill>
                    <a:srgbClr val="7C4926"/>
                  </a:solidFill>
                  <a:effectLst>
                    <a:outerShdw blurRad="38100" dist="38100" dir="2700000" algn="tl">
                      <a:srgbClr val="C0C0C0"/>
                    </a:outerShdw>
                  </a:effectLst>
                  <a:uLnTx/>
                  <a:uFillTx/>
                  <a:latin typeface="+mn-ea"/>
                  <a:ea typeface="+mn-ea"/>
                  <a:cs typeface="+mn-cs"/>
                  <a:sym typeface="微软雅黑" panose="020B0503020204020204" pitchFamily="34" charset="-122"/>
                </a:rPr>
                <a:t>c</a:t>
              </a:r>
              <a:r>
                <a:rPr kumimoji="0" lang="zh-CN" altLang="en-US" sz="2400" b="1" i="0" u="none" strike="noStrike" kern="1200" cap="none" spc="0" normalizeH="0" baseline="0" noProof="0" dirty="0">
                  <a:ln>
                    <a:noFill/>
                  </a:ln>
                  <a:solidFill>
                    <a:srgbClr val="7C4926"/>
                  </a:solidFill>
                  <a:effectLst>
                    <a:outerShdw blurRad="38100" dist="38100" dir="2700000" algn="tl">
                      <a:srgbClr val="C0C0C0"/>
                    </a:outerShdw>
                  </a:effectLst>
                  <a:uLnTx/>
                  <a:uFillTx/>
                  <a:latin typeface="+mn-ea"/>
                  <a:ea typeface="+mn-ea"/>
                  <a:cs typeface="+mn-cs"/>
                  <a:sym typeface="微软雅黑" panose="020B0503020204020204" pitchFamily="34" charset="-122"/>
                </a:rPr>
                <a:t>+</a:t>
              </a:r>
              <a:r>
                <a:rPr kumimoji="0" lang="zh-CN" altLang="en-US" sz="2400" b="1" i="1" u="none" strike="noStrike" kern="1200" cap="none" spc="0" normalizeH="0" baseline="0" noProof="0" dirty="0">
                  <a:ln>
                    <a:noFill/>
                  </a:ln>
                  <a:solidFill>
                    <a:srgbClr val="7C4926"/>
                  </a:solidFill>
                  <a:effectLst>
                    <a:outerShdw blurRad="38100" dist="38100" dir="2700000" algn="tl">
                      <a:srgbClr val="C0C0C0"/>
                    </a:outerShdw>
                  </a:effectLst>
                  <a:uLnTx/>
                  <a:uFillTx/>
                  <a:latin typeface="+mn-ea"/>
                  <a:ea typeface="+mn-ea"/>
                  <a:cs typeface="+mn-cs"/>
                  <a:sym typeface="微软雅黑" panose="020B0503020204020204" pitchFamily="34" charset="-122"/>
                </a:rPr>
                <a:t>v</a:t>
              </a:r>
              <a:r>
                <a:rPr kumimoji="0" lang="zh-CN" altLang="en-US" sz="2400" b="1" i="0" u="none" strike="noStrike" kern="1200" cap="none" spc="0" normalizeH="0" baseline="0" noProof="0" dirty="0">
                  <a:ln>
                    <a:noFill/>
                  </a:ln>
                  <a:solidFill>
                    <a:srgbClr val="7C4926"/>
                  </a:solidFill>
                  <a:effectLst>
                    <a:outerShdw blurRad="38100" dist="38100" dir="2700000" algn="tl">
                      <a:srgbClr val="C0C0C0"/>
                    </a:outerShdw>
                  </a:effectLst>
                  <a:uLnTx/>
                  <a:uFillTx/>
                  <a:latin typeface="+mn-ea"/>
                  <a:ea typeface="+mn-ea"/>
                  <a:cs typeface="+mn-cs"/>
                  <a:sym typeface="微软雅黑" panose="020B0503020204020204" pitchFamily="34" charset="-122"/>
                </a:rPr>
                <a:t>+</a:t>
              </a:r>
              <a:r>
                <a:rPr kumimoji="0" lang="zh-CN" altLang="en-US" sz="2400" b="1" i="1" u="none" strike="noStrike" kern="1200" cap="none" spc="0" normalizeH="0" baseline="0" noProof="0" dirty="0">
                  <a:ln>
                    <a:noFill/>
                  </a:ln>
                  <a:solidFill>
                    <a:srgbClr val="7C4926"/>
                  </a:solidFill>
                  <a:effectLst>
                    <a:outerShdw blurRad="38100" dist="38100" dir="2700000" algn="tl">
                      <a:srgbClr val="C0C0C0"/>
                    </a:outerShdw>
                  </a:effectLst>
                  <a:uLnTx/>
                  <a:uFillTx/>
                  <a:latin typeface="+mn-ea"/>
                  <a:ea typeface="+mn-ea"/>
                  <a:cs typeface="+mn-cs"/>
                  <a:sym typeface="微软雅黑" panose="020B0503020204020204" pitchFamily="34" charset="-122"/>
                </a:rPr>
                <a:t>m</a:t>
              </a:r>
            </a:p>
          </p:txBody>
        </p:sp>
        <p:sp>
          <p:nvSpPr>
            <p:cNvPr id="44" name="Rectangle 4">
              <a:extLst>
                <a:ext uri="{FF2B5EF4-FFF2-40B4-BE49-F238E27FC236}">
                  <a16:creationId xmlns:a16="http://schemas.microsoft.com/office/drawing/2014/main" xmlns="" id="{59FD6A3B-03FC-4753-8B81-84F023496844}"/>
                </a:ext>
              </a:extLst>
            </p:cNvPr>
            <p:cNvSpPr>
              <a:spLocks noChangeArrowheads="1"/>
            </p:cNvSpPr>
            <p:nvPr/>
          </p:nvSpPr>
          <p:spPr bwMode="auto">
            <a:xfrm>
              <a:off x="1701228" y="2934108"/>
              <a:ext cx="1528512" cy="46436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ea typeface="+mn-ea"/>
                  <a:cs typeface="+mn-cs"/>
                  <a:sym typeface="微软雅黑" panose="020B0503020204020204" pitchFamily="34" charset="-122"/>
                </a:rPr>
                <a:t>物质形态</a:t>
              </a:r>
              <a:endParaRPr kumimoji="0" lang="zh-CN" altLang="zh-CN" sz="2400" b="0" i="0" u="none" strike="noStrike" kern="1200" cap="none" spc="0" normalizeH="0" baseline="0" noProof="0" dirty="0">
                <a:ln>
                  <a:noFill/>
                </a:ln>
                <a:solidFill>
                  <a:prstClr val="black"/>
                </a:solidFill>
                <a:effectLst/>
                <a:uLnTx/>
                <a:uFillTx/>
                <a:latin typeface="+mn-ea"/>
                <a:ea typeface="+mn-ea"/>
                <a:cs typeface="+mn-cs"/>
                <a:sym typeface="微软雅黑" panose="020B0503020204020204" pitchFamily="34" charset="-122"/>
              </a:endParaRPr>
            </a:p>
          </p:txBody>
        </p:sp>
        <p:sp>
          <p:nvSpPr>
            <p:cNvPr id="45" name="Rectangle 5">
              <a:extLst>
                <a:ext uri="{FF2B5EF4-FFF2-40B4-BE49-F238E27FC236}">
                  <a16:creationId xmlns:a16="http://schemas.microsoft.com/office/drawing/2014/main" xmlns="" id="{86DD594F-1DD8-4279-8445-545F4994178D}"/>
                </a:ext>
              </a:extLst>
            </p:cNvPr>
            <p:cNvSpPr>
              <a:spLocks noChangeArrowheads="1"/>
            </p:cNvSpPr>
            <p:nvPr/>
          </p:nvSpPr>
          <p:spPr bwMode="auto">
            <a:xfrm>
              <a:off x="4131292" y="2429142"/>
              <a:ext cx="1404706" cy="46368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2400" b="0" i="0" u="none" strike="noStrike" kern="1200" cap="none" spc="0" normalizeH="0" baseline="0" noProof="0">
                  <a:ln>
                    <a:noFill/>
                  </a:ln>
                  <a:solidFill>
                    <a:prstClr val="black"/>
                  </a:solidFill>
                  <a:effectLst/>
                  <a:uLnTx/>
                  <a:uFillTx/>
                  <a:latin typeface="+mn-ea"/>
                  <a:ea typeface="+mn-ea"/>
                  <a:cs typeface="+mn-cs"/>
                  <a:sym typeface="微软雅黑" panose="020B0503020204020204" pitchFamily="34" charset="-122"/>
                </a:rPr>
                <a:t>生产资料</a:t>
              </a:r>
            </a:p>
          </p:txBody>
        </p:sp>
        <p:sp>
          <p:nvSpPr>
            <p:cNvPr id="46" name="Rectangle 6">
              <a:extLst>
                <a:ext uri="{FF2B5EF4-FFF2-40B4-BE49-F238E27FC236}">
                  <a16:creationId xmlns:a16="http://schemas.microsoft.com/office/drawing/2014/main" xmlns="" id="{C7C5B413-4B22-425B-9984-4DA852588E02}"/>
                </a:ext>
              </a:extLst>
            </p:cNvPr>
            <p:cNvSpPr>
              <a:spLocks noChangeArrowheads="1"/>
            </p:cNvSpPr>
            <p:nvPr/>
          </p:nvSpPr>
          <p:spPr bwMode="auto">
            <a:xfrm>
              <a:off x="4131292" y="3437487"/>
              <a:ext cx="1404706" cy="46368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20000"/>
                </a:spcBef>
                <a:spcAft>
                  <a:spcPct val="0"/>
                </a:spcAft>
                <a:buClr>
                  <a:srgbClr val="996633"/>
                </a:buClr>
                <a:buSzPct val="70000"/>
                <a:buFontTx/>
                <a:buNone/>
                <a:tabLst/>
                <a:defRPr/>
              </a:pPr>
              <a:r>
                <a:rPr kumimoji="0" lang="zh-CN" altLang="zh-CN" sz="2400" b="0" i="0" u="none" strike="noStrike" kern="1200" cap="none" spc="0" normalizeH="0" baseline="0" noProof="0">
                  <a:ln>
                    <a:noFill/>
                  </a:ln>
                  <a:solidFill>
                    <a:prstClr val="black"/>
                  </a:solidFill>
                  <a:effectLst/>
                  <a:uLnTx/>
                  <a:uFillTx/>
                  <a:latin typeface="+mn-ea"/>
                  <a:ea typeface="+mn-ea"/>
                  <a:cs typeface="+mn-cs"/>
                  <a:sym typeface="微软雅黑" panose="020B0503020204020204" pitchFamily="34" charset="-122"/>
                </a:rPr>
                <a:t>消费资料</a:t>
              </a:r>
            </a:p>
          </p:txBody>
        </p:sp>
        <p:sp>
          <p:nvSpPr>
            <p:cNvPr id="47" name="Rectangle 7">
              <a:extLst>
                <a:ext uri="{FF2B5EF4-FFF2-40B4-BE49-F238E27FC236}">
                  <a16:creationId xmlns:a16="http://schemas.microsoft.com/office/drawing/2014/main" xmlns="" id="{3231F3C2-3CAE-4CBD-9AEB-741972D19505}"/>
                </a:ext>
              </a:extLst>
            </p:cNvPr>
            <p:cNvSpPr>
              <a:spLocks noChangeArrowheads="1"/>
            </p:cNvSpPr>
            <p:nvPr/>
          </p:nvSpPr>
          <p:spPr bwMode="auto">
            <a:xfrm>
              <a:off x="480641" y="1462084"/>
              <a:ext cx="503154" cy="193411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mn-ea"/>
                  <a:ea typeface="+mn-ea"/>
                  <a:cs typeface="+mn-cs"/>
                  <a:sym typeface="微软雅黑" panose="020B0503020204020204" pitchFamily="34" charset="-122"/>
                </a:rPr>
                <a:t>社会总产品</a:t>
              </a:r>
            </a:p>
          </p:txBody>
        </p:sp>
        <p:sp>
          <p:nvSpPr>
            <p:cNvPr id="48" name="Line 8">
              <a:extLst>
                <a:ext uri="{FF2B5EF4-FFF2-40B4-BE49-F238E27FC236}">
                  <a16:creationId xmlns:a16="http://schemas.microsoft.com/office/drawing/2014/main" xmlns="" id="{D7444BDE-D2D2-4775-8419-337D27A9B13E}"/>
                </a:ext>
              </a:extLst>
            </p:cNvPr>
            <p:cNvSpPr>
              <a:spLocks noChangeShapeType="1"/>
            </p:cNvSpPr>
            <p:nvPr/>
          </p:nvSpPr>
          <p:spPr bwMode="auto">
            <a:xfrm flipV="1">
              <a:off x="985383" y="2435494"/>
              <a:ext cx="2888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49" name="Line 9">
              <a:extLst>
                <a:ext uri="{FF2B5EF4-FFF2-40B4-BE49-F238E27FC236}">
                  <a16:creationId xmlns:a16="http://schemas.microsoft.com/office/drawing/2014/main" xmlns="" id="{A6E26508-ACE4-4959-97FB-5572B4B9C293}"/>
                </a:ext>
              </a:extLst>
            </p:cNvPr>
            <p:cNvSpPr>
              <a:spLocks noChangeShapeType="1"/>
            </p:cNvSpPr>
            <p:nvPr/>
          </p:nvSpPr>
          <p:spPr bwMode="auto">
            <a:xfrm>
              <a:off x="1272673" y="1787612"/>
              <a:ext cx="1588" cy="13688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50" name="Line 10">
              <a:extLst>
                <a:ext uri="{FF2B5EF4-FFF2-40B4-BE49-F238E27FC236}">
                  <a16:creationId xmlns:a16="http://schemas.microsoft.com/office/drawing/2014/main" xmlns="" id="{75F94923-BCD6-490A-8FC1-A68AD787A808}"/>
                </a:ext>
              </a:extLst>
            </p:cNvPr>
            <p:cNvSpPr>
              <a:spLocks noChangeShapeType="1"/>
            </p:cNvSpPr>
            <p:nvPr/>
          </p:nvSpPr>
          <p:spPr bwMode="auto">
            <a:xfrm>
              <a:off x="1272673" y="1787612"/>
              <a:ext cx="426968" cy="79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51" name="Line 11">
              <a:extLst>
                <a:ext uri="{FF2B5EF4-FFF2-40B4-BE49-F238E27FC236}">
                  <a16:creationId xmlns:a16="http://schemas.microsoft.com/office/drawing/2014/main" xmlns="" id="{EC3B2DC1-4191-4686-A8D7-1E2DB1BF7444}"/>
                </a:ext>
              </a:extLst>
            </p:cNvPr>
            <p:cNvSpPr>
              <a:spLocks noChangeShapeType="1"/>
            </p:cNvSpPr>
            <p:nvPr/>
          </p:nvSpPr>
          <p:spPr bwMode="auto">
            <a:xfrm>
              <a:off x="1272673" y="3156420"/>
              <a:ext cx="43172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52" name="Line 12">
              <a:extLst>
                <a:ext uri="{FF2B5EF4-FFF2-40B4-BE49-F238E27FC236}">
                  <a16:creationId xmlns:a16="http://schemas.microsoft.com/office/drawing/2014/main" xmlns="" id="{54952605-09FD-4735-B3F1-39E72E7295A3}"/>
                </a:ext>
              </a:extLst>
            </p:cNvPr>
            <p:cNvSpPr>
              <a:spLocks noChangeShapeType="1"/>
            </p:cNvSpPr>
            <p:nvPr/>
          </p:nvSpPr>
          <p:spPr bwMode="auto">
            <a:xfrm flipV="1">
              <a:off x="3231326" y="1779673"/>
              <a:ext cx="780922" cy="15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53" name="Rectangle 13">
              <a:extLst>
                <a:ext uri="{FF2B5EF4-FFF2-40B4-BE49-F238E27FC236}">
                  <a16:creationId xmlns:a16="http://schemas.microsoft.com/office/drawing/2014/main" xmlns="" id="{B0E755AB-984D-4FB1-B5CF-8A19D9296667}"/>
                </a:ext>
              </a:extLst>
            </p:cNvPr>
            <p:cNvSpPr>
              <a:spLocks noChangeArrowheads="1"/>
            </p:cNvSpPr>
            <p:nvPr/>
          </p:nvSpPr>
          <p:spPr bwMode="auto">
            <a:xfrm>
              <a:off x="6113753" y="2397383"/>
              <a:ext cx="2339591" cy="431921"/>
            </a:xfrm>
            <a:prstGeom prst="rect">
              <a:avLst/>
            </a:prstGeom>
            <a:solidFill>
              <a:schemeClr val="accent4">
                <a:lumMod val="40000"/>
                <a:lumOff val="60000"/>
              </a:schemeClr>
            </a:solidFill>
            <a:ln>
              <a:noFill/>
            </a:ln>
            <a:effectLst>
              <a:outerShdw dist="35921" dir="2700000" algn="ctr" rotWithShape="0">
                <a:schemeClr val="bg2"/>
              </a:outerShdw>
            </a:effectLst>
          </p:spPr>
          <p:txBody>
            <a:bodyPr lIns="90170" tIns="46990" rIns="90170" bIns="4699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ea typeface="+mn-ea"/>
                  <a:cs typeface="+mn-cs"/>
                  <a:sym typeface="微软雅黑" panose="020B0503020204020204" pitchFamily="34" charset="-122"/>
                </a:rPr>
                <a:t>第一部类（</a:t>
              </a:r>
              <a:r>
                <a:rPr kumimoji="0" lang="zh-CN" altLang="en-US" sz="2400" b="0" i="0" u="none" strike="noStrike" kern="1200" cap="none" spc="0" normalizeH="0" baseline="0" noProof="0" dirty="0">
                  <a:ln>
                    <a:noFill/>
                  </a:ln>
                  <a:solidFill>
                    <a:prstClr val="black"/>
                  </a:solidFill>
                  <a:effectLst>
                    <a:outerShdw blurRad="38100" dist="38100" dir="2700000" algn="tl">
                      <a:srgbClr val="FFFFFF"/>
                    </a:outerShdw>
                  </a:effectLst>
                  <a:uLnTx/>
                  <a:uFillTx/>
                  <a:latin typeface="+mn-ea"/>
                  <a:ea typeface="+mn-ea"/>
                  <a:cs typeface="+mn-cs"/>
                  <a:sym typeface="微软雅黑" panose="020B0503020204020204" pitchFamily="34" charset="-122"/>
                </a:rPr>
                <a:t>Ⅰ</a:t>
              </a:r>
              <a:r>
                <a:rPr lang="zh-CN" altLang="en-US" sz="2400" dirty="0">
                  <a:solidFill>
                    <a:prstClr val="black"/>
                  </a:solidFill>
                  <a:effectLst>
                    <a:outerShdw blurRad="38100" dist="38100" dir="2700000" algn="tl">
                      <a:srgbClr val="FFFFFF"/>
                    </a:outerShdw>
                  </a:effectLst>
                  <a:latin typeface="+mn-ea"/>
                  <a:ea typeface="+mn-ea"/>
                  <a:sym typeface="微软雅黑" panose="020B0503020204020204" pitchFamily="34" charset="-122"/>
                </a:rPr>
                <a:t>）</a:t>
              </a:r>
              <a:endParaRPr kumimoji="0" lang="zh-CN" altLang="en-US" sz="2400" b="0" i="0" u="none" strike="noStrike" kern="1200" cap="none" spc="0" normalizeH="0" baseline="0" noProof="0" dirty="0">
                <a:ln>
                  <a:noFill/>
                </a:ln>
                <a:solidFill>
                  <a:prstClr val="black"/>
                </a:solidFill>
                <a:effectLst>
                  <a:outerShdw blurRad="38100" dist="38100" dir="2700000" algn="tl">
                    <a:srgbClr val="FFFFFF"/>
                  </a:outerShdw>
                </a:effectLst>
                <a:uLnTx/>
                <a:uFillTx/>
                <a:latin typeface="+mn-ea"/>
                <a:ea typeface="+mn-ea"/>
                <a:cs typeface="+mn-cs"/>
                <a:sym typeface="微软雅黑" panose="020B0503020204020204" pitchFamily="34" charset="-122"/>
              </a:endParaRPr>
            </a:p>
          </p:txBody>
        </p:sp>
        <p:sp>
          <p:nvSpPr>
            <p:cNvPr id="54" name="Rectangle 14">
              <a:extLst>
                <a:ext uri="{FF2B5EF4-FFF2-40B4-BE49-F238E27FC236}">
                  <a16:creationId xmlns:a16="http://schemas.microsoft.com/office/drawing/2014/main" xmlns="" id="{CEC0CA24-6650-43C7-8621-A07390BB1750}"/>
                </a:ext>
              </a:extLst>
            </p:cNvPr>
            <p:cNvSpPr>
              <a:spLocks noChangeArrowheads="1"/>
            </p:cNvSpPr>
            <p:nvPr/>
          </p:nvSpPr>
          <p:spPr bwMode="auto">
            <a:xfrm>
              <a:off x="6113753" y="3405728"/>
              <a:ext cx="2339591" cy="431921"/>
            </a:xfrm>
            <a:prstGeom prst="rect">
              <a:avLst/>
            </a:prstGeom>
            <a:solidFill>
              <a:schemeClr val="accent4">
                <a:lumMod val="40000"/>
                <a:lumOff val="60000"/>
              </a:schemeClr>
            </a:solidFill>
            <a:ln>
              <a:noFill/>
            </a:ln>
            <a:effectLst>
              <a:outerShdw dist="35921" dir="2700000" algn="ctr" rotWithShape="0">
                <a:schemeClr val="bg2"/>
              </a:outerShdw>
            </a:effectLst>
          </p:spPr>
          <p:txBody>
            <a:bodyPr lIns="90170" tIns="46990" rIns="90170" bIns="4699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ea typeface="+mn-ea"/>
                  <a:cs typeface="+mn-cs"/>
                  <a:sym typeface="微软雅黑" panose="020B0503020204020204" pitchFamily="34" charset="-122"/>
                </a:rPr>
                <a:t>第二部类（</a:t>
              </a:r>
              <a:r>
                <a:rPr kumimoji="0" lang="zh-CN" altLang="en-US" sz="2400" b="0" i="0" u="none" strike="noStrike" kern="1200" cap="none" spc="0" normalizeH="0" baseline="0" noProof="0" dirty="0">
                  <a:ln>
                    <a:noFill/>
                  </a:ln>
                  <a:solidFill>
                    <a:prstClr val="black"/>
                  </a:solidFill>
                  <a:effectLst>
                    <a:outerShdw blurRad="38100" dist="38100" dir="2700000" algn="tl">
                      <a:srgbClr val="FFFFFF"/>
                    </a:outerShdw>
                  </a:effectLst>
                  <a:uLnTx/>
                  <a:uFillTx/>
                  <a:latin typeface="+mn-ea"/>
                  <a:ea typeface="+mn-ea"/>
                  <a:cs typeface="+mn-cs"/>
                  <a:sym typeface="微软雅黑" panose="020B0503020204020204" pitchFamily="34" charset="-122"/>
                </a:rPr>
                <a:t>Ⅱ</a:t>
              </a:r>
              <a:r>
                <a:rPr lang="zh-CN" altLang="en-US" sz="2400" dirty="0">
                  <a:solidFill>
                    <a:prstClr val="black"/>
                  </a:solidFill>
                  <a:effectLst>
                    <a:outerShdw blurRad="38100" dist="38100" dir="2700000" algn="tl">
                      <a:srgbClr val="FFFFFF"/>
                    </a:outerShdw>
                  </a:effectLst>
                  <a:latin typeface="+mn-ea"/>
                  <a:ea typeface="+mn-ea"/>
                  <a:sym typeface="微软雅黑" panose="020B0503020204020204" pitchFamily="34" charset="-122"/>
                </a:rPr>
                <a:t>）</a:t>
              </a:r>
              <a:endParaRPr kumimoji="0" lang="zh-CN" altLang="en-US" sz="2400" b="0" i="0" u="none" strike="noStrike" kern="1200" cap="none" spc="0" normalizeH="0" baseline="0" noProof="0" dirty="0">
                <a:ln>
                  <a:noFill/>
                </a:ln>
                <a:solidFill>
                  <a:prstClr val="black"/>
                </a:solidFill>
                <a:effectLst>
                  <a:outerShdw blurRad="38100" dist="38100" dir="2700000" algn="tl">
                    <a:srgbClr val="FFFFFF"/>
                  </a:outerShdw>
                </a:effectLst>
                <a:uLnTx/>
                <a:uFillTx/>
                <a:latin typeface="+mn-ea"/>
                <a:ea typeface="+mn-ea"/>
                <a:cs typeface="+mn-cs"/>
                <a:sym typeface="微软雅黑" panose="020B0503020204020204" pitchFamily="34" charset="-122"/>
              </a:endParaRPr>
            </a:p>
          </p:txBody>
        </p:sp>
        <p:sp>
          <p:nvSpPr>
            <p:cNvPr id="55" name="Text Box 15">
              <a:extLst>
                <a:ext uri="{FF2B5EF4-FFF2-40B4-BE49-F238E27FC236}">
                  <a16:creationId xmlns:a16="http://schemas.microsoft.com/office/drawing/2014/main" xmlns="" id="{E014E326-2527-48B3-87F7-124110408712}"/>
                </a:ext>
              </a:extLst>
            </p:cNvPr>
            <p:cNvSpPr txBox="1">
              <a:spLocks noChangeArrowheads="1"/>
            </p:cNvSpPr>
            <p:nvPr/>
          </p:nvSpPr>
          <p:spPr bwMode="auto">
            <a:xfrm>
              <a:off x="6113753" y="1565300"/>
              <a:ext cx="2288799" cy="387458"/>
            </a:xfrm>
            <a:prstGeom prst="rect">
              <a:avLst/>
            </a:prstGeom>
            <a:solidFill>
              <a:schemeClr val="accent4">
                <a:lumMod val="40000"/>
                <a:lumOff val="60000"/>
              </a:schemeClr>
            </a:solidFill>
            <a:ln>
              <a:noFill/>
            </a:ln>
          </p:spPr>
          <p:txBody>
            <a:bodyPr anchor="ctr" anchorCtr="1">
              <a:spAutoFit/>
            </a:bodyPr>
            <a:lstStyle/>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mn-ea"/>
                  <a:ea typeface="+mn-ea"/>
                  <a:cs typeface="+mn-cs"/>
                  <a:sym typeface="微软雅黑" panose="020B0503020204020204" pitchFamily="34" charset="-122"/>
                </a:rPr>
                <a:t>三个部分</a:t>
              </a:r>
            </a:p>
          </p:txBody>
        </p:sp>
        <p:sp>
          <p:nvSpPr>
            <p:cNvPr id="56" name="Line 17">
              <a:extLst>
                <a:ext uri="{FF2B5EF4-FFF2-40B4-BE49-F238E27FC236}">
                  <a16:creationId xmlns:a16="http://schemas.microsoft.com/office/drawing/2014/main" xmlns="" id="{A9FBCFF0-16C4-4755-B93F-A60A346634A1}"/>
                </a:ext>
              </a:extLst>
            </p:cNvPr>
            <p:cNvSpPr>
              <a:spLocks noChangeShapeType="1"/>
            </p:cNvSpPr>
            <p:nvPr/>
          </p:nvSpPr>
          <p:spPr bwMode="auto">
            <a:xfrm>
              <a:off x="3231326" y="3150069"/>
              <a:ext cx="28887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57" name="Line 18">
              <a:extLst>
                <a:ext uri="{FF2B5EF4-FFF2-40B4-BE49-F238E27FC236}">
                  <a16:creationId xmlns:a16="http://schemas.microsoft.com/office/drawing/2014/main" xmlns="" id="{94F7CE73-D939-4C53-BC8F-D745519C5D23}"/>
                </a:ext>
              </a:extLst>
            </p:cNvPr>
            <p:cNvSpPr>
              <a:spLocks noChangeShapeType="1"/>
            </p:cNvSpPr>
            <p:nvPr/>
          </p:nvSpPr>
          <p:spPr bwMode="auto">
            <a:xfrm>
              <a:off x="3520204" y="2645102"/>
              <a:ext cx="0" cy="100834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58" name="Line 19">
              <a:extLst>
                <a:ext uri="{FF2B5EF4-FFF2-40B4-BE49-F238E27FC236}">
                  <a16:creationId xmlns:a16="http://schemas.microsoft.com/office/drawing/2014/main" xmlns="" id="{3AFB9D6B-99E9-4054-958D-B143F9AD5F9D}"/>
                </a:ext>
              </a:extLst>
            </p:cNvPr>
            <p:cNvSpPr>
              <a:spLocks noChangeShapeType="1"/>
            </p:cNvSpPr>
            <p:nvPr/>
          </p:nvSpPr>
          <p:spPr bwMode="auto">
            <a:xfrm>
              <a:off x="3520204" y="3653448"/>
              <a:ext cx="368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59" name="Line 20">
              <a:extLst>
                <a:ext uri="{FF2B5EF4-FFF2-40B4-BE49-F238E27FC236}">
                  <a16:creationId xmlns:a16="http://schemas.microsoft.com/office/drawing/2014/main" xmlns="" id="{F4B8BD4E-45FF-4199-B79C-0B374DC3C3C7}"/>
                </a:ext>
              </a:extLst>
            </p:cNvPr>
            <p:cNvSpPr>
              <a:spLocks noChangeShapeType="1"/>
            </p:cNvSpPr>
            <p:nvPr/>
          </p:nvSpPr>
          <p:spPr bwMode="auto">
            <a:xfrm flipV="1">
              <a:off x="3520204" y="2645102"/>
              <a:ext cx="37935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60" name="AutoShape 21">
              <a:extLst>
                <a:ext uri="{FF2B5EF4-FFF2-40B4-BE49-F238E27FC236}">
                  <a16:creationId xmlns:a16="http://schemas.microsoft.com/office/drawing/2014/main" xmlns="" id="{09507B17-1C6D-4DCB-BD48-6E0963D4808D}"/>
                </a:ext>
              </a:extLst>
            </p:cNvPr>
            <p:cNvSpPr>
              <a:spLocks/>
            </p:cNvSpPr>
            <p:nvPr/>
          </p:nvSpPr>
          <p:spPr bwMode="auto">
            <a:xfrm>
              <a:off x="5609011" y="1636758"/>
              <a:ext cx="433317" cy="289006"/>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61" name="AutoShape 22">
              <a:extLst>
                <a:ext uri="{FF2B5EF4-FFF2-40B4-BE49-F238E27FC236}">
                  <a16:creationId xmlns:a16="http://schemas.microsoft.com/office/drawing/2014/main" xmlns="" id="{6227EF2C-66CD-41B1-B7FD-0CD0CFFE5D20}"/>
                </a:ext>
              </a:extLst>
            </p:cNvPr>
            <p:cNvSpPr>
              <a:spLocks/>
            </p:cNvSpPr>
            <p:nvPr/>
          </p:nvSpPr>
          <p:spPr bwMode="auto">
            <a:xfrm>
              <a:off x="5609011" y="3510533"/>
              <a:ext cx="431729" cy="28741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sp>
          <p:nvSpPr>
            <p:cNvPr id="62" name="AutoShape 23">
              <a:extLst>
                <a:ext uri="{FF2B5EF4-FFF2-40B4-BE49-F238E27FC236}">
                  <a16:creationId xmlns:a16="http://schemas.microsoft.com/office/drawing/2014/main" xmlns="" id="{DEC71F57-D271-4065-A14F-2190296A9872}"/>
                </a:ext>
              </a:extLst>
            </p:cNvPr>
            <p:cNvSpPr>
              <a:spLocks/>
            </p:cNvSpPr>
            <p:nvPr/>
          </p:nvSpPr>
          <p:spPr bwMode="auto">
            <a:xfrm>
              <a:off x="5609011" y="2470428"/>
              <a:ext cx="431729" cy="289006"/>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ea typeface="+mn-ea"/>
                <a:cs typeface="+mn-cs"/>
              </a:endParaRPr>
            </a:p>
          </p:txBody>
        </p:sp>
      </p:grpSp>
      <p:sp>
        <p:nvSpPr>
          <p:cNvPr id="28" name="文本框 27">
            <a:extLst>
              <a:ext uri="{FF2B5EF4-FFF2-40B4-BE49-F238E27FC236}">
                <a16:creationId xmlns:a16="http://schemas.microsoft.com/office/drawing/2014/main" xmlns="" id="{5FC776C8-6023-4B19-ADE3-F8153A5A2E7D}"/>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32" name="文本框 31">
            <a:extLst>
              <a:ext uri="{FF2B5EF4-FFF2-40B4-BE49-F238E27FC236}">
                <a16:creationId xmlns:a16="http://schemas.microsoft.com/office/drawing/2014/main" xmlns="" id="{87250AF6-8CFB-4909-AC23-AE9D346484B8}"/>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3.</a:t>
            </a:r>
            <a:r>
              <a:rPr lang="zh-CN" altLang="en-US" sz="2400" b="1" dirty="0">
                <a:solidFill>
                  <a:srgbClr val="B26A37"/>
                </a:solidFill>
                <a:latin typeface="+mn-ea"/>
                <a:ea typeface="+mn-ea"/>
                <a:sym typeface="微软雅黑" panose="020B0503020204020204" pitchFamily="34" charset="-122"/>
              </a:rPr>
              <a:t>社会再生产</a:t>
            </a:r>
          </a:p>
        </p:txBody>
      </p:sp>
      <p:grpSp>
        <p:nvGrpSpPr>
          <p:cNvPr id="2" name="组合 1">
            <a:extLst>
              <a:ext uri="{FF2B5EF4-FFF2-40B4-BE49-F238E27FC236}">
                <a16:creationId xmlns:a16="http://schemas.microsoft.com/office/drawing/2014/main" xmlns="" id="{8C6BDA2F-51C0-4AFD-AEFA-9AA1E88F6807}"/>
              </a:ext>
            </a:extLst>
          </p:cNvPr>
          <p:cNvGrpSpPr/>
          <p:nvPr/>
        </p:nvGrpSpPr>
        <p:grpSpPr>
          <a:xfrm>
            <a:off x="1322371" y="2507944"/>
            <a:ext cx="10101444" cy="691581"/>
            <a:chOff x="8776341" y="3017489"/>
            <a:chExt cx="2308312" cy="691581"/>
          </a:xfrm>
        </p:grpSpPr>
        <p:sp>
          <p:nvSpPr>
            <p:cNvPr id="33" name="矩形 32">
              <a:extLst>
                <a:ext uri="{FF2B5EF4-FFF2-40B4-BE49-F238E27FC236}">
                  <a16:creationId xmlns:a16="http://schemas.microsoft.com/office/drawing/2014/main" xmlns="" id="{3922F8EA-DF5C-45EE-AB3C-F8CFC461035F}"/>
                </a:ext>
              </a:extLst>
            </p:cNvPr>
            <p:cNvSpPr/>
            <p:nvPr/>
          </p:nvSpPr>
          <p:spPr>
            <a:xfrm>
              <a:off x="10715321" y="3017489"/>
              <a:ext cx="369332" cy="685800"/>
            </a:xfrm>
            <a:prstGeom prst="rect">
              <a:avLst/>
            </a:prstGeom>
            <a:solidFill>
              <a:srgbClr val="C87E4C"/>
            </a:solidFill>
            <a:ln w="19050" cap="flat" cmpd="sng" algn="ctr">
              <a:noFill/>
              <a:prstDash val="solid"/>
            </a:ln>
            <a:effectLst/>
          </p:spPr>
          <p:txBody>
            <a:bodyPr rtlCol="0" anchor="ctr"/>
            <a:lstStyle/>
            <a:p>
              <a:pPr lvl="0" algn="ctr" eaLnBrk="1" hangingPunct="1">
                <a:defRPr/>
              </a:pPr>
              <a:r>
                <a:rPr lang="zh-CN" altLang="en-US" sz="2400" b="1" kern="0" dirty="0">
                  <a:gradFill>
                    <a:gsLst>
                      <a:gs pos="34000">
                        <a:prstClr val="white"/>
                      </a:gs>
                      <a:gs pos="85000">
                        <a:srgbClr val="FFFF00"/>
                      </a:gs>
                    </a:gsLst>
                    <a:lin ang="5400000" scaled="1"/>
                  </a:gradFill>
                  <a:latin typeface="微软雅黑" panose="020B0503020204020204" pitchFamily="34" charset="-122"/>
                  <a:ea typeface="微软雅黑" panose="020B0503020204020204" pitchFamily="34" charset="-122"/>
                </a:rPr>
                <a:t>再生产</a:t>
              </a:r>
              <a:endParaRPr kumimoji="0" lang="zh-CN" altLang="en-US" sz="2400" b="1" i="0" u="none" strike="noStrike" kern="0" cap="none" spc="0" normalizeH="0" baseline="0" noProof="0" dirty="0">
                <a:ln>
                  <a:noFill/>
                </a:ln>
                <a:gradFill>
                  <a:gsLst>
                    <a:gs pos="34000">
                      <a:prstClr val="white"/>
                    </a:gs>
                    <a:gs pos="85000">
                      <a:srgbClr val="FFFF00"/>
                    </a:gs>
                  </a:gsLst>
                  <a:lin ang="5400000" scaled="1"/>
                </a:gradFill>
                <a:effectLst/>
                <a:uLnTx/>
                <a:uFillTx/>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xmlns="" id="{7D519029-85DF-4014-9AEC-FFD6E13DF322}"/>
                </a:ext>
              </a:extLst>
            </p:cNvPr>
            <p:cNvSpPr/>
            <p:nvPr/>
          </p:nvSpPr>
          <p:spPr>
            <a:xfrm>
              <a:off x="8776341" y="3023270"/>
              <a:ext cx="1938980" cy="685800"/>
            </a:xfrm>
            <a:prstGeom prst="rect">
              <a:avLst/>
            </a:prstGeom>
            <a:noFill/>
            <a:ln w="19050" cap="flat" cmpd="sng" algn="ctr">
              <a:solidFill>
                <a:srgbClr val="C87E4C"/>
              </a:solidFill>
              <a:prstDash val="solid"/>
            </a:ln>
            <a:effectLst/>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FFF8E5"/>
                </a:solidFill>
                <a:effectLst/>
                <a:uLnTx/>
                <a:uFillTx/>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xmlns="" id="{A9DCC765-7187-4F73-A39C-32483D16460C}"/>
                </a:ext>
              </a:extLst>
            </p:cNvPr>
            <p:cNvSpPr/>
            <p:nvPr/>
          </p:nvSpPr>
          <p:spPr>
            <a:xfrm>
              <a:off x="8801275" y="3151248"/>
              <a:ext cx="1938980" cy="461665"/>
            </a:xfrm>
            <a:prstGeom prst="rect">
              <a:avLst/>
            </a:prstGeom>
          </p:spPr>
          <p:txBody>
            <a:bodyPr wrap="square">
              <a:spAutoFit/>
            </a:bodyPr>
            <a:lstStyle/>
            <a:p>
              <a:pPr lvl="0" eaLnBrk="1" hangingPunct="1">
                <a:defRPr/>
              </a:pPr>
              <a:r>
                <a:rPr lang="zh-CN" altLang="en-US" sz="2400" dirty="0">
                  <a:solidFill>
                    <a:prstClr val="black"/>
                  </a:solidFill>
                  <a:latin typeface="Microsoft YaHei"/>
                  <a:ea typeface="Microsoft YaHei"/>
                  <a:sym typeface="微软雅黑" panose="020B0503020204020204" pitchFamily="34" charset="-122"/>
                </a:rPr>
                <a:t>社会生产是连续不断地进行的，这种连续不断重复的生产就是</a:t>
              </a:r>
              <a:endParaRPr kumimoji="0" lang="zh-CN" altLang="en-US" sz="2400" b="1" i="0" u="none" strike="noStrike" kern="0" cap="none" spc="0" normalizeH="0" baseline="0" noProof="0" dirty="0">
                <a:ln>
                  <a:noFill/>
                </a:ln>
                <a:solidFill>
                  <a:srgbClr val="591300"/>
                </a:solidFill>
                <a:effectLst/>
                <a:uLnTx/>
                <a:uFillTx/>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xmlns="" id="{49F4F848-056E-4CAF-9051-3E32C2917B2F}"/>
              </a:ext>
            </a:extLst>
          </p:cNvPr>
          <p:cNvGrpSpPr/>
          <p:nvPr/>
        </p:nvGrpSpPr>
        <p:grpSpPr>
          <a:xfrm>
            <a:off x="984433" y="3325511"/>
            <a:ext cx="10223135" cy="565604"/>
            <a:chOff x="984433" y="3293427"/>
            <a:chExt cx="10223135" cy="565604"/>
          </a:xfrm>
        </p:grpSpPr>
        <p:sp>
          <p:nvSpPr>
            <p:cNvPr id="38" name="文本框 2">
              <a:extLst>
                <a:ext uri="{FF2B5EF4-FFF2-40B4-BE49-F238E27FC236}">
                  <a16:creationId xmlns:a16="http://schemas.microsoft.com/office/drawing/2014/main" xmlns="" id="{1AC3E3EC-8A7B-413E-9A10-717F98BF318A}"/>
                </a:ext>
              </a:extLst>
            </p:cNvPr>
            <p:cNvSpPr txBox="1">
              <a:spLocks noChangeArrowheads="1"/>
            </p:cNvSpPr>
            <p:nvPr/>
          </p:nvSpPr>
          <p:spPr bwMode="auto">
            <a:xfrm>
              <a:off x="984433" y="3293427"/>
              <a:ext cx="1022313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algn="ctr" defTabSz="914400" rtl="0" eaLnBrk="1" fontAlgn="base" latinLnBrk="0" hangingPunct="1">
                <a:lnSpc>
                  <a:spcPct val="120000"/>
                </a:lnSpc>
                <a:spcBef>
                  <a:spcPts val="1400"/>
                </a:spcBef>
                <a:spcAft>
                  <a:spcPct val="0"/>
                </a:spcAft>
                <a:buClrTx/>
                <a:buSzTx/>
                <a:buFontTx/>
                <a:buNone/>
                <a:tabLst/>
                <a:defRPr/>
              </a:pPr>
              <a:r>
                <a:rPr lang="zh-CN" altLang="en-US" sz="2400" dirty="0">
                  <a:latin typeface="Microsoft YaHei"/>
                  <a:ea typeface="Microsoft YaHei"/>
                  <a:sym typeface="微软雅黑" panose="020B0503020204020204" pitchFamily="34" charset="-122"/>
                </a:rPr>
                <a:t>社会再生产的核心问题是</a:t>
              </a:r>
              <a:r>
                <a:rPr lang="zh-CN" altLang="en-US" sz="2800" b="1" dirty="0">
                  <a:solidFill>
                    <a:srgbClr val="B26A37"/>
                  </a:solidFill>
                  <a:latin typeface="Microsoft YaHei"/>
                  <a:ea typeface="Microsoft YaHei"/>
                  <a:sym typeface="微软雅黑" panose="020B0503020204020204" pitchFamily="34" charset="-122"/>
                </a:rPr>
                <a:t>社会总产品的实现</a:t>
              </a:r>
              <a:endParaRPr kumimoji="0" lang="zh-CN" altLang="en-US" sz="2400" i="0" u="none" strike="noStrike" kern="1200" cap="none" spc="0" normalizeH="0" baseline="0" noProof="0" dirty="0">
                <a:ln>
                  <a:noFill/>
                </a:ln>
                <a:solidFill>
                  <a:srgbClr val="B26A37"/>
                </a:solidFill>
                <a:effectLst/>
                <a:uLnTx/>
                <a:uFillTx/>
                <a:latin typeface="Microsoft YaHei"/>
                <a:ea typeface="Microsoft YaHei"/>
                <a:sym typeface="微软雅黑" panose="020B0503020204020204" pitchFamily="34" charset="-122"/>
              </a:endParaRPr>
            </a:p>
          </p:txBody>
        </p:sp>
        <p:cxnSp>
          <p:nvCxnSpPr>
            <p:cNvPr id="36" name="直接连接符 35">
              <a:extLst>
                <a:ext uri="{FF2B5EF4-FFF2-40B4-BE49-F238E27FC236}">
                  <a16:creationId xmlns:a16="http://schemas.microsoft.com/office/drawing/2014/main" xmlns="" id="{AE91ABC4-CB7D-4AFC-81A2-3130421D40EF}"/>
                </a:ext>
              </a:extLst>
            </p:cNvPr>
            <p:cNvCxnSpPr>
              <a:cxnSpLocks/>
            </p:cNvCxnSpPr>
            <p:nvPr/>
          </p:nvCxnSpPr>
          <p:spPr>
            <a:xfrm>
              <a:off x="1732547" y="3576229"/>
              <a:ext cx="1106696"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05DB1F56-2BE3-4585-8111-6019F2BF42AB}"/>
                </a:ext>
              </a:extLst>
            </p:cNvPr>
            <p:cNvCxnSpPr>
              <a:cxnSpLocks/>
            </p:cNvCxnSpPr>
            <p:nvPr/>
          </p:nvCxnSpPr>
          <p:spPr>
            <a:xfrm>
              <a:off x="9416715" y="3576229"/>
              <a:ext cx="1106696"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561414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35" name="矩形: 圆角 34">
            <a:extLst>
              <a:ext uri="{FF2B5EF4-FFF2-40B4-BE49-F238E27FC236}">
                <a16:creationId xmlns:a16="http://schemas.microsoft.com/office/drawing/2014/main" xmlns="" id="{E01E5600-FDCC-43BA-BD34-336A2917CA1A}"/>
              </a:ext>
            </a:extLst>
          </p:cNvPr>
          <p:cNvSpPr/>
          <p:nvPr/>
        </p:nvSpPr>
        <p:spPr>
          <a:xfrm>
            <a:off x="3237147" y="1064542"/>
            <a:ext cx="571770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（一）商品经济产生的历史条件</a:t>
            </a:r>
          </a:p>
        </p:txBody>
      </p:sp>
      <p:sp>
        <p:nvSpPr>
          <p:cNvPr id="36" name="矩形 1">
            <a:extLst>
              <a:ext uri="{FF2B5EF4-FFF2-40B4-BE49-F238E27FC236}">
                <a16:creationId xmlns:a16="http://schemas.microsoft.com/office/drawing/2014/main" xmlns="" id="{A2AA70E0-1381-4C98-ABC4-D13A794C258A}"/>
              </a:ext>
            </a:extLst>
          </p:cNvPr>
          <p:cNvSpPr>
            <a:spLocks noChangeArrowheads="1"/>
          </p:cNvSpPr>
          <p:nvPr/>
        </p:nvSpPr>
        <p:spPr bwMode="auto">
          <a:xfrm>
            <a:off x="4802239" y="5058050"/>
            <a:ext cx="287581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a:lnSpc>
                <a:spcPct val="150000"/>
              </a:lnSpc>
            </a:pPr>
            <a:r>
              <a:rPr lang="zh-CN" altLang="en-US" sz="2400" b="1" dirty="0">
                <a:solidFill>
                  <a:prstClr val="black"/>
                </a:solidFill>
                <a:latin typeface="微软雅黑" panose="020B0503020204020204" pitchFamily="34" charset="-122"/>
              </a:rPr>
              <a:t>商品经济得以产生的社会历史条件</a:t>
            </a:r>
          </a:p>
        </p:txBody>
      </p:sp>
      <p:grpSp>
        <p:nvGrpSpPr>
          <p:cNvPr id="2" name="组合 1">
            <a:extLst>
              <a:ext uri="{FF2B5EF4-FFF2-40B4-BE49-F238E27FC236}">
                <a16:creationId xmlns:a16="http://schemas.microsoft.com/office/drawing/2014/main" xmlns="" id="{44F99401-ED7A-47FE-81B8-9E06D8444E35}"/>
              </a:ext>
            </a:extLst>
          </p:cNvPr>
          <p:cNvGrpSpPr/>
          <p:nvPr/>
        </p:nvGrpSpPr>
        <p:grpSpPr>
          <a:xfrm>
            <a:off x="3827463" y="2732088"/>
            <a:ext cx="4537075" cy="2120900"/>
            <a:chOff x="2303463" y="2732088"/>
            <a:chExt cx="4537075" cy="2120900"/>
          </a:xfrm>
        </p:grpSpPr>
        <p:sp>
          <p:nvSpPr>
            <p:cNvPr id="7" name="矩形 2">
              <a:extLst>
                <a:ext uri="{FF2B5EF4-FFF2-40B4-BE49-F238E27FC236}">
                  <a16:creationId xmlns:a16="http://schemas.microsoft.com/office/drawing/2014/main" xmlns="" id="{7E386B99-1695-4A9A-990D-051B9969E68C}"/>
                </a:ext>
              </a:extLst>
            </p:cNvPr>
            <p:cNvSpPr/>
            <p:nvPr/>
          </p:nvSpPr>
          <p:spPr>
            <a:xfrm>
              <a:off x="2303463" y="3351213"/>
              <a:ext cx="3417887" cy="1501775"/>
            </a:xfrm>
            <a:custGeom>
              <a:avLst/>
              <a:gdLst/>
              <a:ahLst/>
              <a:cxnLst/>
              <a:rect l="l" t="t" r="r" b="b"/>
              <a:pathLst>
                <a:path w="3960440" h="1739745">
                  <a:moveTo>
                    <a:pt x="1800200" y="0"/>
                  </a:moveTo>
                  <a:lnTo>
                    <a:pt x="3456384" y="0"/>
                  </a:lnTo>
                  <a:lnTo>
                    <a:pt x="3960440" y="0"/>
                  </a:lnTo>
                  <a:lnTo>
                    <a:pt x="3960440" y="504056"/>
                  </a:lnTo>
                  <a:lnTo>
                    <a:pt x="3960440" y="1025788"/>
                  </a:lnTo>
                  <a:lnTo>
                    <a:pt x="3960440" y="1152128"/>
                  </a:lnTo>
                  <a:lnTo>
                    <a:pt x="3960440" y="1517598"/>
                  </a:lnTo>
                  <a:lnTo>
                    <a:pt x="468052" y="1517598"/>
                  </a:lnTo>
                  <a:lnTo>
                    <a:pt x="468052" y="1739745"/>
                  </a:lnTo>
                  <a:lnTo>
                    <a:pt x="0" y="1271693"/>
                  </a:lnTo>
                  <a:lnTo>
                    <a:pt x="468052" y="803641"/>
                  </a:lnTo>
                  <a:lnTo>
                    <a:pt x="468052" y="1025788"/>
                  </a:lnTo>
                  <a:lnTo>
                    <a:pt x="3456384" y="1025788"/>
                  </a:lnTo>
                  <a:lnTo>
                    <a:pt x="3456384" y="504056"/>
                  </a:lnTo>
                  <a:lnTo>
                    <a:pt x="1800200" y="504056"/>
                  </a:lnTo>
                  <a:close/>
                </a:path>
              </a:pathLst>
            </a:custGeom>
            <a:solidFill>
              <a:srgbClr val="EDC67B"/>
            </a:solidFill>
            <a:ln w="3175"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mj-ea"/>
                <a:ea typeface="+mj-ea"/>
              </a:endParaRPr>
            </a:p>
          </p:txBody>
        </p:sp>
        <p:sp>
          <p:nvSpPr>
            <p:cNvPr id="8" name="矩形 2">
              <a:extLst>
                <a:ext uri="{FF2B5EF4-FFF2-40B4-BE49-F238E27FC236}">
                  <a16:creationId xmlns:a16="http://schemas.microsoft.com/office/drawing/2014/main" xmlns="" id="{075FB736-1A20-4A1E-B5CC-134DFCBD8833}"/>
                </a:ext>
              </a:extLst>
            </p:cNvPr>
            <p:cNvSpPr/>
            <p:nvPr/>
          </p:nvSpPr>
          <p:spPr>
            <a:xfrm rot="10800000">
              <a:off x="3422650" y="2732088"/>
              <a:ext cx="3417888" cy="1500187"/>
            </a:xfrm>
            <a:custGeom>
              <a:avLst/>
              <a:gdLst/>
              <a:ahLst/>
              <a:cxnLst/>
              <a:rect l="l" t="t" r="r" b="b"/>
              <a:pathLst>
                <a:path w="3960440" h="1739745">
                  <a:moveTo>
                    <a:pt x="1800200" y="0"/>
                  </a:moveTo>
                  <a:lnTo>
                    <a:pt x="3456384" y="0"/>
                  </a:lnTo>
                  <a:lnTo>
                    <a:pt x="3960440" y="0"/>
                  </a:lnTo>
                  <a:lnTo>
                    <a:pt x="3960440" y="504056"/>
                  </a:lnTo>
                  <a:lnTo>
                    <a:pt x="3960440" y="1025788"/>
                  </a:lnTo>
                  <a:lnTo>
                    <a:pt x="3960440" y="1152128"/>
                  </a:lnTo>
                  <a:lnTo>
                    <a:pt x="3960440" y="1517598"/>
                  </a:lnTo>
                  <a:lnTo>
                    <a:pt x="468052" y="1517598"/>
                  </a:lnTo>
                  <a:lnTo>
                    <a:pt x="468052" y="1739745"/>
                  </a:lnTo>
                  <a:lnTo>
                    <a:pt x="0" y="1271693"/>
                  </a:lnTo>
                  <a:lnTo>
                    <a:pt x="468052" y="803641"/>
                  </a:lnTo>
                  <a:lnTo>
                    <a:pt x="468052" y="1025788"/>
                  </a:lnTo>
                  <a:lnTo>
                    <a:pt x="3456384" y="1025788"/>
                  </a:lnTo>
                  <a:lnTo>
                    <a:pt x="3456384" y="504056"/>
                  </a:lnTo>
                  <a:lnTo>
                    <a:pt x="1800200" y="504056"/>
                  </a:lnTo>
                  <a:close/>
                </a:path>
              </a:pathLst>
            </a:custGeom>
            <a:solidFill>
              <a:srgbClr val="C87E4C"/>
            </a:solidFill>
            <a:ln w="3175"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kern="0">
                <a:solidFill>
                  <a:prstClr val="white"/>
                </a:solidFill>
                <a:latin typeface="+mj-ea"/>
                <a:ea typeface="+mj-ea"/>
              </a:endParaRPr>
            </a:p>
          </p:txBody>
        </p:sp>
      </p:grpSp>
      <p:sp>
        <p:nvSpPr>
          <p:cNvPr id="10" name="矩形 1">
            <a:extLst>
              <a:ext uri="{FF2B5EF4-FFF2-40B4-BE49-F238E27FC236}">
                <a16:creationId xmlns:a16="http://schemas.microsoft.com/office/drawing/2014/main" xmlns="" id="{8DA01FF7-0C2E-4412-BF8E-6AF9FCD8FE14}"/>
              </a:ext>
            </a:extLst>
          </p:cNvPr>
          <p:cNvSpPr>
            <a:spLocks noChangeArrowheads="1"/>
          </p:cNvSpPr>
          <p:nvPr/>
        </p:nvSpPr>
        <p:spPr bwMode="auto">
          <a:xfrm>
            <a:off x="1692388" y="4121831"/>
            <a:ext cx="240064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pPr>
            <a:r>
              <a:rPr lang="zh-CN" altLang="en-US" sz="2400" dirty="0">
                <a:solidFill>
                  <a:prstClr val="black"/>
                </a:solidFill>
                <a:latin typeface="微软雅黑" panose="020B0503020204020204" pitchFamily="34" charset="-122"/>
              </a:rPr>
              <a:t>存在社会分工</a:t>
            </a:r>
          </a:p>
        </p:txBody>
      </p:sp>
      <p:sp>
        <p:nvSpPr>
          <p:cNvPr id="11" name="矩形 1">
            <a:extLst>
              <a:ext uri="{FF2B5EF4-FFF2-40B4-BE49-F238E27FC236}">
                <a16:creationId xmlns:a16="http://schemas.microsoft.com/office/drawing/2014/main" xmlns="" id="{8B893E6B-8F35-4D73-B08A-563C3B567493}"/>
              </a:ext>
            </a:extLst>
          </p:cNvPr>
          <p:cNvSpPr>
            <a:spLocks noChangeArrowheads="1"/>
          </p:cNvSpPr>
          <p:nvPr/>
        </p:nvSpPr>
        <p:spPr bwMode="auto">
          <a:xfrm>
            <a:off x="8601187" y="2190370"/>
            <a:ext cx="240064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pPr>
            <a:r>
              <a:rPr lang="zh-CN" altLang="en-US" sz="2400" dirty="0">
                <a:solidFill>
                  <a:prstClr val="black"/>
                </a:solidFill>
                <a:latin typeface="微软雅黑" panose="020B0503020204020204" pitchFamily="34" charset="-122"/>
              </a:rPr>
              <a:t>生产资料和劳动产品属于不同的所有者</a:t>
            </a:r>
          </a:p>
        </p:txBody>
      </p:sp>
    </p:spTree>
    <p:extLst>
      <p:ext uri="{BB962C8B-B14F-4D97-AF65-F5344CB8AC3E}">
        <p14:creationId xmlns:p14="http://schemas.microsoft.com/office/powerpoint/2010/main" val="34646264"/>
      </p:ext>
    </p:extLst>
  </p:cSld>
  <p:clrMapOvr>
    <a:masterClrMapping/>
  </p:clrMapOvr>
  <p:transition spd="med">
    <p:pull/>
  </p:transition>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xmlns="" id="{46905461-4C31-4260-8515-6189DFFA4225}"/>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（四）资本的循环周转与再生产</a:t>
            </a:r>
          </a:p>
        </p:txBody>
      </p:sp>
      <p:sp>
        <p:nvSpPr>
          <p:cNvPr id="9" name="文本框 8">
            <a:extLst>
              <a:ext uri="{FF2B5EF4-FFF2-40B4-BE49-F238E27FC236}">
                <a16:creationId xmlns:a16="http://schemas.microsoft.com/office/drawing/2014/main" xmlns="" id="{A928EF6E-09F8-4075-BE5E-284476B0AB4E}"/>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10" name="文本框 9">
            <a:extLst>
              <a:ext uri="{FF2B5EF4-FFF2-40B4-BE49-F238E27FC236}">
                <a16:creationId xmlns:a16="http://schemas.microsoft.com/office/drawing/2014/main" xmlns="" id="{359F8974-BD6F-45CD-ADE2-EDE9C7FA8316}"/>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3.</a:t>
            </a:r>
            <a:r>
              <a:rPr lang="zh-CN" altLang="en-US" sz="2400" b="1" dirty="0">
                <a:solidFill>
                  <a:srgbClr val="B26A37"/>
                </a:solidFill>
                <a:latin typeface="+mn-ea"/>
                <a:ea typeface="+mn-ea"/>
                <a:sym typeface="微软雅黑" panose="020B0503020204020204" pitchFamily="34" charset="-122"/>
              </a:rPr>
              <a:t>社会再生产</a:t>
            </a:r>
          </a:p>
        </p:txBody>
      </p:sp>
      <p:grpSp>
        <p:nvGrpSpPr>
          <p:cNvPr id="2" name="组合 1">
            <a:extLst>
              <a:ext uri="{FF2B5EF4-FFF2-40B4-BE49-F238E27FC236}">
                <a16:creationId xmlns:a16="http://schemas.microsoft.com/office/drawing/2014/main" xmlns="" id="{1D7D2E1D-86B9-42EC-A2D8-72DDE492D3A0}"/>
              </a:ext>
            </a:extLst>
          </p:cNvPr>
          <p:cNvGrpSpPr/>
          <p:nvPr/>
        </p:nvGrpSpPr>
        <p:grpSpPr>
          <a:xfrm>
            <a:off x="2418581" y="2700271"/>
            <a:ext cx="7354838" cy="3742219"/>
            <a:chOff x="2010326" y="2700271"/>
            <a:chExt cx="7354838" cy="3742219"/>
          </a:xfrm>
        </p:grpSpPr>
        <p:sp>
          <p:nvSpPr>
            <p:cNvPr id="27" name="Text Box 9">
              <a:extLst>
                <a:ext uri="{FF2B5EF4-FFF2-40B4-BE49-F238E27FC236}">
                  <a16:creationId xmlns:a16="http://schemas.microsoft.com/office/drawing/2014/main" xmlns="" id="{EEA067B9-56CD-49AC-852F-7942169974C1}"/>
                </a:ext>
              </a:extLst>
            </p:cNvPr>
            <p:cNvSpPr txBox="1">
              <a:spLocks noChangeArrowheads="1"/>
            </p:cNvSpPr>
            <p:nvPr/>
          </p:nvSpPr>
          <p:spPr bwMode="auto">
            <a:xfrm>
              <a:off x="2010326" y="3721776"/>
              <a:ext cx="3078163" cy="2695990"/>
            </a:xfrm>
            <a:prstGeom prst="rect">
              <a:avLst/>
            </a:prstGeom>
            <a:noFill/>
            <a:ln w="60325">
              <a:solidFill>
                <a:srgbClr val="B26A37"/>
              </a:solidFill>
              <a:miter lim="800000"/>
            </a:ln>
          </p:spPr>
          <p:txBody>
            <a:bodyPr lIns="144000" tIns="360000" rIns="144000" bIns="180000">
              <a:spAutoFit/>
            </a:bodyPr>
            <a:lstStyle/>
            <a:p>
              <a:pPr marL="0" marR="0" lvl="0" indent="0" algn="just" defTabSz="914400" rtl="0" eaLnBrk="1" fontAlgn="base" latinLnBrk="0" hangingPunct="1">
                <a:lnSpc>
                  <a:spcPct val="150000"/>
                </a:lnSpc>
                <a:spcBef>
                  <a:spcPct val="20000"/>
                </a:spcBef>
                <a:spcAft>
                  <a:spcPct val="0"/>
                </a:spcAft>
                <a:buClr>
                  <a:srgbClr val="4472C4"/>
                </a:buClr>
                <a:buSzPct val="70000"/>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sym typeface="微软雅黑" panose="020B0503020204020204" pitchFamily="34" charset="-122"/>
                </a:rPr>
                <a:t>社会总产品的各个实物部分如何通过商品形式出售实现货币价值</a:t>
              </a:r>
              <a:r>
                <a:rPr kumimoji="0" lang="zh-CN" altLang="en-US" sz="2400" b="1" i="0" u="none" strike="noStrike" kern="1200" cap="none" spc="0" normalizeH="0" baseline="0" noProof="0" dirty="0">
                  <a:ln>
                    <a:noFill/>
                  </a:ln>
                  <a:solidFill>
                    <a:srgbClr val="B26A37"/>
                  </a:solidFill>
                  <a:effectLst/>
                  <a:uLnTx/>
                  <a:uFillTx/>
                  <a:latin typeface="Microsoft YaHei"/>
                  <a:ea typeface="Microsoft YaHei"/>
                  <a:cs typeface="+mn-cs"/>
                  <a:sym typeface="微软雅黑" panose="020B0503020204020204" pitchFamily="34" charset="-122"/>
                </a:rPr>
                <a:t>（卖得出去）</a:t>
              </a:r>
            </a:p>
          </p:txBody>
        </p:sp>
        <p:sp>
          <p:nvSpPr>
            <p:cNvPr id="39" name="Text Box 11">
              <a:extLst>
                <a:ext uri="{FF2B5EF4-FFF2-40B4-BE49-F238E27FC236}">
                  <a16:creationId xmlns:a16="http://schemas.microsoft.com/office/drawing/2014/main" xmlns="" id="{8EDD6857-82B2-4D36-A63F-21D51B4D79D3}"/>
                </a:ext>
              </a:extLst>
            </p:cNvPr>
            <p:cNvSpPr txBox="1">
              <a:spLocks noChangeArrowheads="1"/>
            </p:cNvSpPr>
            <p:nvPr/>
          </p:nvSpPr>
          <p:spPr bwMode="auto">
            <a:xfrm>
              <a:off x="6285414" y="3746500"/>
              <a:ext cx="3079750" cy="2695990"/>
            </a:xfrm>
            <a:prstGeom prst="rect">
              <a:avLst/>
            </a:prstGeom>
            <a:noFill/>
            <a:ln w="60325">
              <a:solidFill>
                <a:srgbClr val="B26A37"/>
              </a:solidFill>
              <a:miter lim="800000"/>
            </a:ln>
          </p:spPr>
          <p:txBody>
            <a:bodyPr lIns="144000" tIns="360000" rIns="144000" bIns="180000">
              <a:spAutoFit/>
            </a:bodyPr>
            <a:lstStyle/>
            <a:p>
              <a:pPr algn="just" eaLnBrk="1" hangingPunct="1">
                <a:lnSpc>
                  <a:spcPct val="150000"/>
                </a:lnSpc>
                <a:spcBef>
                  <a:spcPct val="20000"/>
                </a:spcBef>
                <a:buClr>
                  <a:schemeClr val="accent1"/>
                </a:buClr>
                <a:buSzPct val="70000"/>
                <a:defRPr/>
              </a:pPr>
              <a:r>
                <a:rPr lang="zh-CN" altLang="en-US" sz="2400" dirty="0">
                  <a:latin typeface="+mn-ea"/>
                  <a:ea typeface="+mn-ea"/>
                  <a:sym typeface="微软雅黑" panose="020B0503020204020204" pitchFamily="34" charset="-122"/>
                </a:rPr>
                <a:t>如何用货币形式购买到再生产消耗所需要的生产资料和消费资料</a:t>
              </a:r>
              <a:r>
                <a:rPr lang="zh-CN" altLang="en-US" sz="2400" b="1" dirty="0">
                  <a:solidFill>
                    <a:srgbClr val="B26A37"/>
                  </a:solidFill>
                  <a:latin typeface="+mn-ea"/>
                  <a:ea typeface="+mn-ea"/>
                  <a:sym typeface="微软雅黑" panose="020B0503020204020204" pitchFamily="34" charset="-122"/>
                </a:rPr>
                <a:t>（买得回来）</a:t>
              </a:r>
            </a:p>
          </p:txBody>
        </p:sp>
        <p:sp>
          <p:nvSpPr>
            <p:cNvPr id="11" name="任意多边形 5">
              <a:extLst>
                <a:ext uri="{FF2B5EF4-FFF2-40B4-BE49-F238E27FC236}">
                  <a16:creationId xmlns:a16="http://schemas.microsoft.com/office/drawing/2014/main" xmlns="" id="{15CB161D-3702-4B60-A838-B3DE74F84691}"/>
                </a:ext>
              </a:extLst>
            </p:cNvPr>
            <p:cNvSpPr>
              <a:spLocks noChangeAspect="1"/>
            </p:cNvSpPr>
            <p:nvPr/>
          </p:nvSpPr>
          <p:spPr bwMode="auto">
            <a:xfrm>
              <a:off x="2900889" y="2700271"/>
              <a:ext cx="1297037" cy="1297037"/>
            </a:xfrm>
            <a:custGeom>
              <a:avLst/>
              <a:gdLst>
                <a:gd name="T0" fmla="*/ 0 w 1057476"/>
                <a:gd name="T1" fmla="*/ 1627579 h 1057476"/>
                <a:gd name="T2" fmla="*/ 1627579 w 1057476"/>
                <a:gd name="T3" fmla="*/ 0 h 1057476"/>
                <a:gd name="T4" fmla="*/ 3255157 w 1057476"/>
                <a:gd name="T5" fmla="*/ 1627579 h 1057476"/>
                <a:gd name="T6" fmla="*/ 1627579 w 1057476"/>
                <a:gd name="T7" fmla="*/ 3255157 h 1057476"/>
                <a:gd name="T8" fmla="*/ 0 w 1057476"/>
                <a:gd name="T9" fmla="*/ 1627579 h 1057476"/>
                <a:gd name="T10" fmla="*/ 0 60000 65536"/>
                <a:gd name="T11" fmla="*/ 0 60000 65536"/>
                <a:gd name="T12" fmla="*/ 0 60000 65536"/>
                <a:gd name="T13" fmla="*/ 0 60000 65536"/>
                <a:gd name="T14" fmla="*/ 0 60000 65536"/>
                <a:gd name="T15" fmla="*/ 0 w 1057476"/>
                <a:gd name="T16" fmla="*/ 0 h 1057476"/>
                <a:gd name="T17" fmla="*/ 1057476 w 1057476"/>
                <a:gd name="T18" fmla="*/ 1057476 h 1057476"/>
              </a:gdLst>
              <a:ahLst/>
              <a:cxnLst>
                <a:cxn ang="T10">
                  <a:pos x="T0" y="T1"/>
                </a:cxn>
                <a:cxn ang="T11">
                  <a:pos x="T2" y="T3"/>
                </a:cxn>
                <a:cxn ang="T12">
                  <a:pos x="T4" y="T5"/>
                </a:cxn>
                <a:cxn ang="T13">
                  <a:pos x="T6" y="T7"/>
                </a:cxn>
                <a:cxn ang="T14">
                  <a:pos x="T8" y="T9"/>
                </a:cxn>
              </a:cxnLst>
              <a:rect l="T15" t="T16" r="T17" b="T18"/>
              <a:pathLst>
                <a:path w="1057476" h="1057476">
                  <a:moveTo>
                    <a:pt x="0" y="528738"/>
                  </a:moveTo>
                  <a:cubicBezTo>
                    <a:pt x="0" y="236724"/>
                    <a:pt x="236724" y="0"/>
                    <a:pt x="528738" y="0"/>
                  </a:cubicBezTo>
                  <a:cubicBezTo>
                    <a:pt x="820752" y="0"/>
                    <a:pt x="1057476" y="236724"/>
                    <a:pt x="1057476" y="528738"/>
                  </a:cubicBezTo>
                  <a:cubicBezTo>
                    <a:pt x="1057476" y="820752"/>
                    <a:pt x="820752" y="1057476"/>
                    <a:pt x="528738" y="1057476"/>
                  </a:cubicBezTo>
                  <a:cubicBezTo>
                    <a:pt x="236724" y="1057476"/>
                    <a:pt x="0" y="820752"/>
                    <a:pt x="0" y="528738"/>
                  </a:cubicBezTo>
                  <a:close/>
                </a:path>
              </a:pathLst>
            </a:custGeom>
            <a:solidFill>
              <a:srgbClr val="B26A37"/>
            </a:solidFill>
            <a:ln w="25400">
              <a:solidFill>
                <a:srgbClr val="FFFFFF"/>
              </a:solidFill>
              <a:miter lim="800000"/>
              <a:headEnd/>
              <a:tailEnd/>
            </a:ln>
            <a:effectLst>
              <a:outerShdw blurRad="50800" dist="38100" dir="2700000" algn="tl" rotWithShape="0">
                <a:prstClr val="black">
                  <a:alpha val="40000"/>
                </a:prstClr>
              </a:outerShdw>
            </a:effectLst>
          </p:spPr>
          <p:txBody>
            <a:bodyPr lIns="184074" tIns="184074" rIns="184074" bIns="184074" anchor="ctr"/>
            <a:lstStyle>
              <a:lvl1pPr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10223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0223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0223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0223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defTabSz="914400" eaLnBrk="1" hangingPunct="1">
                <a:defRPr/>
              </a:pPr>
              <a:r>
                <a:rPr lang="zh-CN" altLang="zh-CN" sz="2400" b="1" dirty="0">
                  <a:solidFill>
                    <a:schemeClr val="bg1"/>
                  </a:solidFill>
                  <a:latin typeface="Microsoft YaHei"/>
                  <a:ea typeface="Microsoft YaHei"/>
                  <a:sym typeface="微软雅黑" panose="020B0503020204020204" pitchFamily="34" charset="-122"/>
                </a:rPr>
                <a:t>价值</a:t>
              </a:r>
              <a:endParaRPr lang="en-US" altLang="zh-CN" sz="2400" b="1" dirty="0">
                <a:solidFill>
                  <a:schemeClr val="bg1"/>
                </a:solidFill>
                <a:latin typeface="Microsoft YaHei"/>
                <a:ea typeface="Microsoft YaHei"/>
                <a:sym typeface="微软雅黑" panose="020B0503020204020204" pitchFamily="34" charset="-122"/>
              </a:endParaRPr>
            </a:p>
            <a:p>
              <a:pPr lvl="0" algn="ctr" defTabSz="914400" eaLnBrk="1" hangingPunct="1">
                <a:defRPr/>
              </a:pPr>
              <a:r>
                <a:rPr lang="zh-CN" altLang="zh-CN" sz="2400" b="1" dirty="0">
                  <a:solidFill>
                    <a:schemeClr val="bg1"/>
                  </a:solidFill>
                  <a:latin typeface="Microsoft YaHei"/>
                  <a:ea typeface="Microsoft YaHei"/>
                  <a:sym typeface="微软雅黑" panose="020B0503020204020204" pitchFamily="34" charset="-122"/>
                </a:rPr>
                <a:t>补偿</a:t>
              </a:r>
            </a:p>
          </p:txBody>
        </p:sp>
        <p:sp>
          <p:nvSpPr>
            <p:cNvPr id="12" name="任意多边形 5">
              <a:extLst>
                <a:ext uri="{FF2B5EF4-FFF2-40B4-BE49-F238E27FC236}">
                  <a16:creationId xmlns:a16="http://schemas.microsoft.com/office/drawing/2014/main" xmlns="" id="{077A39F2-418A-4375-AB50-CBEE562842DD}"/>
                </a:ext>
              </a:extLst>
            </p:cNvPr>
            <p:cNvSpPr>
              <a:spLocks noChangeAspect="1"/>
            </p:cNvSpPr>
            <p:nvPr/>
          </p:nvSpPr>
          <p:spPr bwMode="auto">
            <a:xfrm>
              <a:off x="7313668" y="2700271"/>
              <a:ext cx="1297037" cy="1297037"/>
            </a:xfrm>
            <a:custGeom>
              <a:avLst/>
              <a:gdLst>
                <a:gd name="T0" fmla="*/ 0 w 1057476"/>
                <a:gd name="T1" fmla="*/ 1627579 h 1057476"/>
                <a:gd name="T2" fmla="*/ 1627579 w 1057476"/>
                <a:gd name="T3" fmla="*/ 0 h 1057476"/>
                <a:gd name="T4" fmla="*/ 3255157 w 1057476"/>
                <a:gd name="T5" fmla="*/ 1627579 h 1057476"/>
                <a:gd name="T6" fmla="*/ 1627579 w 1057476"/>
                <a:gd name="T7" fmla="*/ 3255157 h 1057476"/>
                <a:gd name="T8" fmla="*/ 0 w 1057476"/>
                <a:gd name="T9" fmla="*/ 1627579 h 1057476"/>
                <a:gd name="T10" fmla="*/ 0 60000 65536"/>
                <a:gd name="T11" fmla="*/ 0 60000 65536"/>
                <a:gd name="T12" fmla="*/ 0 60000 65536"/>
                <a:gd name="T13" fmla="*/ 0 60000 65536"/>
                <a:gd name="T14" fmla="*/ 0 60000 65536"/>
                <a:gd name="T15" fmla="*/ 0 w 1057476"/>
                <a:gd name="T16" fmla="*/ 0 h 1057476"/>
                <a:gd name="T17" fmla="*/ 1057476 w 1057476"/>
                <a:gd name="T18" fmla="*/ 1057476 h 1057476"/>
              </a:gdLst>
              <a:ahLst/>
              <a:cxnLst>
                <a:cxn ang="T10">
                  <a:pos x="T0" y="T1"/>
                </a:cxn>
                <a:cxn ang="T11">
                  <a:pos x="T2" y="T3"/>
                </a:cxn>
                <a:cxn ang="T12">
                  <a:pos x="T4" y="T5"/>
                </a:cxn>
                <a:cxn ang="T13">
                  <a:pos x="T6" y="T7"/>
                </a:cxn>
                <a:cxn ang="T14">
                  <a:pos x="T8" y="T9"/>
                </a:cxn>
              </a:cxnLst>
              <a:rect l="T15" t="T16" r="T17" b="T18"/>
              <a:pathLst>
                <a:path w="1057476" h="1057476">
                  <a:moveTo>
                    <a:pt x="0" y="528738"/>
                  </a:moveTo>
                  <a:cubicBezTo>
                    <a:pt x="0" y="236724"/>
                    <a:pt x="236724" y="0"/>
                    <a:pt x="528738" y="0"/>
                  </a:cubicBezTo>
                  <a:cubicBezTo>
                    <a:pt x="820752" y="0"/>
                    <a:pt x="1057476" y="236724"/>
                    <a:pt x="1057476" y="528738"/>
                  </a:cubicBezTo>
                  <a:cubicBezTo>
                    <a:pt x="1057476" y="820752"/>
                    <a:pt x="820752" y="1057476"/>
                    <a:pt x="528738" y="1057476"/>
                  </a:cubicBezTo>
                  <a:cubicBezTo>
                    <a:pt x="236724" y="1057476"/>
                    <a:pt x="0" y="820752"/>
                    <a:pt x="0" y="528738"/>
                  </a:cubicBezTo>
                  <a:close/>
                </a:path>
              </a:pathLst>
            </a:custGeom>
            <a:solidFill>
              <a:srgbClr val="B26A37"/>
            </a:solidFill>
            <a:ln w="25400">
              <a:solidFill>
                <a:srgbClr val="FFFFFF"/>
              </a:solidFill>
              <a:miter lim="800000"/>
              <a:headEnd/>
              <a:tailEnd/>
            </a:ln>
            <a:effectLst>
              <a:outerShdw blurRad="50800" dist="38100" dir="2700000" algn="tl" rotWithShape="0">
                <a:prstClr val="black">
                  <a:alpha val="40000"/>
                </a:prstClr>
              </a:outerShdw>
            </a:effectLst>
          </p:spPr>
          <p:txBody>
            <a:bodyPr lIns="184074" tIns="184074" rIns="184074" bIns="184074" anchor="ctr"/>
            <a:lstStyle>
              <a:lvl1pPr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defTabSz="102235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10223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0223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0223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0223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defTabSz="914400" eaLnBrk="1" hangingPunct="1">
                <a:defRPr/>
              </a:pPr>
              <a:r>
                <a:rPr lang="zh-CN" altLang="en-US" sz="2400" b="1" dirty="0">
                  <a:solidFill>
                    <a:schemeClr val="bg1"/>
                  </a:solidFill>
                  <a:latin typeface="Microsoft YaHei"/>
                  <a:ea typeface="Microsoft YaHei"/>
                  <a:sym typeface="微软雅黑" panose="020B0503020204020204" pitchFamily="34" charset="-122"/>
                </a:rPr>
                <a:t>实物</a:t>
              </a:r>
              <a:endParaRPr lang="en-US" altLang="zh-CN" sz="2400" b="1" dirty="0">
                <a:solidFill>
                  <a:schemeClr val="bg1"/>
                </a:solidFill>
                <a:latin typeface="Microsoft YaHei"/>
                <a:ea typeface="Microsoft YaHei"/>
                <a:sym typeface="微软雅黑" panose="020B0503020204020204" pitchFamily="34" charset="-122"/>
              </a:endParaRPr>
            </a:p>
            <a:p>
              <a:pPr lvl="0" algn="ctr" defTabSz="914400" eaLnBrk="1" hangingPunct="1">
                <a:defRPr/>
              </a:pPr>
              <a:r>
                <a:rPr lang="zh-CN" altLang="en-US" sz="2400" b="1" dirty="0">
                  <a:solidFill>
                    <a:schemeClr val="bg1"/>
                  </a:solidFill>
                  <a:latin typeface="Microsoft YaHei"/>
                  <a:ea typeface="Microsoft YaHei"/>
                  <a:sym typeface="微软雅黑" panose="020B0503020204020204" pitchFamily="34" charset="-122"/>
                </a:rPr>
                <a:t>替换</a:t>
              </a:r>
            </a:p>
          </p:txBody>
        </p:sp>
      </p:grpSp>
    </p:spTree>
    <p:extLst>
      <p:ext uri="{BB962C8B-B14F-4D97-AF65-F5344CB8AC3E}">
        <p14:creationId xmlns:p14="http://schemas.microsoft.com/office/powerpoint/2010/main" val="371537094"/>
      </p:ext>
    </p:extLst>
  </p:cSld>
  <p:clrMapOvr>
    <a:masterClrMapping/>
  </p:clrMapOvr>
  <p:transition spd="med">
    <p:pull/>
  </p:transition>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xmlns="" id="{5B550C56-1552-441E-A485-57F1BE6CF50E}"/>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（四）资本的循环周转与再生产</a:t>
            </a:r>
          </a:p>
        </p:txBody>
      </p:sp>
      <p:sp>
        <p:nvSpPr>
          <p:cNvPr id="7" name="文本框 6">
            <a:extLst>
              <a:ext uri="{FF2B5EF4-FFF2-40B4-BE49-F238E27FC236}">
                <a16:creationId xmlns:a16="http://schemas.microsoft.com/office/drawing/2014/main" xmlns="" id="{1A3F843B-211C-4520-A314-3D5C93FB5AC9}"/>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8" name="文本框 7">
            <a:extLst>
              <a:ext uri="{FF2B5EF4-FFF2-40B4-BE49-F238E27FC236}">
                <a16:creationId xmlns:a16="http://schemas.microsoft.com/office/drawing/2014/main" xmlns="" id="{ECF8C3BD-CB83-44CE-8490-7B6D8DD86949}"/>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3.</a:t>
            </a:r>
            <a:r>
              <a:rPr lang="zh-CN" altLang="en-US" sz="2400" b="1" dirty="0">
                <a:solidFill>
                  <a:srgbClr val="B26A37"/>
                </a:solidFill>
                <a:latin typeface="+mn-ea"/>
                <a:ea typeface="+mn-ea"/>
                <a:sym typeface="微软雅黑" panose="020B0503020204020204" pitchFamily="34" charset="-122"/>
              </a:rPr>
              <a:t>社会再生产</a:t>
            </a:r>
          </a:p>
        </p:txBody>
      </p:sp>
      <p:grpSp>
        <p:nvGrpSpPr>
          <p:cNvPr id="3" name="组合 2">
            <a:extLst>
              <a:ext uri="{FF2B5EF4-FFF2-40B4-BE49-F238E27FC236}">
                <a16:creationId xmlns:a16="http://schemas.microsoft.com/office/drawing/2014/main" xmlns="" id="{077B034A-FFE4-4B15-B8C6-E20E09E84342}"/>
              </a:ext>
            </a:extLst>
          </p:cNvPr>
          <p:cNvGrpSpPr/>
          <p:nvPr/>
        </p:nvGrpSpPr>
        <p:grpSpPr>
          <a:xfrm>
            <a:off x="731301" y="2761156"/>
            <a:ext cx="10729398" cy="3368975"/>
            <a:chOff x="341871" y="2761156"/>
            <a:chExt cx="10729398" cy="3368975"/>
          </a:xfrm>
        </p:grpSpPr>
        <p:sp>
          <p:nvSpPr>
            <p:cNvPr id="6" name="文本框 1">
              <a:extLst>
                <a:ext uri="{FF2B5EF4-FFF2-40B4-BE49-F238E27FC236}">
                  <a16:creationId xmlns:a16="http://schemas.microsoft.com/office/drawing/2014/main" xmlns="" id="{2326372E-0D99-4DCA-92F4-5B0FF1F5DFDD}"/>
                </a:ext>
              </a:extLst>
            </p:cNvPr>
            <p:cNvSpPr txBox="1">
              <a:spLocks noChangeArrowheads="1"/>
            </p:cNvSpPr>
            <p:nvPr/>
          </p:nvSpPr>
          <p:spPr bwMode="auto">
            <a:xfrm>
              <a:off x="5774103" y="3011013"/>
              <a:ext cx="5130641"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b="1" dirty="0">
                  <a:solidFill>
                    <a:srgbClr val="B26A37"/>
                  </a:solidFill>
                  <a:latin typeface="微软雅黑" panose="020B0503020204020204" pitchFamily="34" charset="-122"/>
                  <a:sym typeface="微软雅黑" panose="020B0503020204020204" pitchFamily="34" charset="-122"/>
                </a:rPr>
                <a:t>社会生产两大部类之间以及部类内部都应保持一定的比例关系，</a:t>
              </a:r>
              <a:r>
                <a:rPr lang="zh-CN" altLang="en-US" sz="2400" dirty="0">
                  <a:latin typeface="微软雅黑" panose="020B0503020204020204" pitchFamily="34" charset="-122"/>
                  <a:sym typeface="微软雅黑" panose="020B0503020204020204" pitchFamily="34" charset="-122"/>
                </a:rPr>
                <a:t>社会再生产才能顺利进行，否则社会总产品的实现就会遇到困难，生产过剩的经济危机就会产生。</a:t>
              </a:r>
            </a:p>
          </p:txBody>
        </p:sp>
        <p:pic>
          <p:nvPicPr>
            <p:cNvPr id="4100" name="Picture 4">
              <a:extLst>
                <a:ext uri="{FF2B5EF4-FFF2-40B4-BE49-F238E27FC236}">
                  <a16:creationId xmlns:a16="http://schemas.microsoft.com/office/drawing/2014/main" xmlns="" id="{8B85D2C6-B4F8-4136-97B5-0A96966F6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71" y="2775743"/>
              <a:ext cx="5011943" cy="335438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xmlns="" id="{1D0B2B9E-EF8B-4EBE-BFF1-8E2F49EB7384}"/>
                </a:ext>
              </a:extLst>
            </p:cNvPr>
            <p:cNvGrpSpPr/>
            <p:nvPr/>
          </p:nvGrpSpPr>
          <p:grpSpPr>
            <a:xfrm>
              <a:off x="5633611" y="2761156"/>
              <a:ext cx="5437658" cy="3232465"/>
              <a:chOff x="557573" y="490708"/>
              <a:chExt cx="5437658" cy="3232465"/>
            </a:xfrm>
          </p:grpSpPr>
          <p:cxnSp>
            <p:nvCxnSpPr>
              <p:cNvPr id="11" name="Aitds5">
                <a:extLst>
                  <a:ext uri="{FF2B5EF4-FFF2-40B4-BE49-F238E27FC236}">
                    <a16:creationId xmlns:a16="http://schemas.microsoft.com/office/drawing/2014/main" xmlns="" id="{FE1B6DEA-9CBC-4DF1-BFF6-2FA6818ED9FD}"/>
                  </a:ext>
                </a:extLst>
              </p:cNvPr>
              <p:cNvCxnSpPr>
                <a:cxnSpLocks/>
              </p:cNvCxnSpPr>
              <p:nvPr/>
            </p:nvCxnSpPr>
            <p:spPr>
              <a:xfrm>
                <a:off x="559391" y="566579"/>
                <a:ext cx="0" cy="775504"/>
              </a:xfrm>
              <a:prstGeom prst="line">
                <a:avLst/>
              </a:prstGeom>
              <a:noFill/>
              <a:ln w="6350" cap="flat" cmpd="sng" algn="ctr">
                <a:solidFill>
                  <a:srgbClr val="B26A37"/>
                </a:solidFill>
                <a:prstDash val="solid"/>
                <a:miter lim="800000"/>
              </a:ln>
              <a:effectLst/>
            </p:spPr>
          </p:cxnSp>
          <p:grpSp>
            <p:nvGrpSpPr>
              <p:cNvPr id="12" name="Aitds6">
                <a:extLst>
                  <a:ext uri="{FF2B5EF4-FFF2-40B4-BE49-F238E27FC236}">
                    <a16:creationId xmlns:a16="http://schemas.microsoft.com/office/drawing/2014/main" xmlns="" id="{2A904817-E291-4629-88BC-4D483848B054}"/>
                  </a:ext>
                </a:extLst>
              </p:cNvPr>
              <p:cNvGrpSpPr/>
              <p:nvPr/>
            </p:nvGrpSpPr>
            <p:grpSpPr>
              <a:xfrm>
                <a:off x="557573" y="490708"/>
                <a:ext cx="3230479" cy="173986"/>
                <a:chOff x="2977032" y="4682325"/>
                <a:chExt cx="3230479" cy="173986"/>
              </a:xfrm>
            </p:grpSpPr>
            <p:cxnSp>
              <p:nvCxnSpPr>
                <p:cNvPr id="13" name="Aitds6-1">
                  <a:extLst>
                    <a:ext uri="{FF2B5EF4-FFF2-40B4-BE49-F238E27FC236}">
                      <a16:creationId xmlns:a16="http://schemas.microsoft.com/office/drawing/2014/main" xmlns="" id="{E7FEF07D-6CD5-466C-B540-AD6B6C119125}"/>
                    </a:ext>
                  </a:extLst>
                </p:cNvPr>
                <p:cNvCxnSpPr>
                  <a:cxnSpLocks/>
                </p:cNvCxnSpPr>
                <p:nvPr/>
              </p:nvCxnSpPr>
              <p:spPr>
                <a:xfrm>
                  <a:off x="2977032" y="4758196"/>
                  <a:ext cx="3098648" cy="0"/>
                </a:xfrm>
                <a:prstGeom prst="line">
                  <a:avLst/>
                </a:prstGeom>
                <a:noFill/>
                <a:ln w="6350" cap="flat" cmpd="sng" algn="ctr">
                  <a:solidFill>
                    <a:srgbClr val="B26A37"/>
                  </a:solidFill>
                  <a:prstDash val="solid"/>
                  <a:miter lim="800000"/>
                </a:ln>
                <a:effectLst/>
              </p:spPr>
            </p:cxnSp>
            <p:sp>
              <p:nvSpPr>
                <p:cNvPr id="14" name="Aitds6-2">
                  <a:extLst>
                    <a:ext uri="{FF2B5EF4-FFF2-40B4-BE49-F238E27FC236}">
                      <a16:creationId xmlns:a16="http://schemas.microsoft.com/office/drawing/2014/main" xmlns="" id="{97CE0735-353B-499F-A3F9-178FA0E0A755}"/>
                    </a:ext>
                  </a:extLst>
                </p:cNvPr>
                <p:cNvSpPr/>
                <p:nvPr/>
              </p:nvSpPr>
              <p:spPr>
                <a:xfrm>
                  <a:off x="6033525" y="4682325"/>
                  <a:ext cx="173986" cy="173986"/>
                </a:xfrm>
                <a:prstGeom prst="donut">
                  <a:avLst/>
                </a:prstGeom>
                <a:solidFill>
                  <a:srgbClr val="B26A37"/>
                </a:solidFill>
                <a:ln w="12700" cap="flat" cmpd="sng" algn="ctr">
                  <a:solidFill>
                    <a:srgbClr val="B26A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阿里巴巴普惠体 Light"/>
                    <a:cs typeface="+mn-cs"/>
                  </a:endParaRPr>
                </a:p>
              </p:txBody>
            </p:sp>
          </p:grpSp>
          <p:cxnSp>
            <p:nvCxnSpPr>
              <p:cNvPr id="15" name="Aitds7">
                <a:extLst>
                  <a:ext uri="{FF2B5EF4-FFF2-40B4-BE49-F238E27FC236}">
                    <a16:creationId xmlns:a16="http://schemas.microsoft.com/office/drawing/2014/main" xmlns="" id="{DCCA5D5D-5D18-4FA9-BE00-B0CC42E03A4B}"/>
                  </a:ext>
                </a:extLst>
              </p:cNvPr>
              <p:cNvCxnSpPr>
                <a:cxnSpLocks/>
              </p:cNvCxnSpPr>
              <p:nvPr/>
            </p:nvCxnSpPr>
            <p:spPr>
              <a:xfrm>
                <a:off x="5992723" y="2835653"/>
                <a:ext cx="0" cy="887372"/>
              </a:xfrm>
              <a:prstGeom prst="line">
                <a:avLst/>
              </a:prstGeom>
              <a:noFill/>
              <a:ln w="6350" cap="flat" cmpd="sng" algn="ctr">
                <a:solidFill>
                  <a:srgbClr val="B26A37"/>
                </a:solidFill>
                <a:prstDash val="solid"/>
                <a:miter lim="800000"/>
              </a:ln>
              <a:effectLst/>
            </p:spPr>
          </p:cxnSp>
          <p:cxnSp>
            <p:nvCxnSpPr>
              <p:cNvPr id="16" name="Aitds8">
                <a:extLst>
                  <a:ext uri="{FF2B5EF4-FFF2-40B4-BE49-F238E27FC236}">
                    <a16:creationId xmlns:a16="http://schemas.microsoft.com/office/drawing/2014/main" xmlns="" id="{79588E9B-A835-4E0D-8867-3EDFAC27072C}"/>
                  </a:ext>
                </a:extLst>
              </p:cNvPr>
              <p:cNvCxnSpPr>
                <a:cxnSpLocks/>
              </p:cNvCxnSpPr>
              <p:nvPr/>
            </p:nvCxnSpPr>
            <p:spPr>
              <a:xfrm>
                <a:off x="1755681" y="3723173"/>
                <a:ext cx="4239550" cy="0"/>
              </a:xfrm>
              <a:prstGeom prst="line">
                <a:avLst/>
              </a:prstGeom>
              <a:noFill/>
              <a:ln w="6350" cap="flat" cmpd="sng" algn="ctr">
                <a:solidFill>
                  <a:srgbClr val="B26A37"/>
                </a:solidFill>
                <a:prstDash val="solid"/>
                <a:miter lim="800000"/>
              </a:ln>
              <a:effectLst/>
            </p:spPr>
          </p:cxnSp>
        </p:grpSp>
      </p:grpSp>
    </p:spTree>
    <p:extLst>
      <p:ext uri="{BB962C8B-B14F-4D97-AF65-F5344CB8AC3E}">
        <p14:creationId xmlns:p14="http://schemas.microsoft.com/office/powerpoint/2010/main" val="1718986149"/>
      </p:ext>
    </p:extLst>
  </p:cSld>
  <p:clrMapOvr>
    <a:masterClrMapping/>
  </p:clrMapOvr>
  <p:transition spd="med">
    <p:pull/>
  </p:transition>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xmlns="" id="{D74FB081-BA09-480A-9F0F-093F761092AB}"/>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（五）工资与剩余价值的分配</a:t>
            </a:r>
          </a:p>
        </p:txBody>
      </p:sp>
      <p:sp>
        <p:nvSpPr>
          <p:cNvPr id="7" name="Text Box 8">
            <a:extLst>
              <a:ext uri="{FF2B5EF4-FFF2-40B4-BE49-F238E27FC236}">
                <a16:creationId xmlns:a16="http://schemas.microsoft.com/office/drawing/2014/main" xmlns="" id="{B3016F59-1648-471A-8282-5A417949150B}"/>
              </a:ext>
            </a:extLst>
          </p:cNvPr>
          <p:cNvSpPr txBox="1">
            <a:spLocks noChangeArrowheads="1"/>
          </p:cNvSpPr>
          <p:nvPr/>
        </p:nvSpPr>
        <p:spPr bwMode="auto">
          <a:xfrm>
            <a:off x="2044032" y="2286001"/>
            <a:ext cx="863600" cy="501650"/>
          </a:xfrm>
          <a:prstGeom prst="rect">
            <a:avLst/>
          </a:prstGeom>
          <a:solidFill>
            <a:schemeClr val="accent2">
              <a:lumMod val="20000"/>
              <a:lumOff val="80000"/>
            </a:schemeClr>
          </a:solidFill>
          <a:ln>
            <a:noFill/>
          </a:ln>
        </p:spPr>
        <p:txBody>
          <a:bodyPr lIns="90170" tIns="46990" rIns="90170" bIns="46990" anchor="ctr"/>
          <a:lstStyle/>
          <a:p>
            <a:pPr algn="ctr" eaLnBrk="1" hangingPunct="1">
              <a:spcBef>
                <a:spcPct val="20000"/>
              </a:spcBef>
              <a:defRPr/>
            </a:pPr>
            <a:r>
              <a:rPr lang="zh-CN" altLang="en-US" sz="2400" b="1" dirty="0">
                <a:solidFill>
                  <a:srgbClr val="B26A37"/>
                </a:solidFill>
                <a:latin typeface="+mn-ea"/>
                <a:ea typeface="+mn-ea"/>
                <a:sym typeface="微软雅黑" panose="020B0503020204020204" pitchFamily="34" charset="-122"/>
              </a:rPr>
              <a:t>工资</a:t>
            </a:r>
          </a:p>
        </p:txBody>
      </p:sp>
      <p:sp>
        <p:nvSpPr>
          <p:cNvPr id="8" name="Rectangle 3">
            <a:extLst>
              <a:ext uri="{FF2B5EF4-FFF2-40B4-BE49-F238E27FC236}">
                <a16:creationId xmlns:a16="http://schemas.microsoft.com/office/drawing/2014/main" xmlns="" id="{32DB2455-EDF2-4FE1-93A0-EF4889CD7208}"/>
              </a:ext>
            </a:extLst>
          </p:cNvPr>
          <p:cNvSpPr>
            <a:spLocks noGrp="1" noChangeArrowheads="1"/>
          </p:cNvSpPr>
          <p:nvPr/>
        </p:nvSpPr>
        <p:spPr bwMode="auto">
          <a:xfrm>
            <a:off x="3628357" y="2286001"/>
            <a:ext cx="2984500" cy="501650"/>
          </a:xfrm>
          <a:prstGeom prst="rect">
            <a:avLst/>
          </a:prstGeom>
          <a:solidFill>
            <a:schemeClr val="accent2">
              <a:lumMod val="20000"/>
              <a:lumOff val="80000"/>
            </a:schemeClr>
          </a:solidFill>
          <a:ln w="12700" cmpd="sng">
            <a:noFill/>
            <a:miter lim="800000"/>
          </a:ln>
        </p:spPr>
        <p:txBody>
          <a:bodyPr lIns="90170" tIns="46990" rIns="90170" bIns="46990" anchor="ctr"/>
          <a:lstStyle/>
          <a:p>
            <a:pPr algn="ctr" eaLnBrk="1" hangingPunct="1">
              <a:spcBef>
                <a:spcPct val="20000"/>
              </a:spcBef>
              <a:defRPr/>
            </a:pPr>
            <a:r>
              <a:rPr lang="zh-CN" altLang="en-US" sz="2400">
                <a:latin typeface="+mn-ea"/>
                <a:ea typeface="+mn-ea"/>
                <a:sym typeface="微软雅黑" panose="020B0503020204020204" pitchFamily="34" charset="-122"/>
              </a:rPr>
              <a:t>劳动力的价值或价格</a:t>
            </a:r>
          </a:p>
        </p:txBody>
      </p:sp>
      <p:sp>
        <p:nvSpPr>
          <p:cNvPr id="9" name="Rectangle 3">
            <a:extLst>
              <a:ext uri="{FF2B5EF4-FFF2-40B4-BE49-F238E27FC236}">
                <a16:creationId xmlns:a16="http://schemas.microsoft.com/office/drawing/2014/main" xmlns="" id="{1D47AA2D-C0CE-4ED9-B7F0-DA75560AF675}"/>
              </a:ext>
            </a:extLst>
          </p:cNvPr>
          <p:cNvSpPr>
            <a:spLocks noGrp="1" noChangeArrowheads="1"/>
          </p:cNvSpPr>
          <p:nvPr/>
        </p:nvSpPr>
        <p:spPr bwMode="auto">
          <a:xfrm>
            <a:off x="3737895" y="2953999"/>
            <a:ext cx="5429250" cy="50165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400" b="1">
                <a:latin typeface="+mn-ea"/>
                <a:ea typeface="+mn-ea"/>
                <a:sym typeface="微软雅黑" panose="020B0503020204020204" pitchFamily="34" charset="-122"/>
              </a:rPr>
              <a:t>劳动的价格</a:t>
            </a:r>
            <a:r>
              <a:rPr lang="zh-CN" altLang="en-US" sz="2400">
                <a:latin typeface="+mn-ea"/>
                <a:ea typeface="+mn-ea"/>
                <a:sym typeface="微软雅黑" panose="020B0503020204020204" pitchFamily="34" charset="-122"/>
              </a:rPr>
              <a:t>（工人全部劳动的报酬）</a:t>
            </a:r>
            <a:endParaRPr lang="zh-CN" altLang="en-US" sz="2400">
              <a:solidFill>
                <a:srgbClr val="660066"/>
              </a:solidFill>
              <a:latin typeface="+mn-ea"/>
              <a:ea typeface="+mn-ea"/>
              <a:sym typeface="微软雅黑" panose="020B0503020204020204" pitchFamily="34" charset="-122"/>
            </a:endParaRPr>
          </a:p>
        </p:txBody>
      </p:sp>
      <p:sp>
        <p:nvSpPr>
          <p:cNvPr id="10" name="Line 10">
            <a:extLst>
              <a:ext uri="{FF2B5EF4-FFF2-40B4-BE49-F238E27FC236}">
                <a16:creationId xmlns:a16="http://schemas.microsoft.com/office/drawing/2014/main" xmlns="" id="{82DD5E29-41FB-434A-983A-57AE772BDE97}"/>
              </a:ext>
            </a:extLst>
          </p:cNvPr>
          <p:cNvSpPr>
            <a:spLocks noChangeShapeType="1"/>
          </p:cNvSpPr>
          <p:nvPr/>
        </p:nvSpPr>
        <p:spPr bwMode="auto">
          <a:xfrm>
            <a:off x="2980657" y="2445999"/>
            <a:ext cx="57626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a typeface="+mn-ea"/>
            </a:endParaRPr>
          </a:p>
        </p:txBody>
      </p:sp>
      <p:sp>
        <p:nvSpPr>
          <p:cNvPr id="11" name="Line 11">
            <a:extLst>
              <a:ext uri="{FF2B5EF4-FFF2-40B4-BE49-F238E27FC236}">
                <a16:creationId xmlns:a16="http://schemas.microsoft.com/office/drawing/2014/main" xmlns="" id="{52DAF3C0-7104-4586-B9E6-503BFCF584A9}"/>
              </a:ext>
            </a:extLst>
          </p:cNvPr>
          <p:cNvSpPr>
            <a:spLocks noChangeShapeType="1"/>
          </p:cNvSpPr>
          <p:nvPr/>
        </p:nvSpPr>
        <p:spPr bwMode="auto">
          <a:xfrm>
            <a:off x="2983832" y="2519024"/>
            <a:ext cx="573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a typeface="+mn-ea"/>
            </a:endParaRPr>
          </a:p>
        </p:txBody>
      </p:sp>
      <p:cxnSp>
        <p:nvCxnSpPr>
          <p:cNvPr id="12" name="AutoShape 12">
            <a:extLst>
              <a:ext uri="{FF2B5EF4-FFF2-40B4-BE49-F238E27FC236}">
                <a16:creationId xmlns:a16="http://schemas.microsoft.com/office/drawing/2014/main" xmlns="" id="{897D3C51-76B6-4E76-B31C-4A2FDA33D2EF}"/>
              </a:ext>
            </a:extLst>
          </p:cNvPr>
          <p:cNvCxnSpPr>
            <a:cxnSpLocks noChangeShapeType="1"/>
          </p:cNvCxnSpPr>
          <p:nvPr/>
        </p:nvCxnSpPr>
        <p:spPr bwMode="auto">
          <a:xfrm>
            <a:off x="2948907" y="2663486"/>
            <a:ext cx="577850" cy="541338"/>
          </a:xfrm>
          <a:prstGeom prst="curvedConnector3">
            <a:avLst>
              <a:gd name="adj1" fmla="val 50000"/>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13" name="AutoShape 13">
            <a:extLst>
              <a:ext uri="{FF2B5EF4-FFF2-40B4-BE49-F238E27FC236}">
                <a16:creationId xmlns:a16="http://schemas.microsoft.com/office/drawing/2014/main" xmlns="" id="{23FE84CF-F83D-4D8D-BA8D-BBF11599C4CB}"/>
              </a:ext>
            </a:extLst>
          </p:cNvPr>
          <p:cNvCxnSpPr>
            <a:cxnSpLocks noChangeShapeType="1"/>
          </p:cNvCxnSpPr>
          <p:nvPr/>
        </p:nvCxnSpPr>
        <p:spPr bwMode="auto">
          <a:xfrm>
            <a:off x="3009232" y="2663486"/>
            <a:ext cx="577850" cy="541338"/>
          </a:xfrm>
          <a:prstGeom prst="bentConnector3">
            <a:avLst>
              <a:gd name="adj1" fmla="val 50000"/>
            </a:avLst>
          </a:prstGeom>
          <a:noFill/>
          <a:ln w="25400">
            <a:solidFill>
              <a:schemeClr val="tx1"/>
            </a:solidFill>
            <a:prstDash val="dash"/>
            <a:miter lim="800000"/>
            <a:headEnd/>
            <a:tailEnd/>
          </a:ln>
          <a:extLst>
            <a:ext uri="{909E8E84-426E-40DD-AFC4-6F175D3DCCD1}">
              <a14:hiddenFill xmlns:a14="http://schemas.microsoft.com/office/drawing/2010/main">
                <a:noFill/>
              </a14:hiddenFill>
            </a:ext>
          </a:extLst>
        </p:spPr>
      </p:cxnSp>
      <p:sp>
        <p:nvSpPr>
          <p:cNvPr id="14" name="AutoShape 14">
            <a:extLst>
              <a:ext uri="{FF2B5EF4-FFF2-40B4-BE49-F238E27FC236}">
                <a16:creationId xmlns:a16="http://schemas.microsoft.com/office/drawing/2014/main" xmlns="" id="{0A47593F-147B-4B52-85D2-85188D1E2B3B}"/>
              </a:ext>
            </a:extLst>
          </p:cNvPr>
          <p:cNvSpPr>
            <a:spLocks noChangeArrowheads="1"/>
          </p:cNvSpPr>
          <p:nvPr/>
        </p:nvSpPr>
        <p:spPr bwMode="auto">
          <a:xfrm flipH="1">
            <a:off x="2388518" y="2787651"/>
            <a:ext cx="149225" cy="1368425"/>
          </a:xfrm>
          <a:prstGeom prst="downArrow">
            <a:avLst>
              <a:gd name="adj1" fmla="val 50000"/>
              <a:gd name="adj2" fmla="val 229255"/>
            </a:avLst>
          </a:prstGeom>
          <a:solidFill>
            <a:schemeClr val="bg1">
              <a:lumMod val="65000"/>
            </a:schemeClr>
          </a:solidFill>
          <a:ln w="12700" cmpd="sng">
            <a:noFill/>
            <a:miter lim="800000"/>
          </a:ln>
        </p:spPr>
        <p:txBody>
          <a:bodyPr vert="eaVert" wrap="none" lIns="90170" tIns="46990" rIns="90170" bIns="46990" anchor="ctr"/>
          <a:lstStyle/>
          <a:p>
            <a:pPr eaLnBrk="1" hangingPunct="1">
              <a:defRPr/>
            </a:pPr>
            <a:endParaRPr lang="zh-CN" altLang="en-US">
              <a:latin typeface="+mn-ea"/>
              <a:ea typeface="+mn-ea"/>
              <a:sym typeface="微软雅黑" panose="020B0503020204020204" pitchFamily="34" charset="-122"/>
            </a:endParaRPr>
          </a:p>
        </p:txBody>
      </p:sp>
      <p:sp>
        <p:nvSpPr>
          <p:cNvPr id="15" name="AutoShape 15">
            <a:extLst>
              <a:ext uri="{FF2B5EF4-FFF2-40B4-BE49-F238E27FC236}">
                <a16:creationId xmlns:a16="http://schemas.microsoft.com/office/drawing/2014/main" xmlns="" id="{DDF0F234-1E12-4D17-A2C8-ECA1C3291104}"/>
              </a:ext>
            </a:extLst>
          </p:cNvPr>
          <p:cNvSpPr/>
          <p:nvPr/>
        </p:nvSpPr>
        <p:spPr bwMode="auto">
          <a:xfrm>
            <a:off x="9483057" y="3884273"/>
            <a:ext cx="2339975" cy="504825"/>
          </a:xfrm>
          <a:prstGeom prst="borderCallout2">
            <a:avLst>
              <a:gd name="adj1" fmla="val 22671"/>
              <a:gd name="adj2" fmla="val -4602"/>
              <a:gd name="adj3" fmla="val 22671"/>
              <a:gd name="adj4" fmla="val -23810"/>
              <a:gd name="adj5" fmla="val -98581"/>
              <a:gd name="adj6" fmla="val -51011"/>
            </a:avLst>
          </a:prstGeom>
          <a:solidFill>
            <a:srgbClr val="FFFFCC">
              <a:alpha val="64999"/>
            </a:srgbClr>
          </a:solidFill>
          <a:ln w="19050" cmpd="sng">
            <a:solidFill>
              <a:schemeClr val="bg2">
                <a:lumMod val="75000"/>
              </a:schemeClr>
            </a:solidFill>
            <a:miter lim="800000"/>
          </a:ln>
        </p:spPr>
        <p:txBody>
          <a:bodyPr wrap="none" lIns="90170" tIns="46990" rIns="90170" bIns="46990" anchor="ctr"/>
          <a:lstStyle/>
          <a:p>
            <a:pPr algn="ctr" eaLnBrk="1" hangingPunct="1">
              <a:defRPr/>
            </a:pPr>
            <a:r>
              <a:rPr lang="zh-CN" altLang="en-US" sz="2400">
                <a:latin typeface="+mn-ea"/>
                <a:ea typeface="+mn-ea"/>
                <a:sym typeface="微软雅黑" panose="020B0503020204020204" pitchFamily="34" charset="-122"/>
              </a:rPr>
              <a:t>掩盖了剥削关系</a:t>
            </a:r>
          </a:p>
        </p:txBody>
      </p:sp>
      <p:sp>
        <p:nvSpPr>
          <p:cNvPr id="16" name="Text Box 16">
            <a:extLst>
              <a:ext uri="{FF2B5EF4-FFF2-40B4-BE49-F238E27FC236}">
                <a16:creationId xmlns:a16="http://schemas.microsoft.com/office/drawing/2014/main" xmlns="" id="{735BE110-DF46-4942-AE1C-29C32F3318B0}"/>
              </a:ext>
            </a:extLst>
          </p:cNvPr>
          <p:cNvSpPr txBox="1">
            <a:spLocks noChangeArrowheads="1"/>
          </p:cNvSpPr>
          <p:nvPr/>
        </p:nvSpPr>
        <p:spPr bwMode="auto">
          <a:xfrm>
            <a:off x="1539715" y="4136686"/>
            <a:ext cx="551433" cy="2108200"/>
          </a:xfrm>
          <a:prstGeom prst="rect">
            <a:avLst/>
          </a:prstGeom>
          <a:solidFill>
            <a:schemeClr val="accent2">
              <a:lumMod val="20000"/>
              <a:lumOff val="80000"/>
            </a:schemeClr>
          </a:solidFill>
          <a:ln w="38100">
            <a:solidFill>
              <a:schemeClr val="bg1"/>
            </a:solidFill>
            <a:miter lim="800000"/>
          </a:ln>
          <a:effectLst>
            <a:outerShdw dist="20000" dir="5400000" algn="ctr" rotWithShape="0">
              <a:srgbClr val="000000">
                <a:alpha val="35999"/>
              </a:srgbClr>
            </a:outerShdw>
          </a:effectLst>
        </p:spPr>
        <p:txBody>
          <a:bodyPr vert="eaVert" wrap="square" lIns="90170" tIns="46990" rIns="90170" bIns="46990" anchor="ctr">
            <a:spAutoFit/>
          </a:bodyPr>
          <a:lstStyle/>
          <a:p>
            <a:pPr algn="ctr" eaLnBrk="1" hangingPunct="1">
              <a:defRPr/>
            </a:pPr>
            <a:r>
              <a:rPr lang="zh-CN" altLang="en-US" sz="2400" dirty="0">
                <a:latin typeface="+mn-ea"/>
                <a:ea typeface="+mn-ea"/>
                <a:sym typeface="微软雅黑" panose="020B0503020204020204" pitchFamily="34" charset="-122"/>
              </a:rPr>
              <a:t>计时工资</a:t>
            </a:r>
          </a:p>
        </p:txBody>
      </p:sp>
      <p:sp>
        <p:nvSpPr>
          <p:cNvPr id="17" name="Text Box 17">
            <a:extLst>
              <a:ext uri="{FF2B5EF4-FFF2-40B4-BE49-F238E27FC236}">
                <a16:creationId xmlns:a16="http://schemas.microsoft.com/office/drawing/2014/main" xmlns="" id="{CBF647A0-3D40-491D-8B29-58E6483AF885}"/>
              </a:ext>
            </a:extLst>
          </p:cNvPr>
          <p:cNvSpPr txBox="1">
            <a:spLocks noChangeArrowheads="1"/>
          </p:cNvSpPr>
          <p:nvPr/>
        </p:nvSpPr>
        <p:spPr bwMode="auto">
          <a:xfrm>
            <a:off x="2187415" y="4136686"/>
            <a:ext cx="551433" cy="2108200"/>
          </a:xfrm>
          <a:prstGeom prst="rect">
            <a:avLst/>
          </a:prstGeom>
          <a:solidFill>
            <a:schemeClr val="accent2">
              <a:lumMod val="20000"/>
              <a:lumOff val="80000"/>
            </a:schemeClr>
          </a:solidFill>
          <a:ln w="38100">
            <a:solidFill>
              <a:schemeClr val="bg1"/>
            </a:solidFill>
            <a:miter lim="800000"/>
          </a:ln>
          <a:effectLst>
            <a:outerShdw dist="20000" dir="5400000" algn="ctr" rotWithShape="0">
              <a:srgbClr val="000000">
                <a:alpha val="35999"/>
              </a:srgbClr>
            </a:outerShdw>
          </a:effectLst>
        </p:spPr>
        <p:txBody>
          <a:bodyPr vert="eaVert" wrap="square" lIns="90170" tIns="46990" rIns="90170" bIns="46990" anchor="ctr">
            <a:spAutoFit/>
          </a:bodyPr>
          <a:lstStyle/>
          <a:p>
            <a:pPr algn="ctr" eaLnBrk="1" hangingPunct="1">
              <a:defRPr/>
            </a:pPr>
            <a:r>
              <a:rPr lang="zh-CN" altLang="en-US" sz="2400">
                <a:latin typeface="+mn-ea"/>
                <a:ea typeface="+mn-ea"/>
                <a:sym typeface="微软雅黑" panose="020B0503020204020204" pitchFamily="34" charset="-122"/>
              </a:rPr>
              <a:t>计件工资</a:t>
            </a:r>
          </a:p>
        </p:txBody>
      </p:sp>
      <p:sp>
        <p:nvSpPr>
          <p:cNvPr id="18" name="Text Box 18">
            <a:extLst>
              <a:ext uri="{FF2B5EF4-FFF2-40B4-BE49-F238E27FC236}">
                <a16:creationId xmlns:a16="http://schemas.microsoft.com/office/drawing/2014/main" xmlns="" id="{EE3FA1EB-FE72-42AD-B370-2CCF29CF7F4A}"/>
              </a:ext>
            </a:extLst>
          </p:cNvPr>
          <p:cNvSpPr txBox="1">
            <a:spLocks noChangeArrowheads="1"/>
          </p:cNvSpPr>
          <p:nvPr/>
        </p:nvSpPr>
        <p:spPr bwMode="auto">
          <a:xfrm>
            <a:off x="2835115" y="4136686"/>
            <a:ext cx="551433" cy="2108200"/>
          </a:xfrm>
          <a:prstGeom prst="rect">
            <a:avLst/>
          </a:prstGeom>
          <a:solidFill>
            <a:schemeClr val="accent2">
              <a:lumMod val="20000"/>
              <a:lumOff val="80000"/>
            </a:schemeClr>
          </a:solidFill>
          <a:ln w="38100">
            <a:solidFill>
              <a:schemeClr val="bg1"/>
            </a:solidFill>
            <a:miter lim="800000"/>
          </a:ln>
          <a:effectLst>
            <a:outerShdw dist="20000" dir="5400000" algn="ctr" rotWithShape="0">
              <a:srgbClr val="000000">
                <a:alpha val="35999"/>
              </a:srgbClr>
            </a:outerShdw>
          </a:effectLst>
        </p:spPr>
        <p:txBody>
          <a:bodyPr vert="eaVert" wrap="square" lIns="90170" tIns="46990" rIns="90170" bIns="46990" anchor="ctr">
            <a:spAutoFit/>
          </a:bodyPr>
          <a:lstStyle/>
          <a:p>
            <a:pPr algn="ctr" eaLnBrk="1" hangingPunct="1">
              <a:defRPr/>
            </a:pPr>
            <a:r>
              <a:rPr lang="zh-CN" altLang="en-US" sz="2400" dirty="0">
                <a:latin typeface="+mn-ea"/>
                <a:ea typeface="+mn-ea"/>
                <a:sym typeface="微软雅黑" panose="020B0503020204020204" pitchFamily="34" charset="-122"/>
              </a:rPr>
              <a:t>血汗工资制度</a:t>
            </a:r>
          </a:p>
        </p:txBody>
      </p:sp>
      <p:pic>
        <p:nvPicPr>
          <p:cNvPr id="20" name="Picture 7">
            <a:extLst>
              <a:ext uri="{FF2B5EF4-FFF2-40B4-BE49-F238E27FC236}">
                <a16:creationId xmlns:a16="http://schemas.microsoft.com/office/drawing/2014/main" xmlns="" id="{F2817835-E6DE-4835-BB51-360FE9F885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8750"/>
          <a:stretch/>
        </p:blipFill>
        <p:spPr bwMode="auto">
          <a:xfrm>
            <a:off x="4512298" y="3746162"/>
            <a:ext cx="3443288" cy="2998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箭头: 右 1">
            <a:extLst>
              <a:ext uri="{FF2B5EF4-FFF2-40B4-BE49-F238E27FC236}">
                <a16:creationId xmlns:a16="http://schemas.microsoft.com/office/drawing/2014/main" xmlns="" id="{1D13A3C8-FEF1-4B22-9590-AF7460F20EA4}"/>
              </a:ext>
            </a:extLst>
          </p:cNvPr>
          <p:cNvSpPr/>
          <p:nvPr/>
        </p:nvSpPr>
        <p:spPr>
          <a:xfrm>
            <a:off x="6714457" y="2445999"/>
            <a:ext cx="739775" cy="210043"/>
          </a:xfrm>
          <a:prstGeom prst="rightArrow">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1" name="Rectangle 2">
            <a:extLst>
              <a:ext uri="{FF2B5EF4-FFF2-40B4-BE49-F238E27FC236}">
                <a16:creationId xmlns:a16="http://schemas.microsoft.com/office/drawing/2014/main" xmlns="" id="{F8A6DA95-4AC4-4F60-8B2A-9B5845CD63B4}"/>
              </a:ext>
            </a:extLst>
          </p:cNvPr>
          <p:cNvSpPr>
            <a:spLocks noChangeArrowheads="1"/>
          </p:cNvSpPr>
          <p:nvPr/>
        </p:nvSpPr>
        <p:spPr bwMode="auto">
          <a:xfrm>
            <a:off x="7555712" y="2304711"/>
            <a:ext cx="3278544" cy="4642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ea typeface="+mn-ea"/>
                <a:cs typeface="+mn-cs"/>
                <a:sym typeface="微软雅黑" panose="020B0503020204020204" pitchFamily="34" charset="-122"/>
              </a:rPr>
              <a:t>  资本主义工资的本质</a:t>
            </a:r>
            <a:endParaRPr kumimoji="0" lang="zh-CN" altLang="zh-CN" sz="2400" b="0" i="0" u="none" strike="noStrike" kern="1200" cap="none" spc="0" normalizeH="0" baseline="0" noProof="0" dirty="0">
              <a:ln>
                <a:noFill/>
              </a:ln>
              <a:solidFill>
                <a:prstClr val="black"/>
              </a:solidFill>
              <a:effectLst/>
              <a:uLnTx/>
              <a:uFillTx/>
              <a:latin typeface="+mn-ea"/>
              <a:ea typeface="+mn-ea"/>
              <a:cs typeface="+mn-cs"/>
              <a:sym typeface="微软雅黑" panose="020B0503020204020204" pitchFamily="34" charset="-122"/>
            </a:endParaRPr>
          </a:p>
        </p:txBody>
      </p:sp>
      <p:sp>
        <p:nvSpPr>
          <p:cNvPr id="22" name="文本框 21">
            <a:extLst>
              <a:ext uri="{FF2B5EF4-FFF2-40B4-BE49-F238E27FC236}">
                <a16:creationId xmlns:a16="http://schemas.microsoft.com/office/drawing/2014/main" xmlns="" id="{23CBB6D5-99A0-4984-83DB-CB01B6DFCC0C}"/>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23" name="文本框 22">
            <a:extLst>
              <a:ext uri="{FF2B5EF4-FFF2-40B4-BE49-F238E27FC236}">
                <a16:creationId xmlns:a16="http://schemas.microsoft.com/office/drawing/2014/main" xmlns="" id="{02968343-C1A7-4970-BBA1-321F8FBD6698}"/>
              </a:ext>
            </a:extLst>
          </p:cNvPr>
          <p:cNvSpPr txBox="1"/>
          <p:nvPr/>
        </p:nvSpPr>
        <p:spPr>
          <a:xfrm>
            <a:off x="235110" y="1864629"/>
            <a:ext cx="7586627"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1.</a:t>
            </a:r>
            <a:r>
              <a:rPr lang="zh-CN" altLang="en-US" sz="2400" b="1" dirty="0">
                <a:solidFill>
                  <a:srgbClr val="B26A37"/>
                </a:solidFill>
                <a:latin typeface="+mn-ea"/>
                <a:ea typeface="+mn-ea"/>
                <a:sym typeface="微软雅黑" panose="020B0503020204020204" pitchFamily="34" charset="-122"/>
              </a:rPr>
              <a:t>工资</a:t>
            </a:r>
          </a:p>
        </p:txBody>
      </p:sp>
    </p:spTree>
    <p:extLst>
      <p:ext uri="{BB962C8B-B14F-4D97-AF65-F5344CB8AC3E}">
        <p14:creationId xmlns:p14="http://schemas.microsoft.com/office/powerpoint/2010/main" val="4059504493"/>
      </p:ext>
    </p:extLst>
  </p:cSld>
  <p:clrMapOvr>
    <a:masterClrMapping/>
  </p:clrMapOvr>
  <p:transition spd="med">
    <p:pull/>
  </p:transition>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 name="文本框 1">
            <a:extLst>
              <a:ext uri="{FF2B5EF4-FFF2-40B4-BE49-F238E27FC236}">
                <a16:creationId xmlns:a16="http://schemas.microsoft.com/office/drawing/2014/main" xmlns="" id="{D5A2F967-2F21-453B-9C80-A9AF717DDFD9}"/>
              </a:ext>
            </a:extLst>
          </p:cNvPr>
          <p:cNvSpPr txBox="1">
            <a:spLocks noChangeArrowheads="1"/>
          </p:cNvSpPr>
          <p:nvPr/>
        </p:nvSpPr>
        <p:spPr bwMode="auto">
          <a:xfrm>
            <a:off x="5830383" y="2067810"/>
            <a:ext cx="518612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b="1" dirty="0">
                <a:latin typeface="微软雅黑" panose="020B0503020204020204" pitchFamily="34" charset="-122"/>
                <a:sym typeface="微软雅黑" panose="020B0503020204020204" pitchFamily="34" charset="-122"/>
              </a:rPr>
              <a:t>关于血汗工资制度的</a:t>
            </a:r>
            <a:r>
              <a:rPr lang="zh-CN" altLang="en-US" sz="2400" b="1" dirty="0">
                <a:solidFill>
                  <a:srgbClr val="B26A37"/>
                </a:solidFill>
                <a:latin typeface="微软雅黑" panose="020B0503020204020204" pitchFamily="34" charset="-122"/>
                <a:sym typeface="微软雅黑" panose="020B0503020204020204" pitchFamily="34" charset="-122"/>
              </a:rPr>
              <a:t>实质</a:t>
            </a:r>
            <a:r>
              <a:rPr lang="zh-CN" altLang="en-US" sz="2400" dirty="0">
                <a:latin typeface="微软雅黑" panose="020B0503020204020204" pitchFamily="34" charset="-122"/>
                <a:sym typeface="微软雅黑" panose="020B0503020204020204" pitchFamily="34" charset="-122"/>
              </a:rPr>
              <a:t>，列宁曾一针见血地指出，它的实行“意味着榨取血汗的艺术的进步”。</a:t>
            </a:r>
          </a:p>
        </p:txBody>
      </p:sp>
      <p:sp>
        <p:nvSpPr>
          <p:cNvPr id="6" name="矩形: 圆角 5">
            <a:extLst>
              <a:ext uri="{FF2B5EF4-FFF2-40B4-BE49-F238E27FC236}">
                <a16:creationId xmlns:a16="http://schemas.microsoft.com/office/drawing/2014/main" xmlns="" id="{3FFFF0F4-67F1-4B70-B71C-93DAACD31665}"/>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（五）工资与剩余价值的分配</a:t>
            </a:r>
          </a:p>
        </p:txBody>
      </p:sp>
      <p:sp>
        <p:nvSpPr>
          <p:cNvPr id="8" name="文本框 7">
            <a:extLst>
              <a:ext uri="{FF2B5EF4-FFF2-40B4-BE49-F238E27FC236}">
                <a16:creationId xmlns:a16="http://schemas.microsoft.com/office/drawing/2014/main" xmlns="" id="{788A9D1D-6965-412A-B249-770874A9F52B}"/>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9" name="文本框 8">
            <a:extLst>
              <a:ext uri="{FF2B5EF4-FFF2-40B4-BE49-F238E27FC236}">
                <a16:creationId xmlns:a16="http://schemas.microsoft.com/office/drawing/2014/main" xmlns="" id="{7987426C-B8B8-46EC-89E0-375E22A025D4}"/>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1.</a:t>
            </a:r>
            <a:r>
              <a:rPr lang="zh-CN" altLang="en-US" sz="2400" b="1" dirty="0">
                <a:solidFill>
                  <a:srgbClr val="B26A37"/>
                </a:solidFill>
                <a:latin typeface="+mn-ea"/>
                <a:ea typeface="+mn-ea"/>
                <a:sym typeface="微软雅黑" panose="020B0503020204020204" pitchFamily="34" charset="-122"/>
              </a:rPr>
              <a:t>工资</a:t>
            </a:r>
          </a:p>
        </p:txBody>
      </p:sp>
      <p:grpSp>
        <p:nvGrpSpPr>
          <p:cNvPr id="10" name="组合 9">
            <a:extLst>
              <a:ext uri="{FF2B5EF4-FFF2-40B4-BE49-F238E27FC236}">
                <a16:creationId xmlns:a16="http://schemas.microsoft.com/office/drawing/2014/main" xmlns="" id="{59B56738-7660-4744-911B-D28A92EF3166}"/>
              </a:ext>
            </a:extLst>
          </p:cNvPr>
          <p:cNvGrpSpPr/>
          <p:nvPr/>
        </p:nvGrpSpPr>
        <p:grpSpPr>
          <a:xfrm>
            <a:off x="1350440" y="1856289"/>
            <a:ext cx="3835018" cy="3842405"/>
            <a:chOff x="700836" y="1442043"/>
            <a:chExt cx="2947809" cy="2953487"/>
          </a:xfrm>
        </p:grpSpPr>
        <p:grpSp>
          <p:nvGrpSpPr>
            <p:cNvPr id="11" name="组合">
              <a:extLst>
                <a:ext uri="{FF2B5EF4-FFF2-40B4-BE49-F238E27FC236}">
                  <a16:creationId xmlns:a16="http://schemas.microsoft.com/office/drawing/2014/main" xmlns="" id="{0E7D8E06-F1AB-468D-88D4-6AF4B8061A26}"/>
                </a:ext>
              </a:extLst>
            </p:cNvPr>
            <p:cNvGrpSpPr/>
            <p:nvPr/>
          </p:nvGrpSpPr>
          <p:grpSpPr>
            <a:xfrm rot="2700000">
              <a:off x="697997" y="1444882"/>
              <a:ext cx="2953487" cy="2947809"/>
              <a:chOff x="1985640" y="-544697"/>
              <a:chExt cx="6843660" cy="6830504"/>
            </a:xfrm>
          </p:grpSpPr>
          <p:sp>
            <p:nvSpPr>
              <p:cNvPr id="13" name="空心弧">
                <a:extLst>
                  <a:ext uri="{FF2B5EF4-FFF2-40B4-BE49-F238E27FC236}">
                    <a16:creationId xmlns:a16="http://schemas.microsoft.com/office/drawing/2014/main" xmlns="" id="{77DC3522-9C9C-4B2E-B87C-418FD644046E}"/>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4" name="空心弧">
                <a:extLst>
                  <a:ext uri="{FF2B5EF4-FFF2-40B4-BE49-F238E27FC236}">
                    <a16:creationId xmlns:a16="http://schemas.microsoft.com/office/drawing/2014/main" xmlns="" id="{2FA4AECD-1894-4374-AA27-1DB3A983E483}"/>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5" name="空心弧">
                <a:extLst>
                  <a:ext uri="{FF2B5EF4-FFF2-40B4-BE49-F238E27FC236}">
                    <a16:creationId xmlns:a16="http://schemas.microsoft.com/office/drawing/2014/main" xmlns="" id="{190E6087-09F4-496B-8524-0E462CFD1B02}"/>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6" name="空心弧">
                <a:extLst>
                  <a:ext uri="{FF2B5EF4-FFF2-40B4-BE49-F238E27FC236}">
                    <a16:creationId xmlns:a16="http://schemas.microsoft.com/office/drawing/2014/main" xmlns="" id="{2204ED07-73C8-4BD6-B03A-F73FD3D9D518}"/>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12" name="图片 11">
              <a:extLst>
                <a:ext uri="{FF2B5EF4-FFF2-40B4-BE49-F238E27FC236}">
                  <a16:creationId xmlns:a16="http://schemas.microsoft.com/office/drawing/2014/main" xmlns="" id="{5FDBFBA9-1CB5-4352-BA12-12AD1F3BDBCA}"/>
                </a:ext>
              </a:extLst>
            </p:cNvPr>
            <p:cNvPicPr>
              <a:picLocks noChangeAspect="1"/>
            </p:cNvPicPr>
            <p:nvPr/>
          </p:nvPicPr>
          <p:blipFill rotWithShape="1">
            <a:blip r:embed="rId3">
              <a:extLst>
                <a:ext uri="{28A0092B-C50C-407E-A947-70E740481C1C}">
                  <a14:useLocalDpi xmlns:a14="http://schemas.microsoft.com/office/drawing/2010/main" val="0"/>
                </a:ext>
              </a:extLst>
            </a:blip>
            <a:srcRect l="21875" r="21875"/>
            <a:stretch/>
          </p:blipFill>
          <p:spPr>
            <a:xfrm>
              <a:off x="907645" y="1662394"/>
              <a:ext cx="2516080" cy="2516076"/>
            </a:xfrm>
            <a:prstGeom prst="ellipse">
              <a:avLst/>
            </a:prstGeom>
          </p:spPr>
        </p:pic>
      </p:grpSp>
      <p:pic>
        <p:nvPicPr>
          <p:cNvPr id="17" name="图片 16">
            <a:hlinkClick r:id="rId4" action="ppaction://hlinkfile"/>
            <a:extLst>
              <a:ext uri="{FF2B5EF4-FFF2-40B4-BE49-F238E27FC236}">
                <a16:creationId xmlns:a16="http://schemas.microsoft.com/office/drawing/2014/main" xmlns="" id="{5C5579C2-7F0B-4A45-8FE5-CD164913BAFE}"/>
              </a:ext>
            </a:extLst>
          </p:cNvPr>
          <p:cNvPicPr>
            <a:picLocks noChangeAspect="1"/>
          </p:cNvPicPr>
          <p:nvPr/>
        </p:nvPicPr>
        <p:blipFill>
          <a:blip r:embed="rId5">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2828999" y="3338541"/>
            <a:ext cx="877901" cy="877901"/>
          </a:xfrm>
          <a:prstGeom prst="rect">
            <a:avLst/>
          </a:prstGeom>
        </p:spPr>
      </p:pic>
      <p:grpSp>
        <p:nvGrpSpPr>
          <p:cNvPr id="18" name="组合 17">
            <a:extLst>
              <a:ext uri="{FF2B5EF4-FFF2-40B4-BE49-F238E27FC236}">
                <a16:creationId xmlns:a16="http://schemas.microsoft.com/office/drawing/2014/main" xmlns="" id="{4E495E4C-9974-4088-9F5C-0210D6AEA153}"/>
              </a:ext>
            </a:extLst>
          </p:cNvPr>
          <p:cNvGrpSpPr/>
          <p:nvPr/>
        </p:nvGrpSpPr>
        <p:grpSpPr>
          <a:xfrm>
            <a:off x="1604168" y="5506662"/>
            <a:ext cx="3200420" cy="1096291"/>
            <a:chOff x="376432" y="5027369"/>
            <a:chExt cx="3200420" cy="1096291"/>
          </a:xfrm>
        </p:grpSpPr>
        <p:sp>
          <p:nvSpPr>
            <p:cNvPr id="19" name="文本">
              <a:extLst>
                <a:ext uri="{FF2B5EF4-FFF2-40B4-BE49-F238E27FC236}">
                  <a16:creationId xmlns:a16="http://schemas.microsoft.com/office/drawing/2014/main" xmlns="" id="{AF2BD642-83B4-4263-B96C-A5AD9DCEC2E5}"/>
                </a:ext>
              </a:extLst>
            </p:cNvPr>
            <p:cNvSpPr/>
            <p:nvPr/>
          </p:nvSpPr>
          <p:spPr>
            <a:xfrm>
              <a:off x="1490251" y="5503533"/>
              <a:ext cx="2086601" cy="461665"/>
            </a:xfrm>
            <a:prstGeom prst="rect">
              <a:avLst/>
            </a:prstGeom>
          </p:spPr>
          <p:txBody>
            <a:bodyPr wrap="square">
              <a:spAutoFit/>
            </a:bodyPr>
            <a:lstStyle/>
            <a:p>
              <a:pPr lvl="0" algn="just">
                <a:defRPr/>
              </a:pP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泰罗制</a:t>
              </a:r>
              <a:endPar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pic>
          <p:nvPicPr>
            <p:cNvPr id="20" name="图片 19">
              <a:extLst>
                <a:ext uri="{FF2B5EF4-FFF2-40B4-BE49-F238E27FC236}">
                  <a16:creationId xmlns:a16="http://schemas.microsoft.com/office/drawing/2014/main" xmlns="" id="{74B32DC6-BF9A-42C7-80FA-B4EBC777A1DD}"/>
                </a:ext>
              </a:extLst>
            </p:cNvPr>
            <p:cNvPicPr>
              <a:picLocks noChangeAspect="1"/>
            </p:cNvPicPr>
            <p:nvPr/>
          </p:nvPicPr>
          <p:blipFill rotWithShape="1">
            <a:blip r:embed="rId6"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1" name="直接连接符 20">
              <a:extLst>
                <a:ext uri="{FF2B5EF4-FFF2-40B4-BE49-F238E27FC236}">
                  <a16:creationId xmlns:a16="http://schemas.microsoft.com/office/drawing/2014/main" xmlns="" id="{5FA90B95-5720-460F-BFD2-4B3F7FD74EBD}"/>
                </a:ext>
              </a:extLst>
            </p:cNvPr>
            <p:cNvCxnSpPr>
              <a:cxnSpLocks/>
            </p:cNvCxnSpPr>
            <p:nvPr/>
          </p:nvCxnSpPr>
          <p:spPr>
            <a:xfrm>
              <a:off x="1452698" y="6055928"/>
              <a:ext cx="1979775" cy="0"/>
            </a:xfrm>
            <a:prstGeom prst="line">
              <a:avLst/>
            </a:prstGeom>
            <a:noFill/>
            <a:ln w="6350" cap="flat" cmpd="sng" algn="ctr">
              <a:solidFill>
                <a:srgbClr val="B26A37"/>
              </a:solidFill>
              <a:prstDash val="solid"/>
              <a:miter lim="800000"/>
            </a:ln>
            <a:effectLst/>
          </p:spPr>
        </p:cxnSp>
      </p:grpSp>
      <p:grpSp>
        <p:nvGrpSpPr>
          <p:cNvPr id="24" name="组合 23">
            <a:extLst>
              <a:ext uri="{FF2B5EF4-FFF2-40B4-BE49-F238E27FC236}">
                <a16:creationId xmlns:a16="http://schemas.microsoft.com/office/drawing/2014/main" xmlns="" id="{592D98AA-F5E3-4EE1-83E0-9766270D9DCA}"/>
              </a:ext>
            </a:extLst>
          </p:cNvPr>
          <p:cNvGrpSpPr/>
          <p:nvPr/>
        </p:nvGrpSpPr>
        <p:grpSpPr>
          <a:xfrm>
            <a:off x="6320876" y="4242981"/>
            <a:ext cx="4185831" cy="1876053"/>
            <a:chOff x="819339" y="4574377"/>
            <a:chExt cx="4185831" cy="1876053"/>
          </a:xfrm>
        </p:grpSpPr>
        <p:grpSp>
          <p:nvGrpSpPr>
            <p:cNvPr id="25" name="组合 1">
              <a:extLst>
                <a:ext uri="{FF2B5EF4-FFF2-40B4-BE49-F238E27FC236}">
                  <a16:creationId xmlns:a16="http://schemas.microsoft.com/office/drawing/2014/main" xmlns="" id="{44984F4D-CDA6-452F-BD77-39A018AB3F2E}"/>
                </a:ext>
              </a:extLst>
            </p:cNvPr>
            <p:cNvGrpSpPr>
              <a:grpSpLocks/>
            </p:cNvGrpSpPr>
            <p:nvPr/>
          </p:nvGrpSpPr>
          <p:grpSpPr bwMode="auto">
            <a:xfrm>
              <a:off x="819339" y="4574377"/>
              <a:ext cx="1627188" cy="1876053"/>
              <a:chOff x="8172680" y="2319796"/>
              <a:chExt cx="1626830" cy="1877633"/>
            </a:xfrm>
          </p:grpSpPr>
          <p:cxnSp>
            <p:nvCxnSpPr>
              <p:cNvPr id="27" name="直接连接符 4">
                <a:extLst>
                  <a:ext uri="{FF2B5EF4-FFF2-40B4-BE49-F238E27FC236}">
                    <a16:creationId xmlns:a16="http://schemas.microsoft.com/office/drawing/2014/main" xmlns="" id="{9DF09B45-DB1B-4F7A-8AD7-35717967DA8F}"/>
                  </a:ext>
                </a:extLst>
              </p:cNvPr>
              <p:cNvCxnSpPr>
                <a:cxnSpLocks/>
              </p:cNvCxnSpPr>
              <p:nvPr/>
            </p:nvCxnSpPr>
            <p:spPr bwMode="auto">
              <a:xfrm flipV="1">
                <a:off x="8172680" y="2319796"/>
                <a:ext cx="0" cy="1877633"/>
              </a:xfrm>
              <a:prstGeom prst="line">
                <a:avLst/>
              </a:prstGeom>
              <a:noFill/>
              <a:ln w="12700">
                <a:solidFill>
                  <a:srgbClr val="595959"/>
                </a:solidFill>
                <a:miter lim="800000"/>
                <a:headEnd/>
                <a:tailEnd type="oval" w="med" len="med"/>
              </a:ln>
              <a:extLst>
                <a:ext uri="{909E8E84-426E-40DD-AFC4-6F175D3DCCD1}">
                  <a14:hiddenFill xmlns:a14="http://schemas.microsoft.com/office/drawing/2010/main">
                    <a:noFill/>
                  </a14:hiddenFill>
                </a:ext>
              </a:extLst>
            </p:spPr>
          </p:cxnSp>
          <p:sp>
            <p:nvSpPr>
              <p:cNvPr id="28" name="íṧľïḋé">
                <a:extLst>
                  <a:ext uri="{FF2B5EF4-FFF2-40B4-BE49-F238E27FC236}">
                    <a16:creationId xmlns:a16="http://schemas.microsoft.com/office/drawing/2014/main" xmlns="" id="{1A4407B2-BB84-41C2-8D67-781604CC4949}"/>
                  </a:ext>
                </a:extLst>
              </p:cNvPr>
              <p:cNvSpPr txBox="1"/>
              <p:nvPr/>
            </p:nvSpPr>
            <p:spPr>
              <a:xfrm>
                <a:off x="8172680" y="2388753"/>
                <a:ext cx="1626830" cy="465599"/>
              </a:xfrm>
              <a:prstGeom prst="rect">
                <a:avLst/>
              </a:prstGeom>
              <a:solidFill>
                <a:srgbClr val="B26A37"/>
              </a:solidFill>
            </p:spPr>
            <p:txBody>
              <a:bodyPr wrap="none">
                <a:scene3d>
                  <a:camera prst="orthographicFront"/>
                  <a:lightRig rig="threePt" dir="t"/>
                </a:scene3d>
                <a:sp3d contourW="12700"/>
              </a:bodyPr>
              <a:lstStyle/>
              <a:p>
                <a:pPr algn="ctr" defTabSz="457200" eaLnBrk="1" fontAlgn="auto" hangingPunct="1">
                  <a:spcBef>
                    <a:spcPts val="0"/>
                  </a:spcBef>
                  <a:spcAft>
                    <a:spcPts val="0"/>
                  </a:spcAft>
                  <a:defRPr/>
                </a:pPr>
                <a:r>
                  <a:rPr lang="zh-CN" altLang="en-US" sz="2400" b="1" kern="0" dirty="0">
                    <a:solidFill>
                      <a:srgbClr val="FFFFFF"/>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思考</a:t>
                </a:r>
              </a:p>
            </p:txBody>
          </p:sp>
        </p:grpSp>
        <p:sp>
          <p:nvSpPr>
            <p:cNvPr id="26" name="矩形 5">
              <a:extLst>
                <a:ext uri="{FF2B5EF4-FFF2-40B4-BE49-F238E27FC236}">
                  <a16:creationId xmlns:a16="http://schemas.microsoft.com/office/drawing/2014/main" xmlns="" id="{7DA97AFC-53CE-4464-B437-B8AFF92B0E38}"/>
                </a:ext>
              </a:extLst>
            </p:cNvPr>
            <p:cNvSpPr>
              <a:spLocks noChangeArrowheads="1"/>
            </p:cNvSpPr>
            <p:nvPr/>
          </p:nvSpPr>
          <p:spPr bwMode="auto">
            <a:xfrm>
              <a:off x="959403" y="5255070"/>
              <a:ext cx="4045767"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eaLnBrk="1" hangingPunct="1">
                <a:lnSpc>
                  <a:spcPct val="150000"/>
                </a:lnSpc>
                <a:spcBef>
                  <a:spcPct val="0"/>
                </a:spcBef>
                <a:buFontTx/>
                <a:buNone/>
              </a:pPr>
              <a:r>
                <a:rPr lang="zh-CN" altLang="en-US" sz="2400" dirty="0"/>
                <a:t>在当代资本主义国家，资本主义工资的本质改变了吗？</a:t>
              </a:r>
              <a:endParaRPr lang="zh-CN" altLang="en-US" sz="2400" dirty="0">
                <a:latin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688602024"/>
      </p:ext>
    </p:extLst>
  </p:cSld>
  <p:clrMapOvr>
    <a:masterClrMapping/>
  </p:clrMapOvr>
  <p:transition spd="med">
    <p:pull/>
  </p:transition>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xmlns="" id="{3FFFF0F4-67F1-4B70-B71C-93DAACD31665}"/>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（五）工资与剩余价值的分配</a:t>
            </a:r>
          </a:p>
        </p:txBody>
      </p:sp>
      <p:sp>
        <p:nvSpPr>
          <p:cNvPr id="15" name="文本框 14">
            <a:extLst>
              <a:ext uri="{FF2B5EF4-FFF2-40B4-BE49-F238E27FC236}">
                <a16:creationId xmlns:a16="http://schemas.microsoft.com/office/drawing/2014/main" xmlns="" id="{BF4398BF-1CDF-4BCB-9F84-8B1CC4432883}"/>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16" name="文本框 15">
            <a:extLst>
              <a:ext uri="{FF2B5EF4-FFF2-40B4-BE49-F238E27FC236}">
                <a16:creationId xmlns:a16="http://schemas.microsoft.com/office/drawing/2014/main" xmlns="" id="{FB1B1349-0604-4C0E-B318-D5E864102226}"/>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2.</a:t>
            </a:r>
            <a:r>
              <a:rPr lang="zh-CN" altLang="en-US" sz="2400" b="1" dirty="0">
                <a:solidFill>
                  <a:srgbClr val="B26A37"/>
                </a:solidFill>
                <a:latin typeface="+mn-ea"/>
                <a:ea typeface="+mn-ea"/>
                <a:sym typeface="微软雅黑" panose="020B0503020204020204" pitchFamily="34" charset="-122"/>
              </a:rPr>
              <a:t>剩余价值的分配</a:t>
            </a:r>
          </a:p>
        </p:txBody>
      </p:sp>
      <p:grpSp>
        <p:nvGrpSpPr>
          <p:cNvPr id="39" name="组合 38">
            <a:extLst>
              <a:ext uri="{FF2B5EF4-FFF2-40B4-BE49-F238E27FC236}">
                <a16:creationId xmlns:a16="http://schemas.microsoft.com/office/drawing/2014/main" xmlns="" id="{8D21C0E4-4B46-4AF6-B5F1-C2F7D76F018A}"/>
              </a:ext>
            </a:extLst>
          </p:cNvPr>
          <p:cNvGrpSpPr/>
          <p:nvPr/>
        </p:nvGrpSpPr>
        <p:grpSpPr>
          <a:xfrm>
            <a:off x="711146" y="2492880"/>
            <a:ext cx="10285941" cy="3617908"/>
            <a:chOff x="486556" y="2613704"/>
            <a:chExt cx="10285941" cy="3617908"/>
          </a:xfrm>
        </p:grpSpPr>
        <p:sp>
          <p:nvSpPr>
            <p:cNvPr id="9" name="文本框 1">
              <a:extLst>
                <a:ext uri="{FF2B5EF4-FFF2-40B4-BE49-F238E27FC236}">
                  <a16:creationId xmlns:a16="http://schemas.microsoft.com/office/drawing/2014/main" xmlns="" id="{3E678344-D835-44A5-AA49-DE0023EBCBAC}"/>
                </a:ext>
              </a:extLst>
            </p:cNvPr>
            <p:cNvSpPr txBox="1">
              <a:spLocks noChangeArrowheads="1"/>
            </p:cNvSpPr>
            <p:nvPr/>
          </p:nvSpPr>
          <p:spPr bwMode="auto">
            <a:xfrm>
              <a:off x="486556" y="5637025"/>
              <a:ext cx="449913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mn-ea"/>
                  <a:ea typeface="+mn-ea"/>
                  <a:sym typeface="微软雅黑" panose="020B0503020204020204" pitchFamily="34" charset="-122"/>
                </a:rPr>
                <a:t>资本家对工人的剥削程度</a:t>
              </a:r>
            </a:p>
          </p:txBody>
        </p:sp>
        <p:sp>
          <p:nvSpPr>
            <p:cNvPr id="3" name="矩形 2">
              <a:extLst>
                <a:ext uri="{FF2B5EF4-FFF2-40B4-BE49-F238E27FC236}">
                  <a16:creationId xmlns:a16="http://schemas.microsoft.com/office/drawing/2014/main" xmlns="" id="{A86BBA93-5978-4A35-BFBC-456FABA9E7C6}"/>
                </a:ext>
              </a:extLst>
            </p:cNvPr>
            <p:cNvSpPr/>
            <p:nvPr/>
          </p:nvSpPr>
          <p:spPr>
            <a:xfrm>
              <a:off x="3096539" y="5095234"/>
              <a:ext cx="697627" cy="400110"/>
            </a:xfrm>
            <a:prstGeom prst="rect">
              <a:avLst/>
            </a:prstGeom>
          </p:spPr>
          <p:txBody>
            <a:bodyPr wrap="none">
              <a:spAutoFit/>
            </a:bodyPr>
            <a:lstStyle/>
            <a:p>
              <a:r>
                <a:rPr lang="zh-CN" altLang="en-US" sz="2000" dirty="0">
                  <a:solidFill>
                    <a:srgbClr val="B26A37"/>
                  </a:solidFill>
                  <a:latin typeface="+mn-ea"/>
                  <a:ea typeface="+mn-ea"/>
                  <a:sym typeface="微软雅黑" panose="020B0503020204020204" pitchFamily="34" charset="-122"/>
                </a:rPr>
                <a:t>反映</a:t>
              </a:r>
              <a:endParaRPr lang="zh-CN" altLang="en-US" sz="2000" dirty="0">
                <a:solidFill>
                  <a:srgbClr val="B26A37"/>
                </a:solidFill>
                <a:latin typeface="+mn-ea"/>
                <a:ea typeface="+mn-ea"/>
              </a:endParaRPr>
            </a:p>
          </p:txBody>
        </p:sp>
        <p:sp>
          <p:nvSpPr>
            <p:cNvPr id="12" name="文本框 1">
              <a:extLst>
                <a:ext uri="{FF2B5EF4-FFF2-40B4-BE49-F238E27FC236}">
                  <a16:creationId xmlns:a16="http://schemas.microsoft.com/office/drawing/2014/main" xmlns="" id="{893A10BD-E469-4D6F-BA6B-83C4701C2335}"/>
                </a:ext>
              </a:extLst>
            </p:cNvPr>
            <p:cNvSpPr txBox="1">
              <a:spLocks noChangeArrowheads="1"/>
            </p:cNvSpPr>
            <p:nvPr/>
          </p:nvSpPr>
          <p:spPr bwMode="auto">
            <a:xfrm>
              <a:off x="6529645" y="5650555"/>
              <a:ext cx="424285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预付总资本的增殖程度</a:t>
              </a:r>
            </a:p>
          </p:txBody>
        </p:sp>
        <p:grpSp>
          <p:nvGrpSpPr>
            <p:cNvPr id="5" name="组合 4">
              <a:extLst>
                <a:ext uri="{FF2B5EF4-FFF2-40B4-BE49-F238E27FC236}">
                  <a16:creationId xmlns:a16="http://schemas.microsoft.com/office/drawing/2014/main" xmlns="" id="{6519D393-7F4A-466C-BCE5-A3670FB89183}"/>
                </a:ext>
              </a:extLst>
            </p:cNvPr>
            <p:cNvGrpSpPr/>
            <p:nvPr/>
          </p:nvGrpSpPr>
          <p:grpSpPr>
            <a:xfrm>
              <a:off x="499393" y="2613704"/>
              <a:ext cx="4174588" cy="2183710"/>
              <a:chOff x="499393" y="2613704"/>
              <a:chExt cx="4174588" cy="2183710"/>
            </a:xfrm>
          </p:grpSpPr>
          <p:sp>
            <p:nvSpPr>
              <p:cNvPr id="40" name="文本框 1">
                <a:extLst>
                  <a:ext uri="{FF2B5EF4-FFF2-40B4-BE49-F238E27FC236}">
                    <a16:creationId xmlns:a16="http://schemas.microsoft.com/office/drawing/2014/main" xmlns="" id="{D5A2F967-2F21-453B-9C80-A9AF717DDFD9}"/>
                  </a:ext>
                </a:extLst>
              </p:cNvPr>
              <p:cNvSpPr txBox="1">
                <a:spLocks noChangeArrowheads="1"/>
              </p:cNvSpPr>
              <p:nvPr/>
            </p:nvSpPr>
            <p:spPr bwMode="auto">
              <a:xfrm>
                <a:off x="1564703" y="3416635"/>
                <a:ext cx="293491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剩余价值与可变资本的比率</a:t>
                </a:r>
                <a:endParaRPr lang="en-US" altLang="zh-CN" sz="2400" dirty="0">
                  <a:latin typeface="微软雅黑" panose="020B0503020204020204" pitchFamily="34" charset="-122"/>
                  <a:sym typeface="微软雅黑" panose="020B0503020204020204" pitchFamily="34" charset="-122"/>
                </a:endParaRPr>
              </a:p>
            </p:txBody>
          </p:sp>
          <p:grpSp>
            <p:nvGrpSpPr>
              <p:cNvPr id="4" name="组合 3">
                <a:extLst>
                  <a:ext uri="{FF2B5EF4-FFF2-40B4-BE49-F238E27FC236}">
                    <a16:creationId xmlns:a16="http://schemas.microsoft.com/office/drawing/2014/main" xmlns="" id="{4024261A-C46D-4856-B974-36EEA639D2F1}"/>
                  </a:ext>
                </a:extLst>
              </p:cNvPr>
              <p:cNvGrpSpPr/>
              <p:nvPr/>
            </p:nvGrpSpPr>
            <p:grpSpPr>
              <a:xfrm>
                <a:off x="712699" y="3249092"/>
                <a:ext cx="3961282" cy="1548322"/>
                <a:chOff x="2749686" y="4031384"/>
                <a:chExt cx="3961282" cy="1548322"/>
              </a:xfrm>
            </p:grpSpPr>
            <p:grpSp>
              <p:nvGrpSpPr>
                <p:cNvPr id="17" name="Aichitds5">
                  <a:extLst>
                    <a:ext uri="{FF2B5EF4-FFF2-40B4-BE49-F238E27FC236}">
                      <a16:creationId xmlns:a16="http://schemas.microsoft.com/office/drawing/2014/main" xmlns="" id="{3CBE045F-ADA2-41BC-A099-889294EB9955}"/>
                    </a:ext>
                  </a:extLst>
                </p:cNvPr>
                <p:cNvGrpSpPr/>
                <p:nvPr/>
              </p:nvGrpSpPr>
              <p:grpSpPr>
                <a:xfrm>
                  <a:off x="2749686" y="4144708"/>
                  <a:ext cx="501650" cy="330200"/>
                  <a:chOff x="2762976" y="2497837"/>
                  <a:chExt cx="501650" cy="330200"/>
                </a:xfrm>
              </p:grpSpPr>
              <p:sp>
                <p:nvSpPr>
                  <p:cNvPr id="18" name="Aichitds5-1">
                    <a:extLst>
                      <a:ext uri="{FF2B5EF4-FFF2-40B4-BE49-F238E27FC236}">
                        <a16:creationId xmlns:a16="http://schemas.microsoft.com/office/drawing/2014/main" xmlns="" id="{7D8AED6B-CECD-4992-AA3C-DADBF6E05260}"/>
                      </a:ext>
                    </a:extLst>
                  </p:cNvPr>
                  <p:cNvSpPr/>
                  <p:nvPr/>
                </p:nvSpPr>
                <p:spPr>
                  <a:xfrm>
                    <a:off x="2762976" y="2497837"/>
                    <a:ext cx="165100" cy="330200"/>
                  </a:xfrm>
                  <a:prstGeom prst="chevron">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sp>
                <p:nvSpPr>
                  <p:cNvPr id="19" name="Aichitds5-2">
                    <a:extLst>
                      <a:ext uri="{FF2B5EF4-FFF2-40B4-BE49-F238E27FC236}">
                        <a16:creationId xmlns:a16="http://schemas.microsoft.com/office/drawing/2014/main" xmlns="" id="{A40E803A-BE3F-4AF0-AF5E-74ECB2E6936E}"/>
                      </a:ext>
                    </a:extLst>
                  </p:cNvPr>
                  <p:cNvSpPr/>
                  <p:nvPr/>
                </p:nvSpPr>
                <p:spPr>
                  <a:xfrm>
                    <a:off x="2928076" y="2497837"/>
                    <a:ext cx="165100" cy="330200"/>
                  </a:xfrm>
                  <a:prstGeom prst="chevron">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sp>
                <p:nvSpPr>
                  <p:cNvPr id="20" name="Aichitds5-3">
                    <a:extLst>
                      <a:ext uri="{FF2B5EF4-FFF2-40B4-BE49-F238E27FC236}">
                        <a16:creationId xmlns:a16="http://schemas.microsoft.com/office/drawing/2014/main" xmlns="" id="{819C85E1-9E74-4343-95AC-91E8A3F3A6CB}"/>
                      </a:ext>
                    </a:extLst>
                  </p:cNvPr>
                  <p:cNvSpPr/>
                  <p:nvPr/>
                </p:nvSpPr>
                <p:spPr>
                  <a:xfrm>
                    <a:off x="3099526" y="2497837"/>
                    <a:ext cx="165100" cy="330200"/>
                  </a:xfrm>
                  <a:prstGeom prst="chevron">
                    <a:avLst/>
                  </a:prstGeom>
                  <a:solidFill>
                    <a:schemeClr val="tx1">
                      <a:lumMod val="85000"/>
                      <a:lumOff val="1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grpSp>
            <p:grpSp>
              <p:nvGrpSpPr>
                <p:cNvPr id="21" name="Aichitds6">
                  <a:extLst>
                    <a:ext uri="{FF2B5EF4-FFF2-40B4-BE49-F238E27FC236}">
                      <a16:creationId xmlns:a16="http://schemas.microsoft.com/office/drawing/2014/main" xmlns="" id="{663B3E9E-91BC-4910-8C35-4DC2DCA750AB}"/>
                    </a:ext>
                  </a:extLst>
                </p:cNvPr>
                <p:cNvGrpSpPr>
                  <a:grpSpLocks/>
                </p:cNvGrpSpPr>
                <p:nvPr/>
              </p:nvGrpSpPr>
              <p:grpSpPr bwMode="auto">
                <a:xfrm>
                  <a:off x="3257686" y="4031384"/>
                  <a:ext cx="3453282" cy="1548322"/>
                  <a:chOff x="0" y="190605"/>
                  <a:chExt cx="3452205" cy="1546566"/>
                </a:xfrm>
              </p:grpSpPr>
              <p:sp>
                <p:nvSpPr>
                  <p:cNvPr id="22" name="Aichitds6-1">
                    <a:extLst>
                      <a:ext uri="{FF2B5EF4-FFF2-40B4-BE49-F238E27FC236}">
                        <a16:creationId xmlns:a16="http://schemas.microsoft.com/office/drawing/2014/main" xmlns="" id="{88B38379-4930-4D3C-A297-8901B4268260}"/>
                      </a:ext>
                    </a:extLst>
                  </p:cNvPr>
                  <p:cNvSpPr>
                    <a:spLocks noChangeArrowheads="1"/>
                  </p:cNvSpPr>
                  <p:nvPr/>
                </p:nvSpPr>
                <p:spPr bwMode="auto">
                  <a:xfrm>
                    <a:off x="81387" y="190605"/>
                    <a:ext cx="3370818" cy="1546566"/>
                  </a:xfrm>
                  <a:prstGeom prst="roundRect">
                    <a:avLst>
                      <a:gd name="adj" fmla="val 8176"/>
                    </a:avLst>
                  </a:prstGeom>
                  <a:noFill/>
                  <a:ln w="19050">
                    <a:solidFill>
                      <a:srgbClr val="C87E4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1500" b="1" i="0" u="none" strike="noStrike" kern="1200" cap="none" spc="0" normalizeH="0" baseline="0" noProof="0" dirty="0">
                        <a:ln>
                          <a:noFill/>
                        </a:ln>
                        <a:solidFill>
                          <a:srgbClr val="C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rPr>
                      <a:t> </a:t>
                    </a:r>
                    <a:endParaRPr kumimoji="0" lang="zh-CN" altLang="en-US" sz="1500" b="1" i="0" u="none" strike="noStrike" kern="1200" cap="none" spc="0" normalizeH="0" baseline="0" noProof="0" dirty="0">
                      <a:ln>
                        <a:noFill/>
                      </a:ln>
                      <a:solidFill>
                        <a:srgbClr val="C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sp>
                <p:nvSpPr>
                  <p:cNvPr id="23" name="Aichitds6-2">
                    <a:extLst>
                      <a:ext uri="{FF2B5EF4-FFF2-40B4-BE49-F238E27FC236}">
                        <a16:creationId xmlns:a16="http://schemas.microsoft.com/office/drawing/2014/main" xmlns="" id="{71E6F7C0-5C6E-4D94-B3AF-5BA9C79EB38B}"/>
                      </a:ext>
                    </a:extLst>
                  </p:cNvPr>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grpSp>
          </p:grpSp>
          <p:sp>
            <p:nvSpPr>
              <p:cNvPr id="24" name="文本框 1">
                <a:extLst>
                  <a:ext uri="{FF2B5EF4-FFF2-40B4-BE49-F238E27FC236}">
                    <a16:creationId xmlns:a16="http://schemas.microsoft.com/office/drawing/2014/main" xmlns="" id="{A5B2858C-E045-4C20-A0E8-E7FEFC4B886E}"/>
                  </a:ext>
                </a:extLst>
              </p:cNvPr>
              <p:cNvSpPr txBox="1">
                <a:spLocks noChangeArrowheads="1"/>
              </p:cNvSpPr>
              <p:nvPr/>
            </p:nvSpPr>
            <p:spPr bwMode="auto">
              <a:xfrm>
                <a:off x="499393" y="2613704"/>
                <a:ext cx="4140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dirty="0">
                    <a:solidFill>
                      <a:srgbClr val="B26A37"/>
                    </a:solidFill>
                    <a:latin typeface="微软雅黑" panose="020B0503020204020204" pitchFamily="34" charset="-122"/>
                    <a:sym typeface="微软雅黑" panose="020B0503020204020204" pitchFamily="34" charset="-122"/>
                  </a:rPr>
                  <a:t>剩余价值率</a:t>
                </a:r>
                <a:endParaRPr lang="en-US" altLang="zh-CN" sz="2400" dirty="0">
                  <a:solidFill>
                    <a:srgbClr val="B26A37"/>
                  </a:solidFill>
                  <a:latin typeface="微软雅黑" panose="020B0503020204020204" pitchFamily="34" charset="-122"/>
                  <a:sym typeface="微软雅黑" panose="020B0503020204020204" pitchFamily="34" charset="-122"/>
                </a:endParaRPr>
              </a:p>
            </p:txBody>
          </p:sp>
        </p:grpSp>
        <p:grpSp>
          <p:nvGrpSpPr>
            <p:cNvPr id="25" name="组合 24">
              <a:extLst>
                <a:ext uri="{FF2B5EF4-FFF2-40B4-BE49-F238E27FC236}">
                  <a16:creationId xmlns:a16="http://schemas.microsoft.com/office/drawing/2014/main" xmlns="" id="{61FCE0E4-4657-44FB-A935-A4B430298FB1}"/>
                </a:ext>
              </a:extLst>
            </p:cNvPr>
            <p:cNvGrpSpPr/>
            <p:nvPr/>
          </p:nvGrpSpPr>
          <p:grpSpPr>
            <a:xfrm>
              <a:off x="6056692" y="2613704"/>
              <a:ext cx="4174588" cy="2183710"/>
              <a:chOff x="499393" y="2613704"/>
              <a:chExt cx="4174588" cy="2183710"/>
            </a:xfrm>
          </p:grpSpPr>
          <p:sp>
            <p:nvSpPr>
              <p:cNvPr id="26" name="文本框 1">
                <a:extLst>
                  <a:ext uri="{FF2B5EF4-FFF2-40B4-BE49-F238E27FC236}">
                    <a16:creationId xmlns:a16="http://schemas.microsoft.com/office/drawing/2014/main" xmlns="" id="{A34DD756-47DA-4D60-AF3F-B0059070E3AD}"/>
                  </a:ext>
                </a:extLst>
              </p:cNvPr>
              <p:cNvSpPr txBox="1">
                <a:spLocks noChangeArrowheads="1"/>
              </p:cNvSpPr>
              <p:nvPr/>
            </p:nvSpPr>
            <p:spPr bwMode="auto">
              <a:xfrm>
                <a:off x="1564703" y="3416635"/>
                <a:ext cx="293491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剩余价值与全部预付资本的比率</a:t>
                </a:r>
                <a:endParaRPr lang="en-US" altLang="zh-CN" sz="2400" dirty="0">
                  <a:latin typeface="微软雅黑" panose="020B0503020204020204" pitchFamily="34" charset="-122"/>
                  <a:sym typeface="微软雅黑" panose="020B0503020204020204" pitchFamily="34" charset="-122"/>
                </a:endParaRPr>
              </a:p>
            </p:txBody>
          </p:sp>
          <p:grpSp>
            <p:nvGrpSpPr>
              <p:cNvPr id="27" name="组合 26">
                <a:extLst>
                  <a:ext uri="{FF2B5EF4-FFF2-40B4-BE49-F238E27FC236}">
                    <a16:creationId xmlns:a16="http://schemas.microsoft.com/office/drawing/2014/main" xmlns="" id="{30070100-CD02-4B87-A415-E3C3702421EE}"/>
                  </a:ext>
                </a:extLst>
              </p:cNvPr>
              <p:cNvGrpSpPr/>
              <p:nvPr/>
            </p:nvGrpSpPr>
            <p:grpSpPr>
              <a:xfrm>
                <a:off x="712699" y="3249092"/>
                <a:ext cx="3961282" cy="1548322"/>
                <a:chOff x="2749686" y="4031384"/>
                <a:chExt cx="3961282" cy="1548322"/>
              </a:xfrm>
            </p:grpSpPr>
            <p:grpSp>
              <p:nvGrpSpPr>
                <p:cNvPr id="29" name="Aichitds5">
                  <a:extLst>
                    <a:ext uri="{FF2B5EF4-FFF2-40B4-BE49-F238E27FC236}">
                      <a16:creationId xmlns:a16="http://schemas.microsoft.com/office/drawing/2014/main" xmlns="" id="{8C70760F-4544-4216-990D-2B16E1801257}"/>
                    </a:ext>
                  </a:extLst>
                </p:cNvPr>
                <p:cNvGrpSpPr/>
                <p:nvPr/>
              </p:nvGrpSpPr>
              <p:grpSpPr>
                <a:xfrm>
                  <a:off x="2749686" y="4144708"/>
                  <a:ext cx="501650" cy="330200"/>
                  <a:chOff x="2762976" y="2497837"/>
                  <a:chExt cx="501650" cy="330200"/>
                </a:xfrm>
              </p:grpSpPr>
              <p:sp>
                <p:nvSpPr>
                  <p:cNvPr id="34" name="Aichitds5-1">
                    <a:extLst>
                      <a:ext uri="{FF2B5EF4-FFF2-40B4-BE49-F238E27FC236}">
                        <a16:creationId xmlns:a16="http://schemas.microsoft.com/office/drawing/2014/main" xmlns="" id="{DEC18F65-0E07-4F44-8D66-A62065584026}"/>
                      </a:ext>
                    </a:extLst>
                  </p:cNvPr>
                  <p:cNvSpPr/>
                  <p:nvPr/>
                </p:nvSpPr>
                <p:spPr>
                  <a:xfrm>
                    <a:off x="2762976" y="2497837"/>
                    <a:ext cx="165100" cy="330200"/>
                  </a:xfrm>
                  <a:prstGeom prst="chevron">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sp>
                <p:nvSpPr>
                  <p:cNvPr id="35" name="Aichitds5-2">
                    <a:extLst>
                      <a:ext uri="{FF2B5EF4-FFF2-40B4-BE49-F238E27FC236}">
                        <a16:creationId xmlns:a16="http://schemas.microsoft.com/office/drawing/2014/main" xmlns="" id="{7EA003AF-2E67-4F34-B867-1D557CCC8C86}"/>
                      </a:ext>
                    </a:extLst>
                  </p:cNvPr>
                  <p:cNvSpPr/>
                  <p:nvPr/>
                </p:nvSpPr>
                <p:spPr>
                  <a:xfrm>
                    <a:off x="2928076" y="2497837"/>
                    <a:ext cx="165100" cy="330200"/>
                  </a:xfrm>
                  <a:prstGeom prst="chevron">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sp>
                <p:nvSpPr>
                  <p:cNvPr id="36" name="Aichitds5-3">
                    <a:extLst>
                      <a:ext uri="{FF2B5EF4-FFF2-40B4-BE49-F238E27FC236}">
                        <a16:creationId xmlns:a16="http://schemas.microsoft.com/office/drawing/2014/main" xmlns="" id="{775E45A7-29A2-4800-908D-A2D3F0E3B643}"/>
                      </a:ext>
                    </a:extLst>
                  </p:cNvPr>
                  <p:cNvSpPr/>
                  <p:nvPr/>
                </p:nvSpPr>
                <p:spPr>
                  <a:xfrm>
                    <a:off x="3099526" y="2497837"/>
                    <a:ext cx="165100" cy="330200"/>
                  </a:xfrm>
                  <a:prstGeom prst="chevron">
                    <a:avLst/>
                  </a:prstGeom>
                  <a:solidFill>
                    <a:schemeClr val="tx1">
                      <a:lumMod val="85000"/>
                      <a:lumOff val="1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grpSp>
            <p:grpSp>
              <p:nvGrpSpPr>
                <p:cNvPr id="30" name="Aichitds6">
                  <a:extLst>
                    <a:ext uri="{FF2B5EF4-FFF2-40B4-BE49-F238E27FC236}">
                      <a16:creationId xmlns:a16="http://schemas.microsoft.com/office/drawing/2014/main" xmlns="" id="{62513686-E58D-4E1D-BB86-EA868AB7F179}"/>
                    </a:ext>
                  </a:extLst>
                </p:cNvPr>
                <p:cNvGrpSpPr>
                  <a:grpSpLocks/>
                </p:cNvGrpSpPr>
                <p:nvPr/>
              </p:nvGrpSpPr>
              <p:grpSpPr bwMode="auto">
                <a:xfrm>
                  <a:off x="3257686" y="4031384"/>
                  <a:ext cx="3453282" cy="1548322"/>
                  <a:chOff x="0" y="190605"/>
                  <a:chExt cx="3452205" cy="1546566"/>
                </a:xfrm>
              </p:grpSpPr>
              <p:sp>
                <p:nvSpPr>
                  <p:cNvPr id="32" name="Aichitds6-1">
                    <a:extLst>
                      <a:ext uri="{FF2B5EF4-FFF2-40B4-BE49-F238E27FC236}">
                        <a16:creationId xmlns:a16="http://schemas.microsoft.com/office/drawing/2014/main" xmlns="" id="{5F064403-7A26-43F2-B094-050D30132BC9}"/>
                      </a:ext>
                    </a:extLst>
                  </p:cNvPr>
                  <p:cNvSpPr>
                    <a:spLocks noChangeArrowheads="1"/>
                  </p:cNvSpPr>
                  <p:nvPr/>
                </p:nvSpPr>
                <p:spPr bwMode="auto">
                  <a:xfrm>
                    <a:off x="81387" y="190605"/>
                    <a:ext cx="3370818" cy="1546566"/>
                  </a:xfrm>
                  <a:prstGeom prst="roundRect">
                    <a:avLst>
                      <a:gd name="adj" fmla="val 8176"/>
                    </a:avLst>
                  </a:prstGeom>
                  <a:noFill/>
                  <a:ln w="19050">
                    <a:solidFill>
                      <a:srgbClr val="C87E4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1500" b="1" i="0" u="none" strike="noStrike" kern="1200" cap="none" spc="0" normalizeH="0" baseline="0" noProof="0" dirty="0">
                        <a:ln>
                          <a:noFill/>
                        </a:ln>
                        <a:solidFill>
                          <a:srgbClr val="C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rPr>
                      <a:t> </a:t>
                    </a:r>
                    <a:endParaRPr kumimoji="0" lang="zh-CN" altLang="en-US" sz="1500" b="1" i="0" u="none" strike="noStrike" kern="1200" cap="none" spc="0" normalizeH="0" baseline="0" noProof="0" dirty="0">
                      <a:ln>
                        <a:noFill/>
                      </a:ln>
                      <a:solidFill>
                        <a:srgbClr val="C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sp>
                <p:nvSpPr>
                  <p:cNvPr id="33" name="Aichitds6-2">
                    <a:extLst>
                      <a:ext uri="{FF2B5EF4-FFF2-40B4-BE49-F238E27FC236}">
                        <a16:creationId xmlns:a16="http://schemas.microsoft.com/office/drawing/2014/main" xmlns="" id="{236F401D-F467-4276-A180-8DA9A11B7782}"/>
                      </a:ext>
                    </a:extLst>
                  </p:cNvPr>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grpSp>
          </p:grpSp>
          <p:sp>
            <p:nvSpPr>
              <p:cNvPr id="28" name="文本框 1">
                <a:extLst>
                  <a:ext uri="{FF2B5EF4-FFF2-40B4-BE49-F238E27FC236}">
                    <a16:creationId xmlns:a16="http://schemas.microsoft.com/office/drawing/2014/main" xmlns="" id="{6346F4BC-EDC0-41A1-B031-9C2150B05DFF}"/>
                  </a:ext>
                </a:extLst>
              </p:cNvPr>
              <p:cNvSpPr txBox="1">
                <a:spLocks noChangeArrowheads="1"/>
              </p:cNvSpPr>
              <p:nvPr/>
            </p:nvSpPr>
            <p:spPr bwMode="auto">
              <a:xfrm>
                <a:off x="499393" y="2613704"/>
                <a:ext cx="4140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dirty="0">
                    <a:solidFill>
                      <a:srgbClr val="B26A37"/>
                    </a:solidFill>
                    <a:latin typeface="微软雅黑" panose="020B0503020204020204" pitchFamily="34" charset="-122"/>
                    <a:sym typeface="微软雅黑" panose="020B0503020204020204" pitchFamily="34" charset="-122"/>
                  </a:rPr>
                  <a:t>利润率</a:t>
                </a:r>
                <a:endParaRPr lang="en-US" altLang="zh-CN" sz="2400" dirty="0">
                  <a:solidFill>
                    <a:srgbClr val="B26A37"/>
                  </a:solidFill>
                  <a:latin typeface="微软雅黑" panose="020B0503020204020204" pitchFamily="34" charset="-122"/>
                  <a:sym typeface="微软雅黑" panose="020B0503020204020204" pitchFamily="34" charset="-122"/>
                </a:endParaRPr>
              </a:p>
            </p:txBody>
          </p:sp>
        </p:grpSp>
        <p:cxnSp>
          <p:nvCxnSpPr>
            <p:cNvPr id="11" name="直接箭头连接符 10">
              <a:extLst>
                <a:ext uri="{FF2B5EF4-FFF2-40B4-BE49-F238E27FC236}">
                  <a16:creationId xmlns:a16="http://schemas.microsoft.com/office/drawing/2014/main" xmlns="" id="{C28B2B64-828E-4F8A-8901-FCCB11F2900B}"/>
                </a:ext>
              </a:extLst>
            </p:cNvPr>
            <p:cNvCxnSpPr>
              <a:cxnSpLocks/>
            </p:cNvCxnSpPr>
            <p:nvPr/>
          </p:nvCxnSpPr>
          <p:spPr>
            <a:xfrm>
              <a:off x="2962442" y="4959799"/>
              <a:ext cx="0" cy="670980"/>
            </a:xfrm>
            <a:prstGeom prst="straightConnector1">
              <a:avLst/>
            </a:prstGeom>
            <a:ln>
              <a:solidFill>
                <a:srgbClr val="C87E4C"/>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xmlns="" id="{D1206B12-0120-4888-A940-E90486534A0C}"/>
                </a:ext>
              </a:extLst>
            </p:cNvPr>
            <p:cNvSpPr/>
            <p:nvPr/>
          </p:nvSpPr>
          <p:spPr>
            <a:xfrm>
              <a:off x="8779212" y="5095234"/>
              <a:ext cx="697627" cy="400110"/>
            </a:xfrm>
            <a:prstGeom prst="rect">
              <a:avLst/>
            </a:prstGeom>
          </p:spPr>
          <p:txBody>
            <a:bodyPr wrap="none">
              <a:spAutoFit/>
            </a:bodyPr>
            <a:lstStyle/>
            <a:p>
              <a:r>
                <a:rPr lang="zh-CN" altLang="en-US" sz="2000" dirty="0">
                  <a:solidFill>
                    <a:srgbClr val="B26A37"/>
                  </a:solidFill>
                  <a:latin typeface="+mn-ea"/>
                  <a:ea typeface="+mn-ea"/>
                  <a:sym typeface="微软雅黑" panose="020B0503020204020204" pitchFamily="34" charset="-122"/>
                </a:rPr>
                <a:t>反映</a:t>
              </a:r>
              <a:endParaRPr lang="zh-CN" altLang="en-US" sz="2000" dirty="0">
                <a:solidFill>
                  <a:srgbClr val="B26A37"/>
                </a:solidFill>
                <a:latin typeface="+mn-ea"/>
                <a:ea typeface="+mn-ea"/>
              </a:endParaRPr>
            </a:p>
          </p:txBody>
        </p:sp>
        <p:cxnSp>
          <p:nvCxnSpPr>
            <p:cNvPr id="42" name="直接箭头连接符 41">
              <a:extLst>
                <a:ext uri="{FF2B5EF4-FFF2-40B4-BE49-F238E27FC236}">
                  <a16:creationId xmlns:a16="http://schemas.microsoft.com/office/drawing/2014/main" xmlns="" id="{C5F697B4-D588-401A-B3D7-7EFD801896F4}"/>
                </a:ext>
              </a:extLst>
            </p:cNvPr>
            <p:cNvCxnSpPr>
              <a:cxnSpLocks/>
            </p:cNvCxnSpPr>
            <p:nvPr/>
          </p:nvCxnSpPr>
          <p:spPr>
            <a:xfrm>
              <a:off x="8645115" y="4959799"/>
              <a:ext cx="0" cy="670980"/>
            </a:xfrm>
            <a:prstGeom prst="straightConnector1">
              <a:avLst/>
            </a:prstGeom>
            <a:ln>
              <a:solidFill>
                <a:srgbClr val="C87E4C"/>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文本框 1">
            <a:extLst>
              <a:ext uri="{FF2B5EF4-FFF2-40B4-BE49-F238E27FC236}">
                <a16:creationId xmlns:a16="http://schemas.microsoft.com/office/drawing/2014/main" xmlns="" id="{71C87065-F1BE-4CF0-ADF6-6F1C56E72E84}"/>
              </a:ext>
            </a:extLst>
          </p:cNvPr>
          <p:cNvSpPr txBox="1">
            <a:spLocks noChangeArrowheads="1"/>
          </p:cNvSpPr>
          <p:nvPr/>
        </p:nvSpPr>
        <p:spPr bwMode="auto">
          <a:xfrm>
            <a:off x="6620138" y="6072567"/>
            <a:ext cx="4499133"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pPr>
            <a:r>
              <a:rPr lang="zh-CN" altLang="en-US" sz="2400" b="1" dirty="0">
                <a:latin typeface="微软雅黑" panose="020B0503020204020204" pitchFamily="34" charset="-122"/>
                <a:sym typeface="微软雅黑" panose="020B0503020204020204" pitchFamily="34" charset="-122"/>
              </a:rPr>
              <a:t>掩盖了资本家对工人的剥削</a:t>
            </a:r>
          </a:p>
        </p:txBody>
      </p:sp>
    </p:spTree>
    <p:extLst>
      <p:ext uri="{BB962C8B-B14F-4D97-AF65-F5344CB8AC3E}">
        <p14:creationId xmlns:p14="http://schemas.microsoft.com/office/powerpoint/2010/main" val="2745204068"/>
      </p:ext>
    </p:extLst>
  </p:cSld>
  <p:clrMapOvr>
    <a:masterClrMapping/>
  </p:clrMapOvr>
  <p:transition spd="med">
    <p:pull/>
  </p:transition>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 name="图片 4">
            <a:extLst>
              <a:ext uri="{FF2B5EF4-FFF2-40B4-BE49-F238E27FC236}">
                <a16:creationId xmlns:a16="http://schemas.microsoft.com/office/drawing/2014/main" xmlns="" id="{951FD366-964B-41E9-B71D-C5462575D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133" y="2685436"/>
            <a:ext cx="380206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3">
            <a:extLst>
              <a:ext uri="{FF2B5EF4-FFF2-40B4-BE49-F238E27FC236}">
                <a16:creationId xmlns:a16="http://schemas.microsoft.com/office/drawing/2014/main" xmlns="" id="{8A8F9D89-1A42-4F32-A1EE-EC10B933690E}"/>
              </a:ext>
            </a:extLst>
          </p:cNvPr>
          <p:cNvSpPr>
            <a:spLocks noChangeArrowheads="1"/>
          </p:cNvSpPr>
          <p:nvPr/>
        </p:nvSpPr>
        <p:spPr bwMode="auto">
          <a:xfrm>
            <a:off x="3003383" y="1844061"/>
            <a:ext cx="70389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2" eaLnBrk="1" hangingPunct="1">
              <a:spcBef>
                <a:spcPct val="20000"/>
              </a:spcBef>
            </a:pPr>
            <a:r>
              <a:rPr lang="zh-CN" altLang="en-US" sz="2800" b="1" dirty="0">
                <a:latin typeface="微软雅黑" panose="020B0503020204020204" pitchFamily="34" charset="-122"/>
                <a:sym typeface="微软雅黑" panose="020B0503020204020204" pitchFamily="34" charset="-122"/>
              </a:rPr>
              <a:t>商品价值 W </a:t>
            </a:r>
            <a:r>
              <a:rPr lang="zh-CN" altLang="en-US" sz="3200" b="1" dirty="0">
                <a:latin typeface="微软雅黑" panose="020B0503020204020204" pitchFamily="34" charset="-122"/>
                <a:sym typeface="微软雅黑" panose="020B0503020204020204" pitchFamily="34" charset="-122"/>
              </a:rPr>
              <a:t>= </a:t>
            </a:r>
            <a:r>
              <a:rPr lang="en-US" altLang="zh-CN" sz="3200" b="1" i="1" dirty="0" err="1">
                <a:latin typeface="微软雅黑" panose="020B0503020204020204" pitchFamily="34" charset="-122"/>
                <a:sym typeface="微软雅黑" panose="020B0503020204020204" pitchFamily="34" charset="-122"/>
              </a:rPr>
              <a:t>c</a:t>
            </a:r>
            <a:r>
              <a:rPr lang="en-US" altLang="zh-CN" sz="3200" b="1" dirty="0" err="1">
                <a:latin typeface="微软雅黑" panose="020B0503020204020204" pitchFamily="34" charset="-122"/>
                <a:sym typeface="微软雅黑" panose="020B0503020204020204" pitchFamily="34" charset="-122"/>
              </a:rPr>
              <a:t>+</a:t>
            </a:r>
            <a:r>
              <a:rPr lang="en-US" altLang="zh-CN" sz="3200" b="1" i="1" dirty="0" err="1">
                <a:latin typeface="微软雅黑" panose="020B0503020204020204" pitchFamily="34" charset="-122"/>
                <a:sym typeface="微软雅黑" panose="020B0503020204020204" pitchFamily="34" charset="-122"/>
              </a:rPr>
              <a:t>v</a:t>
            </a:r>
            <a:r>
              <a:rPr lang="zh-CN" altLang="en-US" sz="3200" b="1" dirty="0">
                <a:latin typeface="微软雅黑" panose="020B0503020204020204" pitchFamily="34" charset="-122"/>
                <a:sym typeface="微软雅黑" panose="020B0503020204020204" pitchFamily="34" charset="-122"/>
              </a:rPr>
              <a:t>+</a:t>
            </a:r>
            <a:r>
              <a:rPr lang="en-US" altLang="zh-CN" sz="3200" b="1" i="1" dirty="0">
                <a:latin typeface="微软雅黑" panose="020B0503020204020204" pitchFamily="34" charset="-122"/>
                <a:sym typeface="微软雅黑" panose="020B0503020204020204" pitchFamily="34" charset="-122"/>
              </a:rPr>
              <a:t>m</a:t>
            </a:r>
            <a:r>
              <a:rPr lang="zh-CN" altLang="en-US" sz="3200" b="1" dirty="0">
                <a:latin typeface="微软雅黑" panose="020B0503020204020204" pitchFamily="34" charset="-122"/>
                <a:sym typeface="微软雅黑" panose="020B0503020204020204" pitchFamily="34" charset="-122"/>
              </a:rPr>
              <a:t> </a:t>
            </a:r>
            <a:r>
              <a:rPr lang="zh-CN" altLang="en-US" sz="3200" b="1" dirty="0">
                <a:solidFill>
                  <a:srgbClr val="FF3300"/>
                </a:solidFill>
                <a:latin typeface="微软雅黑" panose="020B0503020204020204" pitchFamily="34" charset="-122"/>
                <a:sym typeface="微软雅黑" panose="020B0503020204020204" pitchFamily="34" charset="-122"/>
              </a:rPr>
              <a:t>= </a:t>
            </a:r>
            <a:r>
              <a:rPr lang="en-US" altLang="zh-CN" sz="3200" b="1" i="1" dirty="0">
                <a:solidFill>
                  <a:srgbClr val="FF3300"/>
                </a:solidFill>
                <a:latin typeface="微软雅黑" panose="020B0503020204020204" pitchFamily="34" charset="-122"/>
                <a:sym typeface="微软雅黑" panose="020B0503020204020204" pitchFamily="34" charset="-122"/>
              </a:rPr>
              <a:t>k</a:t>
            </a:r>
            <a:r>
              <a:rPr lang="zh-CN" altLang="en-US" sz="3200" b="1" dirty="0">
                <a:solidFill>
                  <a:srgbClr val="FF3300"/>
                </a:solidFill>
                <a:latin typeface="微软雅黑" panose="020B0503020204020204" pitchFamily="34" charset="-122"/>
                <a:sym typeface="微软雅黑" panose="020B0503020204020204" pitchFamily="34" charset="-122"/>
              </a:rPr>
              <a:t>+</a:t>
            </a:r>
            <a:r>
              <a:rPr lang="zh-CN" altLang="en-US" sz="3200" b="1" i="1" dirty="0">
                <a:solidFill>
                  <a:srgbClr val="FF3300"/>
                </a:solidFill>
                <a:latin typeface="微软雅黑" panose="020B0503020204020204" pitchFamily="34" charset="-122"/>
                <a:sym typeface="微软雅黑" panose="020B0503020204020204" pitchFamily="34" charset="-122"/>
              </a:rPr>
              <a:t>m</a:t>
            </a:r>
          </a:p>
        </p:txBody>
      </p:sp>
      <p:sp>
        <p:nvSpPr>
          <p:cNvPr id="22" name="Text Box 10">
            <a:extLst>
              <a:ext uri="{FF2B5EF4-FFF2-40B4-BE49-F238E27FC236}">
                <a16:creationId xmlns:a16="http://schemas.microsoft.com/office/drawing/2014/main" xmlns="" id="{91E608DC-B664-474A-978B-0B8F8282226C}"/>
              </a:ext>
            </a:extLst>
          </p:cNvPr>
          <p:cNvSpPr txBox="1">
            <a:spLocks noChangeArrowheads="1"/>
          </p:cNvSpPr>
          <p:nvPr/>
        </p:nvSpPr>
        <p:spPr bwMode="auto">
          <a:xfrm>
            <a:off x="6191083" y="3407749"/>
            <a:ext cx="427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i="1" dirty="0">
                <a:latin typeface="微软雅黑" panose="020B0503020204020204" pitchFamily="34" charset="-122"/>
                <a:sym typeface="微软雅黑" panose="020B0503020204020204" pitchFamily="34" charset="-122"/>
              </a:rPr>
              <a:t>C</a:t>
            </a:r>
          </a:p>
        </p:txBody>
      </p:sp>
      <p:sp>
        <p:nvSpPr>
          <p:cNvPr id="23" name="Text Box 11">
            <a:extLst>
              <a:ext uri="{FF2B5EF4-FFF2-40B4-BE49-F238E27FC236}">
                <a16:creationId xmlns:a16="http://schemas.microsoft.com/office/drawing/2014/main" xmlns="" id="{18477EDA-EC4A-4906-9EC9-15E2A5E3CDC9}"/>
              </a:ext>
            </a:extLst>
          </p:cNvPr>
          <p:cNvSpPr txBox="1">
            <a:spLocks noChangeArrowheads="1"/>
          </p:cNvSpPr>
          <p:nvPr/>
        </p:nvSpPr>
        <p:spPr bwMode="auto">
          <a:xfrm>
            <a:off x="6983246" y="3529986"/>
            <a:ext cx="5667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3200" b="1" i="1" dirty="0">
                <a:solidFill>
                  <a:srgbClr val="000066"/>
                </a:solidFill>
                <a:latin typeface="微软雅黑" panose="020B0503020204020204" pitchFamily="34" charset="-122"/>
                <a:sym typeface="微软雅黑" panose="020B0503020204020204" pitchFamily="34" charset="-122"/>
              </a:rPr>
              <a:t>m</a:t>
            </a:r>
          </a:p>
        </p:txBody>
      </p:sp>
      <p:sp>
        <p:nvSpPr>
          <p:cNvPr id="24" name="Text Box 12">
            <a:extLst>
              <a:ext uri="{FF2B5EF4-FFF2-40B4-BE49-F238E27FC236}">
                <a16:creationId xmlns:a16="http://schemas.microsoft.com/office/drawing/2014/main" xmlns="" id="{F1FF7D17-1999-4F8A-8BCA-7BB8AB2B606F}"/>
              </a:ext>
            </a:extLst>
          </p:cNvPr>
          <p:cNvSpPr txBox="1">
            <a:spLocks noChangeArrowheads="1"/>
          </p:cNvSpPr>
          <p:nvPr/>
        </p:nvSpPr>
        <p:spPr bwMode="auto">
          <a:xfrm>
            <a:off x="7272171" y="3283924"/>
            <a:ext cx="441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800" b="1" i="1" dirty="0">
                <a:latin typeface="微软雅黑" panose="020B0503020204020204" pitchFamily="34" charset="-122"/>
                <a:sym typeface="微软雅黑" panose="020B0503020204020204" pitchFamily="34" charset="-122"/>
              </a:rPr>
              <a:t>V</a:t>
            </a:r>
          </a:p>
        </p:txBody>
      </p:sp>
      <p:sp>
        <p:nvSpPr>
          <p:cNvPr id="25" name="AutoShape 13">
            <a:extLst>
              <a:ext uri="{FF2B5EF4-FFF2-40B4-BE49-F238E27FC236}">
                <a16:creationId xmlns:a16="http://schemas.microsoft.com/office/drawing/2014/main" xmlns="" id="{E0632215-9F5D-433E-B206-3BF2A6E35FA7}"/>
              </a:ext>
            </a:extLst>
          </p:cNvPr>
          <p:cNvSpPr>
            <a:spLocks/>
          </p:cNvSpPr>
          <p:nvPr/>
        </p:nvSpPr>
        <p:spPr bwMode="auto">
          <a:xfrm rot="5079807">
            <a:off x="6789571" y="2620349"/>
            <a:ext cx="244475" cy="1298575"/>
          </a:xfrm>
          <a:prstGeom prst="leftBrace">
            <a:avLst>
              <a:gd name="adj1" fmla="val 4411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latin typeface="微软雅黑" panose="020B0503020204020204" pitchFamily="34" charset="-122"/>
              <a:sym typeface="+mn-lt"/>
            </a:endParaRPr>
          </a:p>
        </p:txBody>
      </p:sp>
      <p:sp>
        <p:nvSpPr>
          <p:cNvPr id="26" name="Line 14">
            <a:extLst>
              <a:ext uri="{FF2B5EF4-FFF2-40B4-BE49-F238E27FC236}">
                <a16:creationId xmlns:a16="http://schemas.microsoft.com/office/drawing/2014/main" xmlns="" id="{6757B4A1-56B6-4803-BC86-930272A75C7C}"/>
              </a:ext>
            </a:extLst>
          </p:cNvPr>
          <p:cNvSpPr>
            <a:spLocks noChangeShapeType="1"/>
          </p:cNvSpPr>
          <p:nvPr/>
        </p:nvSpPr>
        <p:spPr bwMode="auto">
          <a:xfrm flipV="1">
            <a:off x="6459371" y="2388574"/>
            <a:ext cx="746125" cy="15875"/>
          </a:xfrm>
          <a:prstGeom prst="line">
            <a:avLst/>
          </a:prstGeom>
          <a:noFill/>
          <a:ln w="476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Rectangle 15">
            <a:extLst>
              <a:ext uri="{FF2B5EF4-FFF2-40B4-BE49-F238E27FC236}">
                <a16:creationId xmlns:a16="http://schemas.microsoft.com/office/drawing/2014/main" xmlns="" id="{60793AC3-E8EF-4517-A101-FC61D795594F}"/>
              </a:ext>
            </a:extLst>
          </p:cNvPr>
          <p:cNvSpPr>
            <a:spLocks noChangeArrowheads="1"/>
          </p:cNvSpPr>
          <p:nvPr/>
        </p:nvSpPr>
        <p:spPr bwMode="auto">
          <a:xfrm>
            <a:off x="1382979" y="5923937"/>
            <a:ext cx="7477125" cy="574675"/>
          </a:xfrm>
          <a:prstGeom prst="rect">
            <a:avLst/>
          </a:prstGeom>
          <a:solidFill>
            <a:schemeClr val="accent3">
              <a:lumMod val="40000"/>
              <a:lumOff val="60000"/>
            </a:schemeClr>
          </a:solidFill>
          <a:ln>
            <a:noFill/>
          </a:ln>
        </p:spPr>
        <p:txBody>
          <a:bodyPr lIns="93345" tIns="46990" rIns="93345" bIns="46990" anchor="ctr"/>
          <a:lstStyle>
            <a:lvl1pPr marL="342900" indent="-342900"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zh-CN" sz="2400" b="1" dirty="0">
                <a:solidFill>
                  <a:srgbClr val="B26A37"/>
                </a:solidFill>
                <a:latin typeface="微软雅黑" panose="020B0503020204020204" pitchFamily="34" charset="-122"/>
                <a:sym typeface="微软雅黑" panose="020B0503020204020204" pitchFamily="34" charset="-122"/>
              </a:rPr>
              <a:t>剩余价值转化为利润，掩盖了剩余价值的产生来源。</a:t>
            </a:r>
          </a:p>
        </p:txBody>
      </p:sp>
      <p:sp>
        <p:nvSpPr>
          <p:cNvPr id="28" name="Text Box 16">
            <a:extLst>
              <a:ext uri="{FF2B5EF4-FFF2-40B4-BE49-F238E27FC236}">
                <a16:creationId xmlns:a16="http://schemas.microsoft.com/office/drawing/2014/main" xmlns="" id="{0DE234A5-341B-425B-8E84-D020F544D16E}"/>
              </a:ext>
            </a:extLst>
          </p:cNvPr>
          <p:cNvSpPr txBox="1">
            <a:spLocks noChangeArrowheads="1"/>
          </p:cNvSpPr>
          <p:nvPr/>
        </p:nvSpPr>
        <p:spPr bwMode="auto">
          <a:xfrm>
            <a:off x="6549858" y="2602886"/>
            <a:ext cx="647700" cy="646113"/>
          </a:xfrm>
          <a:prstGeom prst="rect">
            <a:avLst/>
          </a:prstGeom>
          <a:noFill/>
          <a:ln>
            <a:noFill/>
          </a:ln>
        </p:spPr>
        <p:txBody>
          <a:bodyPr>
            <a:spAutoFit/>
          </a:bodyPr>
          <a:lstStyle/>
          <a:p>
            <a:pPr>
              <a:defRPr/>
            </a:pPr>
            <a:r>
              <a:rPr lang="zh-CN" altLang="en-US" sz="3600" b="1" dirty="0">
                <a:solidFill>
                  <a:srgbClr val="FF3300"/>
                </a:solidFill>
                <a:effectLst>
                  <a:outerShdw blurRad="38100" dist="38100" dir="2700000" algn="tl">
                    <a:srgbClr val="C0C0C0"/>
                  </a:outerShdw>
                </a:effectLst>
                <a:latin typeface="微软雅黑" panose="020B0503020204020204" pitchFamily="34" charset="-122"/>
                <a:sym typeface="微软雅黑" panose="020B0503020204020204" pitchFamily="34" charset="-122"/>
              </a:rPr>
              <a:t> </a:t>
            </a:r>
            <a:r>
              <a:rPr lang="zh-CN" altLang="en-US" sz="3200" b="1" i="1" dirty="0">
                <a:solidFill>
                  <a:srgbClr val="FF3300"/>
                </a:solidFill>
                <a:latin typeface="微软雅黑" panose="020B0503020204020204" pitchFamily="34" charset="-122"/>
                <a:sym typeface="微软雅黑" panose="020B0503020204020204" pitchFamily="34" charset="-122"/>
              </a:rPr>
              <a:t>k</a:t>
            </a:r>
            <a:endParaRPr lang="zh-CN" altLang="en-US" sz="3200" b="1" i="1" u="sng" dirty="0">
              <a:solidFill>
                <a:srgbClr val="FF3300"/>
              </a:solidFill>
              <a:latin typeface="微软雅黑" panose="020B0503020204020204" pitchFamily="34" charset="-122"/>
              <a:sym typeface="微软雅黑" panose="020B0503020204020204" pitchFamily="34" charset="-122"/>
            </a:endParaRPr>
          </a:p>
        </p:txBody>
      </p:sp>
      <p:sp>
        <p:nvSpPr>
          <p:cNvPr id="29" name="AutoShape 17">
            <a:extLst>
              <a:ext uri="{FF2B5EF4-FFF2-40B4-BE49-F238E27FC236}">
                <a16:creationId xmlns:a16="http://schemas.microsoft.com/office/drawing/2014/main" xmlns="" id="{7755431C-B400-4C23-95C4-001914690BDB}"/>
              </a:ext>
            </a:extLst>
          </p:cNvPr>
          <p:cNvSpPr>
            <a:spLocks noChangeArrowheads="1"/>
          </p:cNvSpPr>
          <p:nvPr/>
        </p:nvSpPr>
        <p:spPr bwMode="auto">
          <a:xfrm>
            <a:off x="9143372" y="2736236"/>
            <a:ext cx="2689225" cy="512763"/>
          </a:xfrm>
          <a:prstGeom prst="wedgeRoundRectCallout">
            <a:avLst>
              <a:gd name="adj1" fmla="val -90766"/>
              <a:gd name="adj2" fmla="val -112991"/>
              <a:gd name="adj3" fmla="val 16667"/>
            </a:avLst>
          </a:prstGeom>
          <a:noFill/>
          <a:ln w="12700">
            <a:solidFill>
              <a:srgbClr val="292929"/>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i="1" dirty="0">
                <a:solidFill>
                  <a:srgbClr val="B26A37"/>
                </a:solidFill>
                <a:latin typeface="微软雅黑" panose="020B0503020204020204" pitchFamily="34" charset="-122"/>
                <a:sym typeface="微软雅黑" panose="020B0503020204020204" pitchFamily="34" charset="-122"/>
              </a:rPr>
              <a:t>m</a:t>
            </a:r>
            <a:r>
              <a:rPr lang="zh-CN" altLang="en-US" sz="2400" b="1" dirty="0">
                <a:solidFill>
                  <a:srgbClr val="B26A37"/>
                </a:solidFill>
                <a:latin typeface="微软雅黑" panose="020B0503020204020204" pitchFamily="34" charset="-122"/>
                <a:sym typeface="微软雅黑" panose="020B0503020204020204" pitchFamily="34" charset="-122"/>
              </a:rPr>
              <a:t>本来是</a:t>
            </a:r>
            <a:r>
              <a:rPr lang="zh-CN" altLang="en-US" sz="2400" b="1" i="1" dirty="0">
                <a:solidFill>
                  <a:srgbClr val="B26A37"/>
                </a:solidFill>
                <a:latin typeface="微软雅黑" panose="020B0503020204020204" pitchFamily="34" charset="-122"/>
                <a:sym typeface="微软雅黑" panose="020B0503020204020204" pitchFamily="34" charset="-122"/>
              </a:rPr>
              <a:t>v</a:t>
            </a:r>
            <a:r>
              <a:rPr lang="zh-CN" altLang="en-US" sz="2400" b="1" dirty="0">
                <a:solidFill>
                  <a:srgbClr val="B26A37"/>
                </a:solidFill>
                <a:latin typeface="微软雅黑" panose="020B0503020204020204" pitchFamily="34" charset="-122"/>
                <a:sym typeface="微软雅黑" panose="020B0503020204020204" pitchFamily="34" charset="-122"/>
              </a:rPr>
              <a:t>的产物</a:t>
            </a:r>
          </a:p>
        </p:txBody>
      </p:sp>
      <p:sp>
        <p:nvSpPr>
          <p:cNvPr id="30" name="AutoShape 18">
            <a:extLst>
              <a:ext uri="{FF2B5EF4-FFF2-40B4-BE49-F238E27FC236}">
                <a16:creationId xmlns:a16="http://schemas.microsoft.com/office/drawing/2014/main" xmlns="" id="{072676D4-9F46-4595-A52B-C4799A2EDFAA}"/>
              </a:ext>
            </a:extLst>
          </p:cNvPr>
          <p:cNvSpPr>
            <a:spLocks/>
          </p:cNvSpPr>
          <p:nvPr/>
        </p:nvSpPr>
        <p:spPr bwMode="auto">
          <a:xfrm>
            <a:off x="1593683" y="2901336"/>
            <a:ext cx="3025775" cy="576263"/>
          </a:xfrm>
          <a:prstGeom prst="borderCallout2">
            <a:avLst>
              <a:gd name="adj1" fmla="val 19833"/>
              <a:gd name="adj2" fmla="val 102519"/>
              <a:gd name="adj3" fmla="val 19833"/>
              <a:gd name="adj4" fmla="val 128963"/>
              <a:gd name="adj5" fmla="val -66944"/>
              <a:gd name="adj6" fmla="val 15556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i="1" dirty="0">
                <a:solidFill>
                  <a:srgbClr val="843C0B"/>
                </a:solidFill>
                <a:latin typeface="微软雅黑" panose="020B0503020204020204" pitchFamily="34" charset="-122"/>
                <a:sym typeface="微软雅黑" panose="020B0503020204020204" pitchFamily="34" charset="-122"/>
              </a:rPr>
              <a:t>m</a:t>
            </a:r>
            <a:r>
              <a:rPr lang="zh-CN" altLang="en-US" sz="2400" b="1" dirty="0">
                <a:solidFill>
                  <a:srgbClr val="843C0B"/>
                </a:solidFill>
                <a:latin typeface="微软雅黑" panose="020B0503020204020204" pitchFamily="34" charset="-122"/>
                <a:sym typeface="微软雅黑" panose="020B0503020204020204" pitchFamily="34" charset="-122"/>
              </a:rPr>
              <a:t>转变为成本k的产物</a:t>
            </a:r>
          </a:p>
        </p:txBody>
      </p:sp>
      <p:sp>
        <p:nvSpPr>
          <p:cNvPr id="32" name="Text Box 19">
            <a:extLst>
              <a:ext uri="{FF2B5EF4-FFF2-40B4-BE49-F238E27FC236}">
                <a16:creationId xmlns:a16="http://schemas.microsoft.com/office/drawing/2014/main" xmlns="" id="{89C53F97-9384-4B74-BBF8-8771345CFB93}"/>
              </a:ext>
            </a:extLst>
          </p:cNvPr>
          <p:cNvSpPr txBox="1">
            <a:spLocks noChangeArrowheads="1"/>
          </p:cNvSpPr>
          <p:nvPr/>
        </p:nvSpPr>
        <p:spPr bwMode="auto">
          <a:xfrm>
            <a:off x="1593683" y="4041161"/>
            <a:ext cx="3025775" cy="11382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b="1" i="1" dirty="0">
                <a:solidFill>
                  <a:srgbClr val="843C0B"/>
                </a:solidFill>
                <a:latin typeface="微软雅黑" panose="020B0503020204020204" pitchFamily="34" charset="-122"/>
                <a:sym typeface="微软雅黑" panose="020B0503020204020204" pitchFamily="34" charset="-122"/>
              </a:rPr>
              <a:t>m</a:t>
            </a:r>
            <a:r>
              <a:rPr lang="zh-CN" altLang="en-US" sz="2400" b="1" dirty="0">
                <a:solidFill>
                  <a:srgbClr val="843C0B"/>
                </a:solidFill>
                <a:latin typeface="微软雅黑" panose="020B0503020204020204" pitchFamily="34" charset="-122"/>
                <a:sym typeface="微软雅黑" panose="020B0503020204020204" pitchFamily="34" charset="-122"/>
              </a:rPr>
              <a:t>转变为全部预付资本的产物</a:t>
            </a:r>
          </a:p>
        </p:txBody>
      </p:sp>
      <p:sp>
        <p:nvSpPr>
          <p:cNvPr id="33" name="AutoShape 20">
            <a:extLst>
              <a:ext uri="{FF2B5EF4-FFF2-40B4-BE49-F238E27FC236}">
                <a16:creationId xmlns:a16="http://schemas.microsoft.com/office/drawing/2014/main" xmlns="" id="{9294001B-3B6A-496A-B314-1069C4119BDE}"/>
              </a:ext>
            </a:extLst>
          </p:cNvPr>
          <p:cNvSpPr>
            <a:spLocks/>
          </p:cNvSpPr>
          <p:nvPr/>
        </p:nvSpPr>
        <p:spPr bwMode="auto">
          <a:xfrm rot="5460000">
            <a:off x="2916071" y="3634761"/>
            <a:ext cx="358775" cy="2889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B26A37"/>
          </a:solidFill>
          <a:ln>
            <a:noFill/>
          </a:ln>
        </p:spPr>
        <p:txBody>
          <a:bodyPr/>
          <a:lstStyle/>
          <a:p>
            <a:endParaRPr lang="zh-CN" altLang="en-US"/>
          </a:p>
        </p:txBody>
      </p:sp>
      <p:sp>
        <p:nvSpPr>
          <p:cNvPr id="34" name="Text Box 21">
            <a:extLst>
              <a:ext uri="{FF2B5EF4-FFF2-40B4-BE49-F238E27FC236}">
                <a16:creationId xmlns:a16="http://schemas.microsoft.com/office/drawing/2014/main" xmlns="" id="{E7A6BDB9-C86F-4612-B770-90E056566DE2}"/>
              </a:ext>
            </a:extLst>
          </p:cNvPr>
          <p:cNvSpPr txBox="1">
            <a:spLocks noChangeArrowheads="1"/>
          </p:cNvSpPr>
          <p:nvPr/>
        </p:nvSpPr>
        <p:spPr bwMode="auto">
          <a:xfrm>
            <a:off x="2196933" y="5288936"/>
            <a:ext cx="1797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latin typeface="微软雅黑" panose="020B0503020204020204" pitchFamily="34" charset="-122"/>
                <a:sym typeface="微软雅黑" panose="020B0503020204020204" pitchFamily="34" charset="-122"/>
              </a:rPr>
              <a:t>剩余价值</a:t>
            </a:r>
            <a:r>
              <a:rPr lang="zh-CN" altLang="en-US" sz="2400" b="1" i="1" dirty="0">
                <a:latin typeface="微软雅黑" panose="020B0503020204020204" pitchFamily="34" charset="-122"/>
                <a:sym typeface="微软雅黑" panose="020B0503020204020204" pitchFamily="34" charset="-122"/>
              </a:rPr>
              <a:t>m</a:t>
            </a:r>
          </a:p>
        </p:txBody>
      </p:sp>
      <p:sp>
        <p:nvSpPr>
          <p:cNvPr id="35" name="Text Box 22">
            <a:extLst>
              <a:ext uri="{FF2B5EF4-FFF2-40B4-BE49-F238E27FC236}">
                <a16:creationId xmlns:a16="http://schemas.microsoft.com/office/drawing/2014/main" xmlns="" id="{2642861E-4A4E-4ABB-A6DD-F73FBC8F5F8C}"/>
              </a:ext>
            </a:extLst>
          </p:cNvPr>
          <p:cNvSpPr txBox="1">
            <a:spLocks noChangeArrowheads="1"/>
          </p:cNvSpPr>
          <p:nvPr/>
        </p:nvSpPr>
        <p:spPr bwMode="auto">
          <a:xfrm>
            <a:off x="4862346" y="5290524"/>
            <a:ext cx="1006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400" b="1" dirty="0">
                <a:latin typeface="微软雅黑" panose="020B0503020204020204" pitchFamily="34" charset="-122"/>
                <a:sym typeface="微软雅黑" panose="020B0503020204020204" pitchFamily="34" charset="-122"/>
              </a:rPr>
              <a:t>利润</a:t>
            </a:r>
            <a:r>
              <a:rPr lang="zh-CN" altLang="en-US" sz="2400" b="1" i="1" dirty="0">
                <a:latin typeface="微软雅黑" panose="020B0503020204020204" pitchFamily="34" charset="-122"/>
                <a:sym typeface="微软雅黑" panose="020B0503020204020204" pitchFamily="34" charset="-122"/>
              </a:rPr>
              <a:t>P</a:t>
            </a:r>
          </a:p>
        </p:txBody>
      </p:sp>
      <p:sp>
        <p:nvSpPr>
          <p:cNvPr id="36" name="AutoShape 23">
            <a:extLst>
              <a:ext uri="{FF2B5EF4-FFF2-40B4-BE49-F238E27FC236}">
                <a16:creationId xmlns:a16="http://schemas.microsoft.com/office/drawing/2014/main" xmlns="" id="{67E91B10-2890-4FF0-9A44-F861FC1C1976}"/>
              </a:ext>
            </a:extLst>
          </p:cNvPr>
          <p:cNvSpPr>
            <a:spLocks/>
          </p:cNvSpPr>
          <p:nvPr/>
        </p:nvSpPr>
        <p:spPr bwMode="auto">
          <a:xfrm>
            <a:off x="4103521" y="5376249"/>
            <a:ext cx="647700" cy="28733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B26A37"/>
          </a:solidFill>
          <a:ln>
            <a:noFill/>
          </a:ln>
        </p:spPr>
        <p:txBody>
          <a:bodyPr/>
          <a:lstStyle/>
          <a:p>
            <a:endParaRPr lang="zh-CN" altLang="en-US"/>
          </a:p>
        </p:txBody>
      </p:sp>
      <p:sp>
        <p:nvSpPr>
          <p:cNvPr id="38" name="矩形: 圆角 37">
            <a:extLst>
              <a:ext uri="{FF2B5EF4-FFF2-40B4-BE49-F238E27FC236}">
                <a16:creationId xmlns:a16="http://schemas.microsoft.com/office/drawing/2014/main" xmlns="" id="{A500B10F-5EE2-45A7-9AC7-11A9CB531FC2}"/>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（五）工资与剩余价值的分配</a:t>
            </a:r>
          </a:p>
        </p:txBody>
      </p:sp>
      <p:sp>
        <p:nvSpPr>
          <p:cNvPr id="37" name="文本框 36">
            <a:extLst>
              <a:ext uri="{FF2B5EF4-FFF2-40B4-BE49-F238E27FC236}">
                <a16:creationId xmlns:a16="http://schemas.microsoft.com/office/drawing/2014/main" xmlns="" id="{947A8ADA-F7DE-41A3-8397-06876BD3977A}"/>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39" name="文本框 38">
            <a:extLst>
              <a:ext uri="{FF2B5EF4-FFF2-40B4-BE49-F238E27FC236}">
                <a16:creationId xmlns:a16="http://schemas.microsoft.com/office/drawing/2014/main" xmlns="" id="{340A21C5-8812-4ADC-8B20-D1A4AA0E57F4}"/>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2.</a:t>
            </a:r>
            <a:r>
              <a:rPr lang="zh-CN" altLang="en-US" sz="2400" b="1" dirty="0">
                <a:solidFill>
                  <a:srgbClr val="B26A37"/>
                </a:solidFill>
                <a:latin typeface="+mn-ea"/>
                <a:ea typeface="+mn-ea"/>
                <a:sym typeface="微软雅黑" panose="020B0503020204020204" pitchFamily="34" charset="-122"/>
              </a:rPr>
              <a:t>剩余价值的分配</a:t>
            </a:r>
          </a:p>
        </p:txBody>
      </p:sp>
    </p:spTree>
    <p:extLst>
      <p:ext uri="{BB962C8B-B14F-4D97-AF65-F5344CB8AC3E}">
        <p14:creationId xmlns:p14="http://schemas.microsoft.com/office/powerpoint/2010/main" val="1198363414"/>
      </p:ext>
    </p:extLst>
  </p:cSld>
  <p:clrMapOvr>
    <a:masterClrMapping/>
  </p:clrMapOvr>
  <p:transition spd="med">
    <p:pull/>
  </p:transition>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8" name="Picture 12">
            <a:extLst>
              <a:ext uri="{FF2B5EF4-FFF2-40B4-BE49-F238E27FC236}">
                <a16:creationId xmlns:a16="http://schemas.microsoft.com/office/drawing/2014/main" xmlns="" id="{8A8A0ECF-39A8-43BA-8421-788038F64093}"/>
              </a:ext>
            </a:extLst>
          </p:cNvPr>
          <p:cNvPicPr>
            <a:picLocks noChangeAspect="1" noChangeArrowheads="1"/>
          </p:cNvPicPr>
          <p:nvPr/>
        </p:nvPicPr>
        <p:blipFill>
          <a:blip r:embed="rId2">
            <a:lum bright="12000" contrast="-24000"/>
            <a:extLst>
              <a:ext uri="{28A0092B-C50C-407E-A947-70E740481C1C}">
                <a14:useLocalDpi xmlns:a14="http://schemas.microsoft.com/office/drawing/2010/main" val="0"/>
              </a:ext>
            </a:extLst>
          </a:blip>
          <a:srcRect/>
          <a:stretch>
            <a:fillRect/>
          </a:stretch>
        </p:blipFill>
        <p:spPr bwMode="auto">
          <a:xfrm>
            <a:off x="7610559" y="3816444"/>
            <a:ext cx="3668713" cy="2419350"/>
          </a:xfrm>
          <a:prstGeom prst="rect">
            <a:avLst/>
          </a:prstGeom>
          <a:noFill/>
          <a:ln>
            <a:noFill/>
          </a:ln>
          <a:effectLst>
            <a:outerShdw dist="139700" dir="2700000" algn="ctr" rotWithShape="0">
              <a:srgbClr val="333333">
                <a:alpha val="62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1">
            <a:extLst>
              <a:ext uri="{FF2B5EF4-FFF2-40B4-BE49-F238E27FC236}">
                <a16:creationId xmlns:a16="http://schemas.microsoft.com/office/drawing/2014/main" xmlns="" id="{5E8373CD-EDD3-4712-A58E-DA3FBC3A9D85}"/>
              </a:ext>
            </a:extLst>
          </p:cNvPr>
          <p:cNvSpPr txBox="1">
            <a:spLocks noChangeArrowheads="1"/>
          </p:cNvSpPr>
          <p:nvPr/>
        </p:nvSpPr>
        <p:spPr bwMode="auto">
          <a:xfrm>
            <a:off x="7714540" y="1938337"/>
            <a:ext cx="346075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mn-ea"/>
                <a:ea typeface="+mn-ea"/>
                <a:sym typeface="微软雅黑" panose="020B0503020204020204" pitchFamily="34" charset="-122"/>
              </a:rPr>
              <a:t>等量资本获取等量利润进一步掩盖了利润的本质及其来源。</a:t>
            </a:r>
          </a:p>
        </p:txBody>
      </p:sp>
      <p:grpSp>
        <p:nvGrpSpPr>
          <p:cNvPr id="30" name="组合 3">
            <a:extLst>
              <a:ext uri="{FF2B5EF4-FFF2-40B4-BE49-F238E27FC236}">
                <a16:creationId xmlns:a16="http://schemas.microsoft.com/office/drawing/2014/main" xmlns="" id="{DFDAFAE1-3C4E-4A82-9735-CFE19D6A3327}"/>
              </a:ext>
            </a:extLst>
          </p:cNvPr>
          <p:cNvGrpSpPr>
            <a:grpSpLocks/>
          </p:cNvGrpSpPr>
          <p:nvPr/>
        </p:nvGrpSpPr>
        <p:grpSpPr bwMode="auto">
          <a:xfrm>
            <a:off x="627146" y="3389407"/>
            <a:ext cx="6432550" cy="1985962"/>
            <a:chOff x="1205722" y="1877416"/>
            <a:chExt cx="6432207" cy="1986372"/>
          </a:xfrm>
        </p:grpSpPr>
        <p:grpSp>
          <p:nvGrpSpPr>
            <p:cNvPr id="32" name="组合 2">
              <a:extLst>
                <a:ext uri="{FF2B5EF4-FFF2-40B4-BE49-F238E27FC236}">
                  <a16:creationId xmlns:a16="http://schemas.microsoft.com/office/drawing/2014/main" xmlns="" id="{A453653A-6692-4B19-B3FC-4D455B3C5B4B}"/>
                </a:ext>
              </a:extLst>
            </p:cNvPr>
            <p:cNvGrpSpPr>
              <a:grpSpLocks/>
            </p:cNvGrpSpPr>
            <p:nvPr/>
          </p:nvGrpSpPr>
          <p:grpSpPr bwMode="auto">
            <a:xfrm>
              <a:off x="1756556" y="1986976"/>
              <a:ext cx="5330541" cy="1767253"/>
              <a:chOff x="1331262" y="1920133"/>
              <a:chExt cx="5330541" cy="1767253"/>
            </a:xfrm>
          </p:grpSpPr>
          <p:sp>
            <p:nvSpPr>
              <p:cNvPr id="34" name="Text Box 4">
                <a:extLst>
                  <a:ext uri="{FF2B5EF4-FFF2-40B4-BE49-F238E27FC236}">
                    <a16:creationId xmlns:a16="http://schemas.microsoft.com/office/drawing/2014/main" xmlns="" id="{3543E49E-2ADF-4170-9248-8E3251579BD9}"/>
                  </a:ext>
                </a:extLst>
              </p:cNvPr>
              <p:cNvSpPr txBox="1">
                <a:spLocks noChangeArrowheads="1"/>
              </p:cNvSpPr>
              <p:nvPr/>
            </p:nvSpPr>
            <p:spPr bwMode="auto">
              <a:xfrm>
                <a:off x="1331262" y="2237699"/>
                <a:ext cx="2204920" cy="46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400">
                    <a:latin typeface="+mn-ea"/>
                    <a:ea typeface="+mn-ea"/>
                    <a:sym typeface="微软雅黑" panose="020B0503020204020204" pitchFamily="34" charset="-122"/>
                  </a:rPr>
                  <a:t>平均利润率 =</a:t>
                </a:r>
              </a:p>
            </p:txBody>
          </p:sp>
          <p:sp>
            <p:nvSpPr>
              <p:cNvPr id="35" name="Line 5">
                <a:extLst>
                  <a:ext uri="{FF2B5EF4-FFF2-40B4-BE49-F238E27FC236}">
                    <a16:creationId xmlns:a16="http://schemas.microsoft.com/office/drawing/2014/main" xmlns="" id="{C8CDDE0D-5130-4701-9EC7-BCA7B76AFF9F}"/>
                  </a:ext>
                </a:extLst>
              </p:cNvPr>
              <p:cNvSpPr>
                <a:spLocks noChangeShapeType="1"/>
              </p:cNvSpPr>
              <p:nvPr/>
            </p:nvSpPr>
            <p:spPr bwMode="auto">
              <a:xfrm>
                <a:off x="3536182" y="2482224"/>
                <a:ext cx="224143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a typeface="+mn-ea"/>
                </a:endParaRPr>
              </a:p>
            </p:txBody>
          </p:sp>
          <p:sp>
            <p:nvSpPr>
              <p:cNvPr id="36" name="Text Box 6">
                <a:extLst>
                  <a:ext uri="{FF2B5EF4-FFF2-40B4-BE49-F238E27FC236}">
                    <a16:creationId xmlns:a16="http://schemas.microsoft.com/office/drawing/2014/main" xmlns="" id="{C2C34B71-6009-4430-82B2-F6AB6F5F18C2}"/>
                  </a:ext>
                </a:extLst>
              </p:cNvPr>
              <p:cNvSpPr txBox="1">
                <a:spLocks noChangeArrowheads="1"/>
              </p:cNvSpPr>
              <p:nvPr/>
            </p:nvSpPr>
            <p:spPr bwMode="auto">
              <a:xfrm>
                <a:off x="3664763" y="1920133"/>
                <a:ext cx="2300164" cy="46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ct val="50000"/>
                  </a:spcBef>
                </a:pPr>
                <a:r>
                  <a:rPr lang="zh-CN" altLang="zh-CN" sz="2400">
                    <a:latin typeface="+mn-ea"/>
                    <a:ea typeface="+mn-ea"/>
                    <a:sym typeface="微软雅黑" panose="020B0503020204020204" pitchFamily="34" charset="-122"/>
                  </a:rPr>
                  <a:t>剩余价值总量</a:t>
                </a:r>
              </a:p>
            </p:txBody>
          </p:sp>
          <p:sp>
            <p:nvSpPr>
              <p:cNvPr id="37" name="Text Box 7">
                <a:extLst>
                  <a:ext uri="{FF2B5EF4-FFF2-40B4-BE49-F238E27FC236}">
                    <a16:creationId xmlns:a16="http://schemas.microsoft.com/office/drawing/2014/main" xmlns="" id="{7849554E-34AB-4A4C-8A0B-7D08021E8A2D}"/>
                  </a:ext>
                </a:extLst>
              </p:cNvPr>
              <p:cNvSpPr txBox="1">
                <a:spLocks noChangeArrowheads="1"/>
              </p:cNvSpPr>
              <p:nvPr/>
            </p:nvSpPr>
            <p:spPr bwMode="auto">
              <a:xfrm>
                <a:off x="3823504" y="2560028"/>
                <a:ext cx="1989031" cy="46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zh-CN" sz="2400">
                    <a:latin typeface="+mn-ea"/>
                    <a:ea typeface="+mn-ea"/>
                    <a:sym typeface="微软雅黑" panose="020B0503020204020204" pitchFamily="34" charset="-122"/>
                  </a:rPr>
                  <a:t>社会总资本</a:t>
                </a:r>
              </a:p>
            </p:txBody>
          </p:sp>
          <p:sp>
            <p:nvSpPr>
              <p:cNvPr id="38" name="Text Box 8">
                <a:extLst>
                  <a:ext uri="{FF2B5EF4-FFF2-40B4-BE49-F238E27FC236}">
                    <a16:creationId xmlns:a16="http://schemas.microsoft.com/office/drawing/2014/main" xmlns="" id="{D70A4CEF-815C-483A-8E92-7A0EDC9095C8}"/>
                  </a:ext>
                </a:extLst>
              </p:cNvPr>
              <p:cNvSpPr txBox="1">
                <a:spLocks noChangeArrowheads="1"/>
              </p:cNvSpPr>
              <p:nvPr/>
            </p:nvSpPr>
            <p:spPr bwMode="auto">
              <a:xfrm>
                <a:off x="1331262" y="3225328"/>
                <a:ext cx="5330541" cy="46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400">
                    <a:latin typeface="+mn-ea"/>
                    <a:ea typeface="+mn-ea"/>
                    <a:sym typeface="微软雅黑" panose="020B0503020204020204" pitchFamily="34" charset="-122"/>
                  </a:rPr>
                  <a:t>平均利润 = 预付资本 × 平均利润率</a:t>
                </a:r>
              </a:p>
            </p:txBody>
          </p:sp>
        </p:grpSp>
        <p:sp>
          <p:nvSpPr>
            <p:cNvPr id="33" name="圆角矩形 4">
              <a:extLst>
                <a:ext uri="{FF2B5EF4-FFF2-40B4-BE49-F238E27FC236}">
                  <a16:creationId xmlns:a16="http://schemas.microsoft.com/office/drawing/2014/main" xmlns="" id="{C1B339D5-18AD-4D50-BD12-7F1CF3771A67}"/>
                </a:ext>
              </a:extLst>
            </p:cNvPr>
            <p:cNvSpPr>
              <a:spLocks noChangeArrowheads="1"/>
            </p:cNvSpPr>
            <p:nvPr/>
          </p:nvSpPr>
          <p:spPr bwMode="auto">
            <a:xfrm>
              <a:off x="1205722" y="1877416"/>
              <a:ext cx="6432207" cy="1986372"/>
            </a:xfrm>
            <a:prstGeom prst="roundRect">
              <a:avLst>
                <a:gd name="adj" fmla="val 0"/>
              </a:avLst>
            </a:prstGeom>
            <a:noFill/>
            <a:ln w="12700" algn="ctr">
              <a:solidFill>
                <a:srgbClr val="A5A5A5"/>
              </a:solidFill>
              <a:miter lim="800000"/>
              <a:headEnd/>
              <a:tailEnd/>
            </a:ln>
            <a:extLst>
              <a:ext uri="{909E8E84-426E-40DD-AFC4-6F175D3DCCD1}">
                <a14:hiddenFill xmlns:a14="http://schemas.microsoft.com/office/drawing/2010/main">
                  <a:solidFill>
                    <a:srgbClr val="FFFFFF"/>
                  </a:solidFill>
                </a14:hiddenFill>
              </a:ext>
            </a:extLst>
          </p:spPr>
          <p:txBody>
            <a:bodyPr lIns="91430" tIns="45716" rIns="91430" bIns="45716" anchor="ctr"/>
            <a:lstStyle>
              <a:lvl1pPr marL="342900" indent="-342900">
                <a:tabLst>
                  <a:tab pos="136525" algn="l"/>
                </a:tabLst>
                <a:defRPr>
                  <a:solidFill>
                    <a:schemeClr val="tx1"/>
                  </a:solidFill>
                  <a:latin typeface="Arial" panose="020B0604020202020204" pitchFamily="34" charset="0"/>
                  <a:ea typeface="微软雅黑" panose="020B0503020204020204" pitchFamily="34" charset="-122"/>
                </a:defRPr>
              </a:lvl1pPr>
              <a:lvl2pPr marL="742950" indent="-285750">
                <a:tabLst>
                  <a:tab pos="136525" algn="l"/>
                </a:tabLst>
                <a:defRPr>
                  <a:solidFill>
                    <a:schemeClr val="tx1"/>
                  </a:solidFill>
                  <a:latin typeface="Arial" panose="020B0604020202020204" pitchFamily="34" charset="0"/>
                  <a:ea typeface="微软雅黑" panose="020B0503020204020204" pitchFamily="34" charset="-122"/>
                </a:defRPr>
              </a:lvl2pPr>
              <a:lvl3pPr>
                <a:tabLst>
                  <a:tab pos="136525" algn="l"/>
                </a:tabLst>
                <a:defRPr>
                  <a:solidFill>
                    <a:schemeClr val="tx1"/>
                  </a:solidFill>
                  <a:latin typeface="Arial" panose="020B0604020202020204" pitchFamily="34" charset="0"/>
                  <a:ea typeface="微软雅黑" panose="020B0503020204020204" pitchFamily="34" charset="-122"/>
                </a:defRPr>
              </a:lvl3pPr>
              <a:lvl4pPr marL="1600200" indent="-228600">
                <a:tabLst>
                  <a:tab pos="136525" algn="l"/>
                </a:tabLst>
                <a:defRPr>
                  <a:solidFill>
                    <a:schemeClr val="tx1"/>
                  </a:solidFill>
                  <a:latin typeface="Arial" panose="020B0604020202020204" pitchFamily="34" charset="0"/>
                  <a:ea typeface="微软雅黑" panose="020B0503020204020204" pitchFamily="34" charset="-122"/>
                </a:defRPr>
              </a:lvl4pPr>
              <a:lvl5pPr marL="2057400" indent="-228600">
                <a:tabLst>
                  <a:tab pos="136525" algn="l"/>
                </a:tabLst>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9pPr>
            </a:lstStyle>
            <a:p>
              <a:pPr marL="0" lvl="2" algn="ctr" eaLnBrk="1" fontAlgn="ctr" hangingPunct="1">
                <a:buClr>
                  <a:srgbClr val="FF0000"/>
                </a:buClr>
                <a:buSzPct val="70000"/>
                <a:buFont typeface="Wingdings" panose="05000000000000000000" pitchFamily="2" charset="2"/>
                <a:buChar char="n"/>
              </a:pPr>
              <a:endParaRPr lang="zh-CN" altLang="en-US" sz="2400">
                <a:solidFill>
                  <a:srgbClr val="000000"/>
                </a:solidFill>
                <a:latin typeface="+mn-ea"/>
                <a:ea typeface="+mn-ea"/>
                <a:sym typeface="微软雅黑" panose="020B0503020204020204" pitchFamily="34" charset="-122"/>
              </a:endParaRPr>
            </a:p>
          </p:txBody>
        </p:sp>
      </p:grpSp>
      <p:sp>
        <p:nvSpPr>
          <p:cNvPr id="14" name="矩形: 圆角 13">
            <a:extLst>
              <a:ext uri="{FF2B5EF4-FFF2-40B4-BE49-F238E27FC236}">
                <a16:creationId xmlns:a16="http://schemas.microsoft.com/office/drawing/2014/main" xmlns="" id="{A1B4B0F8-440E-4ECF-94EA-C30411BA09A0}"/>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（五）工资与剩余价值的分配</a:t>
            </a:r>
          </a:p>
        </p:txBody>
      </p:sp>
      <p:sp>
        <p:nvSpPr>
          <p:cNvPr id="16" name="文本框 15">
            <a:extLst>
              <a:ext uri="{FF2B5EF4-FFF2-40B4-BE49-F238E27FC236}">
                <a16:creationId xmlns:a16="http://schemas.microsoft.com/office/drawing/2014/main" xmlns="" id="{F6C7C8A8-F3EB-42F7-AC3F-BE259205BA90}"/>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17" name="文本框 16">
            <a:extLst>
              <a:ext uri="{FF2B5EF4-FFF2-40B4-BE49-F238E27FC236}">
                <a16:creationId xmlns:a16="http://schemas.microsoft.com/office/drawing/2014/main" xmlns="" id="{2D7D2F7D-541C-410E-BA90-B5EB6F09DC4B}"/>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3.</a:t>
            </a:r>
            <a:r>
              <a:rPr lang="zh-CN" altLang="en-US" sz="2400" b="1" dirty="0">
                <a:solidFill>
                  <a:srgbClr val="B26A37"/>
                </a:solidFill>
                <a:latin typeface="+mn-ea"/>
                <a:ea typeface="+mn-ea"/>
                <a:sym typeface="微软雅黑" panose="020B0503020204020204" pitchFamily="34" charset="-122"/>
              </a:rPr>
              <a:t>平均利润</a:t>
            </a:r>
          </a:p>
        </p:txBody>
      </p:sp>
    </p:spTree>
    <p:extLst>
      <p:ext uri="{BB962C8B-B14F-4D97-AF65-F5344CB8AC3E}">
        <p14:creationId xmlns:p14="http://schemas.microsoft.com/office/powerpoint/2010/main" val="491641516"/>
      </p:ext>
    </p:extLst>
  </p:cSld>
  <p:clrMapOvr>
    <a:masterClrMapping/>
  </p:clrMapOvr>
  <p:transition spd="med">
    <p:pull/>
  </p:transition>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xmlns="" id="{FC89777E-B879-49C1-A384-7D1CE4782AF9}"/>
              </a:ext>
            </a:extLst>
          </p:cNvPr>
          <p:cNvSpPr txBox="1">
            <a:spLocks noChangeArrowheads="1"/>
          </p:cNvSpPr>
          <p:nvPr/>
        </p:nvSpPr>
        <p:spPr bwMode="auto">
          <a:xfrm>
            <a:off x="4828471" y="2165248"/>
            <a:ext cx="1655763" cy="463550"/>
          </a:xfrm>
          <a:prstGeom prst="rect">
            <a:avLst/>
          </a:prstGeom>
          <a:solidFill>
            <a:schemeClr val="accent4">
              <a:lumMod val="75000"/>
            </a:schemeClr>
          </a:solidFill>
          <a:ln w="9525">
            <a:noFill/>
            <a:miter lim="800000"/>
          </a:ln>
        </p:spPr>
        <p:txBody>
          <a:bodyPr lIns="90170" tIns="46990" rIns="90170" bIns="46990">
            <a:spAutoFit/>
          </a:bodyPr>
          <a:lstStyle/>
          <a:p>
            <a:pPr algn="ctr" eaLnBrk="1" hangingPunct="1">
              <a:spcBef>
                <a:spcPct val="50000"/>
              </a:spcBef>
              <a:defRPr/>
            </a:pPr>
            <a:r>
              <a:rPr lang="zh-CN" altLang="zh-CN" sz="2400" b="1">
                <a:solidFill>
                  <a:schemeClr val="bg1"/>
                </a:solidFill>
                <a:latin typeface="+mn-ea"/>
                <a:ea typeface="+mn-ea"/>
                <a:sym typeface="微软雅黑" panose="020B0503020204020204" pitchFamily="34" charset="-122"/>
              </a:rPr>
              <a:t>食品工业</a:t>
            </a:r>
          </a:p>
        </p:txBody>
      </p:sp>
      <p:sp>
        <p:nvSpPr>
          <p:cNvPr id="6" name="Text Box 4">
            <a:extLst>
              <a:ext uri="{FF2B5EF4-FFF2-40B4-BE49-F238E27FC236}">
                <a16:creationId xmlns:a16="http://schemas.microsoft.com/office/drawing/2014/main" xmlns="" id="{33C96A16-C9B8-498D-BEEB-EB07C6699028}"/>
              </a:ext>
            </a:extLst>
          </p:cNvPr>
          <p:cNvSpPr txBox="1">
            <a:spLocks noChangeArrowheads="1"/>
          </p:cNvSpPr>
          <p:nvPr/>
        </p:nvSpPr>
        <p:spPr bwMode="auto">
          <a:xfrm>
            <a:off x="9005184" y="2165248"/>
            <a:ext cx="1584325" cy="463550"/>
          </a:xfrm>
          <a:prstGeom prst="rect">
            <a:avLst/>
          </a:prstGeom>
          <a:solidFill>
            <a:schemeClr val="accent4">
              <a:lumMod val="75000"/>
            </a:schemeClr>
          </a:solidFill>
          <a:ln w="9525">
            <a:noFill/>
            <a:miter lim="800000"/>
          </a:ln>
        </p:spPr>
        <p:txBody>
          <a:bodyPr lIns="90170" tIns="46990" rIns="90170" bIns="46990">
            <a:spAutoFit/>
          </a:bodyPr>
          <a:lstStyle/>
          <a:p>
            <a:pPr algn="ctr" eaLnBrk="1" hangingPunct="1">
              <a:spcBef>
                <a:spcPct val="50000"/>
              </a:spcBef>
              <a:defRPr/>
            </a:pPr>
            <a:r>
              <a:rPr lang="zh-CN" altLang="zh-CN" sz="2400" b="1">
                <a:solidFill>
                  <a:schemeClr val="bg1"/>
                </a:solidFill>
                <a:latin typeface="+mn-ea"/>
                <a:ea typeface="+mn-ea"/>
                <a:sym typeface="微软雅黑" panose="020B0503020204020204" pitchFamily="34" charset="-122"/>
              </a:rPr>
              <a:t>机械工业</a:t>
            </a:r>
          </a:p>
        </p:txBody>
      </p:sp>
      <p:sp>
        <p:nvSpPr>
          <p:cNvPr id="7" name="Text Box 5">
            <a:extLst>
              <a:ext uri="{FF2B5EF4-FFF2-40B4-BE49-F238E27FC236}">
                <a16:creationId xmlns:a16="http://schemas.microsoft.com/office/drawing/2014/main" xmlns="" id="{E13199E2-9624-461A-9B7D-0DB9364AAB08}"/>
              </a:ext>
            </a:extLst>
          </p:cNvPr>
          <p:cNvSpPr txBox="1">
            <a:spLocks noChangeArrowheads="1"/>
          </p:cNvSpPr>
          <p:nvPr/>
        </p:nvSpPr>
        <p:spPr bwMode="auto">
          <a:xfrm>
            <a:off x="4828471" y="2811361"/>
            <a:ext cx="1655763" cy="833437"/>
          </a:xfrm>
          <a:prstGeom prst="rect">
            <a:avLst/>
          </a:prstGeom>
          <a:solidFill>
            <a:schemeClr val="accent2">
              <a:lumMod val="20000"/>
              <a:lumOff val="80000"/>
              <a:alpha val="63921"/>
            </a:schemeClr>
          </a:solidFill>
          <a:ln>
            <a:noFill/>
          </a:ln>
        </p:spPr>
        <p:txBody>
          <a:bodyPr lIns="90170" tIns="46990" rIns="90170" bIns="46990">
            <a:spAutoFit/>
          </a:bodyPr>
          <a:lstStyle/>
          <a:p>
            <a:pPr algn="ctr" eaLnBrk="1" hangingPunct="1">
              <a:spcBef>
                <a:spcPct val="50000"/>
              </a:spcBef>
              <a:defRPr/>
            </a:pPr>
            <a:r>
              <a:rPr lang="en-US" altLang="zh-CN" sz="2400" i="1" dirty="0">
                <a:latin typeface="+mn-ea"/>
                <a:ea typeface="+mn-ea"/>
                <a:sym typeface="微软雅黑" panose="020B0503020204020204" pitchFamily="34" charset="-122"/>
              </a:rPr>
              <a:t>c</a:t>
            </a:r>
            <a:r>
              <a:rPr lang="zh-CN" altLang="en-US" sz="2400" dirty="0">
                <a:latin typeface="+mn-ea"/>
                <a:ea typeface="+mn-ea"/>
                <a:sym typeface="微软雅黑" panose="020B0503020204020204" pitchFamily="34" charset="-122"/>
              </a:rPr>
              <a:t>∶</a:t>
            </a:r>
            <a:r>
              <a:rPr lang="en-US" altLang="zh-CN" sz="2400" i="1" dirty="0">
                <a:latin typeface="+mn-ea"/>
                <a:ea typeface="+mn-ea"/>
                <a:sym typeface="微软雅黑" panose="020B0503020204020204" pitchFamily="34" charset="-122"/>
              </a:rPr>
              <a:t>v</a:t>
            </a:r>
            <a:r>
              <a:rPr lang="zh-CN" altLang="en-US" sz="2400" dirty="0">
                <a:latin typeface="+mn-ea"/>
                <a:ea typeface="+mn-ea"/>
                <a:sym typeface="微软雅黑" panose="020B0503020204020204" pitchFamily="34" charset="-122"/>
              </a:rPr>
              <a:t>低</a:t>
            </a:r>
            <a:br>
              <a:rPr lang="zh-CN" altLang="en-US" sz="2400" dirty="0">
                <a:latin typeface="+mn-ea"/>
                <a:ea typeface="+mn-ea"/>
                <a:sym typeface="微软雅黑" panose="020B0503020204020204" pitchFamily="34" charset="-122"/>
              </a:rPr>
            </a:br>
            <a:r>
              <a:rPr lang="zh-CN" altLang="en-US" sz="2400" dirty="0">
                <a:latin typeface="+mn-ea"/>
                <a:ea typeface="+mn-ea"/>
                <a:sym typeface="微软雅黑" panose="020B0503020204020204" pitchFamily="34" charset="-122"/>
              </a:rPr>
              <a:t>利润率高</a:t>
            </a:r>
          </a:p>
        </p:txBody>
      </p:sp>
      <p:sp>
        <p:nvSpPr>
          <p:cNvPr id="8" name="Text Box 6">
            <a:extLst>
              <a:ext uri="{FF2B5EF4-FFF2-40B4-BE49-F238E27FC236}">
                <a16:creationId xmlns:a16="http://schemas.microsoft.com/office/drawing/2014/main" xmlns="" id="{6A330C52-E4ED-4272-B3DE-AB56E494C293}"/>
              </a:ext>
            </a:extLst>
          </p:cNvPr>
          <p:cNvSpPr txBox="1">
            <a:spLocks noChangeArrowheads="1"/>
          </p:cNvSpPr>
          <p:nvPr/>
        </p:nvSpPr>
        <p:spPr bwMode="auto">
          <a:xfrm>
            <a:off x="9005184" y="2811361"/>
            <a:ext cx="1584325" cy="833437"/>
          </a:xfrm>
          <a:prstGeom prst="rect">
            <a:avLst/>
          </a:prstGeom>
          <a:solidFill>
            <a:schemeClr val="accent4">
              <a:lumMod val="40000"/>
              <a:lumOff val="60000"/>
            </a:schemeClr>
          </a:solidFill>
          <a:ln w="12700" cmpd="sng">
            <a:noFill/>
            <a:miter lim="800000"/>
          </a:ln>
        </p:spPr>
        <p:txBody>
          <a:bodyPr lIns="90170" tIns="46990" rIns="90170" bIns="46990">
            <a:spAutoFit/>
          </a:bodyPr>
          <a:lstStyle/>
          <a:p>
            <a:pPr algn="ctr">
              <a:spcBef>
                <a:spcPct val="50000"/>
              </a:spcBef>
              <a:defRPr/>
            </a:pPr>
            <a:r>
              <a:rPr lang="en-US" altLang="zh-CN" sz="2400" i="1" dirty="0">
                <a:latin typeface="+mn-ea"/>
                <a:sym typeface="微软雅黑" panose="020B0503020204020204" pitchFamily="34" charset="-122"/>
              </a:rPr>
              <a:t>c</a:t>
            </a:r>
            <a:r>
              <a:rPr lang="zh-CN" altLang="en-US" sz="2400" dirty="0">
                <a:latin typeface="+mn-ea"/>
                <a:sym typeface="微软雅黑" panose="020B0503020204020204" pitchFamily="34" charset="-122"/>
              </a:rPr>
              <a:t>∶</a:t>
            </a:r>
            <a:r>
              <a:rPr lang="en-US" altLang="zh-CN" sz="2400" i="1" dirty="0">
                <a:latin typeface="+mn-ea"/>
                <a:sym typeface="微软雅黑" panose="020B0503020204020204" pitchFamily="34" charset="-122"/>
              </a:rPr>
              <a:t>v</a:t>
            </a:r>
            <a:r>
              <a:rPr lang="zh-CN" altLang="en-US" sz="2400" dirty="0">
                <a:latin typeface="+mn-ea"/>
                <a:ea typeface="+mn-ea"/>
                <a:sym typeface="微软雅黑" panose="020B0503020204020204" pitchFamily="34" charset="-122"/>
              </a:rPr>
              <a:t>高</a:t>
            </a:r>
            <a:br>
              <a:rPr lang="zh-CN" altLang="en-US" sz="2400" dirty="0">
                <a:latin typeface="+mn-ea"/>
                <a:ea typeface="+mn-ea"/>
                <a:sym typeface="微软雅黑" panose="020B0503020204020204" pitchFamily="34" charset="-122"/>
              </a:rPr>
            </a:br>
            <a:r>
              <a:rPr lang="zh-CN" altLang="en-US" sz="2400" dirty="0">
                <a:latin typeface="+mn-ea"/>
                <a:ea typeface="+mn-ea"/>
                <a:sym typeface="微软雅黑" panose="020B0503020204020204" pitchFamily="34" charset="-122"/>
              </a:rPr>
              <a:t>利润率低</a:t>
            </a:r>
          </a:p>
        </p:txBody>
      </p:sp>
      <p:sp>
        <p:nvSpPr>
          <p:cNvPr id="9" name="Text Box 7">
            <a:extLst>
              <a:ext uri="{FF2B5EF4-FFF2-40B4-BE49-F238E27FC236}">
                <a16:creationId xmlns:a16="http://schemas.microsoft.com/office/drawing/2014/main" xmlns="" id="{61188631-6FB4-44B0-9434-3E7DD3721E0A}"/>
              </a:ext>
            </a:extLst>
          </p:cNvPr>
          <p:cNvSpPr txBox="1">
            <a:spLocks noChangeArrowheads="1"/>
          </p:cNvSpPr>
          <p:nvPr/>
        </p:nvSpPr>
        <p:spPr bwMode="auto">
          <a:xfrm>
            <a:off x="6828721" y="3279673"/>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pPr>
            <a:r>
              <a:rPr lang="zh-CN" altLang="zh-CN">
                <a:solidFill>
                  <a:srgbClr val="B26A37"/>
                </a:solidFill>
                <a:latin typeface="+mn-ea"/>
                <a:ea typeface="+mn-ea"/>
                <a:sym typeface="微软雅黑" panose="020B0503020204020204" pitchFamily="34" charset="-122"/>
              </a:rPr>
              <a:t>资本流入</a:t>
            </a:r>
          </a:p>
        </p:txBody>
      </p:sp>
      <p:sp>
        <p:nvSpPr>
          <p:cNvPr id="10" name="Text Box 8">
            <a:extLst>
              <a:ext uri="{FF2B5EF4-FFF2-40B4-BE49-F238E27FC236}">
                <a16:creationId xmlns:a16="http://schemas.microsoft.com/office/drawing/2014/main" xmlns="" id="{6A127EA8-D1DB-4C67-9051-83E5B9FF9CB8}"/>
              </a:ext>
            </a:extLst>
          </p:cNvPr>
          <p:cNvSpPr txBox="1">
            <a:spLocks noChangeArrowheads="1"/>
          </p:cNvSpPr>
          <p:nvPr/>
        </p:nvSpPr>
        <p:spPr bwMode="auto">
          <a:xfrm>
            <a:off x="4828471" y="4040086"/>
            <a:ext cx="1655763" cy="465137"/>
          </a:xfrm>
          <a:prstGeom prst="rect">
            <a:avLst/>
          </a:prstGeom>
          <a:solidFill>
            <a:schemeClr val="accent2">
              <a:lumMod val="20000"/>
              <a:lumOff val="80000"/>
              <a:alpha val="63921"/>
            </a:schemeClr>
          </a:solidFill>
          <a:ln>
            <a:noFill/>
          </a:ln>
        </p:spPr>
        <p:txBody>
          <a:bodyPr lIns="90170" tIns="46990" rIns="90170" bIns="46990">
            <a:spAutoFit/>
          </a:bodyPr>
          <a:lstStyle/>
          <a:p>
            <a:pPr algn="ctr" eaLnBrk="1" hangingPunct="1">
              <a:spcBef>
                <a:spcPct val="50000"/>
              </a:spcBef>
              <a:defRPr/>
            </a:pPr>
            <a:r>
              <a:rPr lang="zh-CN" altLang="zh-CN" sz="2400">
                <a:latin typeface="+mn-ea"/>
                <a:ea typeface="+mn-ea"/>
                <a:sym typeface="微软雅黑" panose="020B0503020204020204" pitchFamily="34" charset="-122"/>
              </a:rPr>
              <a:t>生产增加</a:t>
            </a:r>
          </a:p>
        </p:txBody>
      </p:sp>
      <p:sp>
        <p:nvSpPr>
          <p:cNvPr id="11" name="Text Box 9">
            <a:extLst>
              <a:ext uri="{FF2B5EF4-FFF2-40B4-BE49-F238E27FC236}">
                <a16:creationId xmlns:a16="http://schemas.microsoft.com/office/drawing/2014/main" xmlns="" id="{A04A3282-A724-42AF-B68F-95AF99F3FA53}"/>
              </a:ext>
            </a:extLst>
          </p:cNvPr>
          <p:cNvSpPr txBox="1">
            <a:spLocks noChangeArrowheads="1"/>
          </p:cNvSpPr>
          <p:nvPr/>
        </p:nvSpPr>
        <p:spPr bwMode="auto">
          <a:xfrm>
            <a:off x="4828471" y="4902098"/>
            <a:ext cx="1655763" cy="465138"/>
          </a:xfrm>
          <a:prstGeom prst="rect">
            <a:avLst/>
          </a:prstGeom>
          <a:solidFill>
            <a:schemeClr val="accent2">
              <a:lumMod val="20000"/>
              <a:lumOff val="80000"/>
              <a:alpha val="63921"/>
            </a:schemeClr>
          </a:solidFill>
          <a:ln>
            <a:noFill/>
          </a:ln>
        </p:spPr>
        <p:txBody>
          <a:bodyPr lIns="90170" tIns="46990" rIns="90170" bIns="46990">
            <a:spAutoFit/>
          </a:bodyPr>
          <a:lstStyle/>
          <a:p>
            <a:pPr algn="ctr" eaLnBrk="1" hangingPunct="1">
              <a:spcBef>
                <a:spcPct val="50000"/>
              </a:spcBef>
              <a:defRPr/>
            </a:pPr>
            <a:r>
              <a:rPr lang="zh-CN" altLang="zh-CN" sz="2400">
                <a:latin typeface="+mn-ea"/>
                <a:ea typeface="+mn-ea"/>
                <a:sym typeface="微软雅黑" panose="020B0503020204020204" pitchFamily="34" charset="-122"/>
              </a:rPr>
              <a:t>供过于求</a:t>
            </a:r>
          </a:p>
        </p:txBody>
      </p:sp>
      <p:sp>
        <p:nvSpPr>
          <p:cNvPr id="12" name="Text Box 10">
            <a:extLst>
              <a:ext uri="{FF2B5EF4-FFF2-40B4-BE49-F238E27FC236}">
                <a16:creationId xmlns:a16="http://schemas.microsoft.com/office/drawing/2014/main" xmlns="" id="{B99C6962-F7D7-4803-8315-FFD3D1E3BC80}"/>
              </a:ext>
            </a:extLst>
          </p:cNvPr>
          <p:cNvSpPr txBox="1">
            <a:spLocks noChangeArrowheads="1"/>
          </p:cNvSpPr>
          <p:nvPr/>
        </p:nvSpPr>
        <p:spPr bwMode="auto">
          <a:xfrm>
            <a:off x="4744334" y="5764111"/>
            <a:ext cx="1824037" cy="463550"/>
          </a:xfrm>
          <a:prstGeom prst="rect">
            <a:avLst/>
          </a:prstGeom>
          <a:solidFill>
            <a:schemeClr val="accent2">
              <a:lumMod val="20000"/>
              <a:lumOff val="80000"/>
              <a:alpha val="63921"/>
            </a:schemeClr>
          </a:solidFill>
          <a:ln>
            <a:noFill/>
          </a:ln>
        </p:spPr>
        <p:txBody>
          <a:bodyPr lIns="90170" tIns="46990" rIns="90170" bIns="46990">
            <a:spAutoFit/>
          </a:bodyPr>
          <a:lstStyle/>
          <a:p>
            <a:pPr algn="ctr" eaLnBrk="1" hangingPunct="1">
              <a:spcBef>
                <a:spcPct val="50000"/>
              </a:spcBef>
              <a:defRPr/>
            </a:pPr>
            <a:r>
              <a:rPr lang="zh-CN" altLang="zh-CN" sz="2400">
                <a:latin typeface="+mn-ea"/>
                <a:ea typeface="+mn-ea"/>
                <a:sym typeface="微软雅黑" panose="020B0503020204020204" pitchFamily="34" charset="-122"/>
              </a:rPr>
              <a:t>利润率下降</a:t>
            </a:r>
          </a:p>
        </p:txBody>
      </p:sp>
      <p:sp>
        <p:nvSpPr>
          <p:cNvPr id="13" name="AutoShape 11">
            <a:extLst>
              <a:ext uri="{FF2B5EF4-FFF2-40B4-BE49-F238E27FC236}">
                <a16:creationId xmlns:a16="http://schemas.microsoft.com/office/drawing/2014/main" xmlns="" id="{02EB53A3-B846-49BC-B392-89CCFCFD1242}"/>
              </a:ext>
            </a:extLst>
          </p:cNvPr>
          <p:cNvSpPr>
            <a:spLocks noChangeArrowheads="1"/>
          </p:cNvSpPr>
          <p:nvPr/>
        </p:nvSpPr>
        <p:spPr bwMode="auto">
          <a:xfrm rot="5400000">
            <a:off x="5500777" y="3612255"/>
            <a:ext cx="309563"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latin typeface="+mn-ea"/>
              <a:ea typeface="+mn-ea"/>
              <a:sym typeface="+mn-lt"/>
            </a:endParaRPr>
          </a:p>
        </p:txBody>
      </p:sp>
      <p:sp>
        <p:nvSpPr>
          <p:cNvPr id="14" name="AutoShape 12">
            <a:extLst>
              <a:ext uri="{FF2B5EF4-FFF2-40B4-BE49-F238E27FC236}">
                <a16:creationId xmlns:a16="http://schemas.microsoft.com/office/drawing/2014/main" xmlns="" id="{7D778A98-9568-4571-BC72-C4ECDFB51DFC}"/>
              </a:ext>
            </a:extLst>
          </p:cNvPr>
          <p:cNvSpPr>
            <a:spLocks noChangeArrowheads="1"/>
          </p:cNvSpPr>
          <p:nvPr/>
        </p:nvSpPr>
        <p:spPr bwMode="auto">
          <a:xfrm rot="5400000">
            <a:off x="5501571" y="4475061"/>
            <a:ext cx="311150"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latin typeface="+mn-ea"/>
              <a:ea typeface="+mn-ea"/>
              <a:sym typeface="+mn-lt"/>
            </a:endParaRPr>
          </a:p>
        </p:txBody>
      </p:sp>
      <p:sp>
        <p:nvSpPr>
          <p:cNvPr id="15" name="AutoShape 13">
            <a:extLst>
              <a:ext uri="{FF2B5EF4-FFF2-40B4-BE49-F238E27FC236}">
                <a16:creationId xmlns:a16="http://schemas.microsoft.com/office/drawing/2014/main" xmlns="" id="{636E2CF8-968E-4570-B47F-E8005D11F0AC}"/>
              </a:ext>
            </a:extLst>
          </p:cNvPr>
          <p:cNvSpPr>
            <a:spLocks noChangeArrowheads="1"/>
          </p:cNvSpPr>
          <p:nvPr/>
        </p:nvSpPr>
        <p:spPr bwMode="auto">
          <a:xfrm rot="5400000">
            <a:off x="5501571" y="5337073"/>
            <a:ext cx="311150"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latin typeface="+mn-ea"/>
              <a:ea typeface="+mn-ea"/>
              <a:sym typeface="+mn-lt"/>
            </a:endParaRPr>
          </a:p>
        </p:txBody>
      </p:sp>
      <p:sp>
        <p:nvSpPr>
          <p:cNvPr id="16" name="AutoShape 14">
            <a:extLst>
              <a:ext uri="{FF2B5EF4-FFF2-40B4-BE49-F238E27FC236}">
                <a16:creationId xmlns:a16="http://schemas.microsoft.com/office/drawing/2014/main" xmlns="" id="{7939AAC2-7912-4283-A136-19468FAA670D}"/>
              </a:ext>
            </a:extLst>
          </p:cNvPr>
          <p:cNvSpPr>
            <a:spLocks noChangeArrowheads="1"/>
          </p:cNvSpPr>
          <p:nvPr/>
        </p:nvSpPr>
        <p:spPr bwMode="auto">
          <a:xfrm>
            <a:off x="6812846" y="2955823"/>
            <a:ext cx="1935163" cy="360363"/>
          </a:xfrm>
          <a:prstGeom prst="leftArrow">
            <a:avLst>
              <a:gd name="adj1" fmla="val 50000"/>
              <a:gd name="adj2" fmla="val 134176"/>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latin typeface="+mn-ea"/>
              <a:ea typeface="+mn-ea"/>
              <a:sym typeface="微软雅黑" panose="020B0503020204020204" pitchFamily="34" charset="-122"/>
            </a:endParaRPr>
          </a:p>
        </p:txBody>
      </p:sp>
      <p:sp>
        <p:nvSpPr>
          <p:cNvPr id="17" name="Text Box 15">
            <a:extLst>
              <a:ext uri="{FF2B5EF4-FFF2-40B4-BE49-F238E27FC236}">
                <a16:creationId xmlns:a16="http://schemas.microsoft.com/office/drawing/2014/main" xmlns="" id="{8C0C4412-6F67-4E79-A290-54114AB3DCF2}"/>
              </a:ext>
            </a:extLst>
          </p:cNvPr>
          <p:cNvSpPr txBox="1">
            <a:spLocks noChangeArrowheads="1"/>
          </p:cNvSpPr>
          <p:nvPr/>
        </p:nvSpPr>
        <p:spPr bwMode="auto">
          <a:xfrm>
            <a:off x="9005184" y="4040086"/>
            <a:ext cx="1584325" cy="465137"/>
          </a:xfrm>
          <a:prstGeom prst="rect">
            <a:avLst/>
          </a:prstGeom>
          <a:solidFill>
            <a:schemeClr val="accent4">
              <a:lumMod val="40000"/>
              <a:lumOff val="60000"/>
            </a:schemeClr>
          </a:solidFill>
          <a:ln w="12700" cmpd="sng">
            <a:noFill/>
            <a:miter lim="800000"/>
          </a:ln>
        </p:spPr>
        <p:txBody>
          <a:bodyPr lIns="90170" tIns="46990" rIns="90170" bIns="46990">
            <a:spAutoFit/>
          </a:bodyPr>
          <a:lstStyle/>
          <a:p>
            <a:pPr algn="ctr">
              <a:spcBef>
                <a:spcPct val="50000"/>
              </a:spcBef>
              <a:defRPr/>
            </a:pPr>
            <a:r>
              <a:rPr lang="zh-CN" altLang="zh-CN" sz="2400">
                <a:latin typeface="+mn-ea"/>
                <a:ea typeface="+mn-ea"/>
                <a:sym typeface="微软雅黑" panose="020B0503020204020204" pitchFamily="34" charset="-122"/>
              </a:rPr>
              <a:t>生产减少</a:t>
            </a:r>
          </a:p>
        </p:txBody>
      </p:sp>
      <p:sp>
        <p:nvSpPr>
          <p:cNvPr id="18" name="Text Box 16">
            <a:extLst>
              <a:ext uri="{FF2B5EF4-FFF2-40B4-BE49-F238E27FC236}">
                <a16:creationId xmlns:a16="http://schemas.microsoft.com/office/drawing/2014/main" xmlns="" id="{0C09CD6C-9CBA-4A26-881C-EF9120E5A2EC}"/>
              </a:ext>
            </a:extLst>
          </p:cNvPr>
          <p:cNvSpPr txBox="1">
            <a:spLocks noChangeArrowheads="1"/>
          </p:cNvSpPr>
          <p:nvPr/>
        </p:nvSpPr>
        <p:spPr bwMode="auto">
          <a:xfrm>
            <a:off x="9005184" y="4902098"/>
            <a:ext cx="1584325" cy="465138"/>
          </a:xfrm>
          <a:prstGeom prst="rect">
            <a:avLst/>
          </a:prstGeom>
          <a:solidFill>
            <a:schemeClr val="accent4">
              <a:lumMod val="40000"/>
              <a:lumOff val="60000"/>
            </a:schemeClr>
          </a:solidFill>
          <a:ln w="12700" cmpd="sng">
            <a:noFill/>
            <a:miter lim="800000"/>
          </a:ln>
        </p:spPr>
        <p:txBody>
          <a:bodyPr lIns="90170" tIns="46990" rIns="90170" bIns="46990">
            <a:spAutoFit/>
          </a:bodyPr>
          <a:lstStyle/>
          <a:p>
            <a:pPr algn="ctr">
              <a:spcBef>
                <a:spcPct val="50000"/>
              </a:spcBef>
              <a:defRPr/>
            </a:pPr>
            <a:r>
              <a:rPr lang="zh-CN" altLang="zh-CN" sz="2400">
                <a:latin typeface="+mn-ea"/>
                <a:ea typeface="+mn-ea"/>
                <a:sym typeface="微软雅黑" panose="020B0503020204020204" pitchFamily="34" charset="-122"/>
              </a:rPr>
              <a:t>供不应求</a:t>
            </a:r>
          </a:p>
        </p:txBody>
      </p:sp>
      <p:sp>
        <p:nvSpPr>
          <p:cNvPr id="19" name="Text Box 17">
            <a:extLst>
              <a:ext uri="{FF2B5EF4-FFF2-40B4-BE49-F238E27FC236}">
                <a16:creationId xmlns:a16="http://schemas.microsoft.com/office/drawing/2014/main" xmlns="" id="{9E93F47F-E70E-4B9F-998E-07DDBCBEF1ED}"/>
              </a:ext>
            </a:extLst>
          </p:cNvPr>
          <p:cNvSpPr txBox="1">
            <a:spLocks noChangeArrowheads="1"/>
          </p:cNvSpPr>
          <p:nvPr/>
        </p:nvSpPr>
        <p:spPr bwMode="auto">
          <a:xfrm>
            <a:off x="8933746" y="5764111"/>
            <a:ext cx="1727200" cy="463550"/>
          </a:xfrm>
          <a:prstGeom prst="rect">
            <a:avLst/>
          </a:prstGeom>
          <a:solidFill>
            <a:schemeClr val="accent4">
              <a:lumMod val="40000"/>
              <a:lumOff val="60000"/>
            </a:schemeClr>
          </a:solidFill>
          <a:ln w="12700" cmpd="sng">
            <a:noFill/>
            <a:miter lim="800000"/>
          </a:ln>
        </p:spPr>
        <p:txBody>
          <a:bodyPr lIns="90170" tIns="46990" rIns="90170" bIns="46990">
            <a:spAutoFit/>
          </a:bodyPr>
          <a:lstStyle/>
          <a:p>
            <a:pPr algn="ctr">
              <a:spcBef>
                <a:spcPct val="50000"/>
              </a:spcBef>
              <a:defRPr/>
            </a:pPr>
            <a:r>
              <a:rPr lang="zh-CN" altLang="zh-CN" sz="2400">
                <a:latin typeface="+mn-ea"/>
                <a:ea typeface="+mn-ea"/>
                <a:sym typeface="微软雅黑" panose="020B0503020204020204" pitchFamily="34" charset="-122"/>
              </a:rPr>
              <a:t>利润率提高</a:t>
            </a:r>
          </a:p>
        </p:txBody>
      </p:sp>
      <p:sp>
        <p:nvSpPr>
          <p:cNvPr id="20" name="AutoShape 18">
            <a:extLst>
              <a:ext uri="{FF2B5EF4-FFF2-40B4-BE49-F238E27FC236}">
                <a16:creationId xmlns:a16="http://schemas.microsoft.com/office/drawing/2014/main" xmlns="" id="{162CCFCD-6026-4145-A673-76E8ED5BF458}"/>
              </a:ext>
            </a:extLst>
          </p:cNvPr>
          <p:cNvSpPr>
            <a:spLocks noChangeArrowheads="1"/>
          </p:cNvSpPr>
          <p:nvPr/>
        </p:nvSpPr>
        <p:spPr bwMode="auto">
          <a:xfrm rot="5400000">
            <a:off x="9654471" y="3613049"/>
            <a:ext cx="307975"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latin typeface="+mn-ea"/>
              <a:ea typeface="+mn-ea"/>
              <a:sym typeface="+mn-lt"/>
            </a:endParaRPr>
          </a:p>
        </p:txBody>
      </p:sp>
      <p:sp>
        <p:nvSpPr>
          <p:cNvPr id="21" name="AutoShape 19">
            <a:extLst>
              <a:ext uri="{FF2B5EF4-FFF2-40B4-BE49-F238E27FC236}">
                <a16:creationId xmlns:a16="http://schemas.microsoft.com/office/drawing/2014/main" xmlns="" id="{92D9955F-40FE-438B-AA9C-B11E673F175A}"/>
              </a:ext>
            </a:extLst>
          </p:cNvPr>
          <p:cNvSpPr>
            <a:spLocks noChangeArrowheads="1"/>
          </p:cNvSpPr>
          <p:nvPr/>
        </p:nvSpPr>
        <p:spPr bwMode="auto">
          <a:xfrm rot="5400000">
            <a:off x="9654471" y="4475061"/>
            <a:ext cx="311150"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latin typeface="+mn-ea"/>
              <a:ea typeface="+mn-ea"/>
              <a:sym typeface="+mn-lt"/>
            </a:endParaRPr>
          </a:p>
        </p:txBody>
      </p:sp>
      <p:sp>
        <p:nvSpPr>
          <p:cNvPr id="22" name="AutoShape 20">
            <a:extLst>
              <a:ext uri="{FF2B5EF4-FFF2-40B4-BE49-F238E27FC236}">
                <a16:creationId xmlns:a16="http://schemas.microsoft.com/office/drawing/2014/main" xmlns="" id="{60611BFC-36C1-4117-82A2-C8324E111B51}"/>
              </a:ext>
            </a:extLst>
          </p:cNvPr>
          <p:cNvSpPr>
            <a:spLocks noChangeArrowheads="1"/>
          </p:cNvSpPr>
          <p:nvPr/>
        </p:nvSpPr>
        <p:spPr bwMode="auto">
          <a:xfrm rot="5400000">
            <a:off x="9652884" y="5337073"/>
            <a:ext cx="311150"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latin typeface="+mn-ea"/>
              <a:ea typeface="+mn-ea"/>
              <a:sym typeface="+mn-lt"/>
            </a:endParaRPr>
          </a:p>
        </p:txBody>
      </p:sp>
      <p:sp>
        <p:nvSpPr>
          <p:cNvPr id="23" name="AutoShape 21">
            <a:extLst>
              <a:ext uri="{FF2B5EF4-FFF2-40B4-BE49-F238E27FC236}">
                <a16:creationId xmlns:a16="http://schemas.microsoft.com/office/drawing/2014/main" xmlns="" id="{09C50B60-E05A-4B24-9C94-ADC1F53B2AD1}"/>
              </a:ext>
            </a:extLst>
          </p:cNvPr>
          <p:cNvSpPr>
            <a:spLocks noChangeArrowheads="1"/>
          </p:cNvSpPr>
          <p:nvPr/>
        </p:nvSpPr>
        <p:spPr bwMode="auto">
          <a:xfrm rot="10800000">
            <a:off x="6814434" y="5835548"/>
            <a:ext cx="1933575" cy="392113"/>
          </a:xfrm>
          <a:prstGeom prst="leftArrow">
            <a:avLst>
              <a:gd name="adj1" fmla="val 50000"/>
              <a:gd name="adj2" fmla="val 123234"/>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latin typeface="+mn-ea"/>
              <a:ea typeface="+mn-ea"/>
              <a:sym typeface="+mn-lt"/>
            </a:endParaRPr>
          </a:p>
        </p:txBody>
      </p:sp>
      <p:sp>
        <p:nvSpPr>
          <p:cNvPr id="24" name="Text Box 22">
            <a:extLst>
              <a:ext uri="{FF2B5EF4-FFF2-40B4-BE49-F238E27FC236}">
                <a16:creationId xmlns:a16="http://schemas.microsoft.com/office/drawing/2014/main" xmlns="" id="{647C808C-A146-4611-AC51-CC6E5220A7BF}"/>
              </a:ext>
            </a:extLst>
          </p:cNvPr>
          <p:cNvSpPr txBox="1">
            <a:spLocks noChangeArrowheads="1"/>
          </p:cNvSpPr>
          <p:nvPr/>
        </p:nvSpPr>
        <p:spPr bwMode="auto">
          <a:xfrm>
            <a:off x="6828721" y="5557736"/>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pPr>
            <a:r>
              <a:rPr lang="zh-CN" altLang="zh-CN" dirty="0">
                <a:solidFill>
                  <a:srgbClr val="B26A37"/>
                </a:solidFill>
                <a:latin typeface="+mn-ea"/>
                <a:ea typeface="+mn-ea"/>
                <a:sym typeface="微软雅黑" panose="020B0503020204020204" pitchFamily="34" charset="-122"/>
              </a:rPr>
              <a:t>资本流入</a:t>
            </a:r>
          </a:p>
        </p:txBody>
      </p:sp>
      <p:sp>
        <p:nvSpPr>
          <p:cNvPr id="25" name="Oval 23">
            <a:extLst>
              <a:ext uri="{FF2B5EF4-FFF2-40B4-BE49-F238E27FC236}">
                <a16:creationId xmlns:a16="http://schemas.microsoft.com/office/drawing/2014/main" xmlns="" id="{609DCE89-C983-4A4E-821E-CCBC0FFBBDDF}"/>
              </a:ext>
            </a:extLst>
          </p:cNvPr>
          <p:cNvSpPr>
            <a:spLocks noChangeArrowheads="1"/>
          </p:cNvSpPr>
          <p:nvPr/>
        </p:nvSpPr>
        <p:spPr bwMode="auto">
          <a:xfrm>
            <a:off x="7023984" y="2098573"/>
            <a:ext cx="1514475" cy="647700"/>
          </a:xfrm>
          <a:prstGeom prst="ellipse">
            <a:avLst/>
          </a:prstGeom>
          <a:solidFill>
            <a:schemeClr val="accent2">
              <a:lumMod val="60000"/>
              <a:lumOff val="40000"/>
              <a:alpha val="50195"/>
            </a:schemeClr>
          </a:solidFill>
          <a:ln>
            <a:noFill/>
          </a:ln>
        </p:spPr>
        <p:txBody>
          <a:bodyPr wrap="none" lIns="90170" tIns="46990" rIns="90170" bIns="46990" anchor="ctr"/>
          <a:lstStyle/>
          <a:p>
            <a:pPr algn="ctr" eaLnBrk="1" hangingPunct="1">
              <a:spcBef>
                <a:spcPct val="50000"/>
              </a:spcBef>
              <a:defRPr/>
            </a:pPr>
            <a:r>
              <a:rPr lang="zh-CN" altLang="zh-CN" sz="2000" b="1">
                <a:latin typeface="+mn-ea"/>
                <a:ea typeface="+mn-ea"/>
                <a:sym typeface="微软雅黑" panose="020B0503020204020204" pitchFamily="34" charset="-122"/>
              </a:rPr>
              <a:t>竞争</a:t>
            </a:r>
          </a:p>
        </p:txBody>
      </p:sp>
      <p:sp>
        <p:nvSpPr>
          <p:cNvPr id="26" name="Oval 24">
            <a:extLst>
              <a:ext uri="{FF2B5EF4-FFF2-40B4-BE49-F238E27FC236}">
                <a16:creationId xmlns:a16="http://schemas.microsoft.com/office/drawing/2014/main" xmlns="" id="{A2B2EDA9-2D63-4310-ABD9-1C14A3C04A44}"/>
              </a:ext>
            </a:extLst>
          </p:cNvPr>
          <p:cNvSpPr>
            <a:spLocks noChangeArrowheads="1"/>
          </p:cNvSpPr>
          <p:nvPr/>
        </p:nvSpPr>
        <p:spPr bwMode="auto">
          <a:xfrm>
            <a:off x="7385934" y="3676548"/>
            <a:ext cx="790575" cy="1800225"/>
          </a:xfrm>
          <a:prstGeom prst="ellipse">
            <a:avLst/>
          </a:prstGeom>
          <a:solidFill>
            <a:schemeClr val="accent4">
              <a:lumMod val="75000"/>
            </a:schemeClr>
          </a:solidFill>
          <a:ln>
            <a:noFill/>
          </a:ln>
        </p:spPr>
        <p:txBody>
          <a:bodyPr anchor="ctr"/>
          <a:lstStyle/>
          <a:p>
            <a:pPr algn="ctr" eaLnBrk="1" hangingPunct="1">
              <a:spcBef>
                <a:spcPct val="50000"/>
              </a:spcBef>
              <a:defRPr/>
            </a:pPr>
            <a:r>
              <a:rPr lang="zh-CN" altLang="zh-CN" sz="2400" b="1" i="1">
                <a:solidFill>
                  <a:schemeClr val="bg1"/>
                </a:solidFill>
                <a:effectLst>
                  <a:outerShdw blurRad="38100" dist="38100" dir="2700000" algn="tl">
                    <a:srgbClr val="000000"/>
                  </a:outerShdw>
                </a:effectLst>
                <a:latin typeface="+mn-ea"/>
                <a:ea typeface="+mn-ea"/>
                <a:sym typeface="微软雅黑" panose="020B0503020204020204" pitchFamily="34" charset="-122"/>
              </a:rPr>
              <a:t>平均利润</a:t>
            </a:r>
          </a:p>
        </p:txBody>
      </p:sp>
      <p:sp>
        <p:nvSpPr>
          <p:cNvPr id="27" name="矩形 2">
            <a:extLst>
              <a:ext uri="{FF2B5EF4-FFF2-40B4-BE49-F238E27FC236}">
                <a16:creationId xmlns:a16="http://schemas.microsoft.com/office/drawing/2014/main" xmlns="" id="{17750904-4B47-4C30-AAB6-ECA0E2F274F0}"/>
              </a:ext>
            </a:extLst>
          </p:cNvPr>
          <p:cNvSpPr>
            <a:spLocks noChangeArrowheads="1"/>
          </p:cNvSpPr>
          <p:nvPr/>
        </p:nvSpPr>
        <p:spPr bwMode="auto">
          <a:xfrm>
            <a:off x="563523" y="3170184"/>
            <a:ext cx="3337746" cy="1689052"/>
          </a:xfrm>
          <a:prstGeom prst="rect">
            <a:avLst/>
          </a:prstGeom>
          <a:noFill/>
          <a:ln>
            <a:noFill/>
          </a:ln>
        </p:spPr>
        <p:txBody>
          <a:bodyPr wrap="square">
            <a:spAutoFit/>
          </a:bodyPr>
          <a:lstStyle/>
          <a:p>
            <a:pPr algn="ctr" eaLnBrk="1" hangingPunct="1">
              <a:lnSpc>
                <a:spcPct val="150000"/>
              </a:lnSpc>
              <a:defRPr/>
            </a:pPr>
            <a:r>
              <a:rPr lang="zh-CN" altLang="en-US" sz="2400" b="1" dirty="0">
                <a:latin typeface="+mn-ea"/>
                <a:ea typeface="+mn-ea"/>
              </a:rPr>
              <a:t>不同部门之间的竞争，资本自由转移的结果使利润趋于平均化</a:t>
            </a:r>
          </a:p>
        </p:txBody>
      </p:sp>
      <p:sp>
        <p:nvSpPr>
          <p:cNvPr id="29" name="矩形: 圆角 28">
            <a:extLst>
              <a:ext uri="{FF2B5EF4-FFF2-40B4-BE49-F238E27FC236}">
                <a16:creationId xmlns:a16="http://schemas.microsoft.com/office/drawing/2014/main" xmlns="" id="{FB7116DE-8A3B-4293-84BA-C3CE02D9394A}"/>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（五）工资与剩余价值的分配</a:t>
            </a:r>
          </a:p>
        </p:txBody>
      </p:sp>
      <p:sp>
        <p:nvSpPr>
          <p:cNvPr id="28" name="文本框 27">
            <a:extLst>
              <a:ext uri="{FF2B5EF4-FFF2-40B4-BE49-F238E27FC236}">
                <a16:creationId xmlns:a16="http://schemas.microsoft.com/office/drawing/2014/main" xmlns="" id="{67B2898E-ACF6-4955-8277-09B77B55EFBA}"/>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cxnSp>
        <p:nvCxnSpPr>
          <p:cNvPr id="32" name="直接连接符 31">
            <a:extLst>
              <a:ext uri="{FF2B5EF4-FFF2-40B4-BE49-F238E27FC236}">
                <a16:creationId xmlns:a16="http://schemas.microsoft.com/office/drawing/2014/main" xmlns="" id="{A0E3FA93-2151-4499-A68F-D2685FEFB506}"/>
              </a:ext>
            </a:extLst>
          </p:cNvPr>
          <p:cNvCxnSpPr>
            <a:cxnSpLocks/>
          </p:cNvCxnSpPr>
          <p:nvPr/>
        </p:nvCxnSpPr>
        <p:spPr>
          <a:xfrm>
            <a:off x="464997" y="2955823"/>
            <a:ext cx="353479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936EE1DD-D10B-464C-A79E-051BC3A1F130}"/>
              </a:ext>
            </a:extLst>
          </p:cNvPr>
          <p:cNvCxnSpPr>
            <a:cxnSpLocks/>
          </p:cNvCxnSpPr>
          <p:nvPr/>
        </p:nvCxnSpPr>
        <p:spPr>
          <a:xfrm>
            <a:off x="464997" y="5170827"/>
            <a:ext cx="353479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341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ppt_w/2"/>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ppt_x</p:attrName>
                                        </p:attrNameLst>
                                      </p:cBhvr>
                                      <p:tavLst>
                                        <p:tav tm="0">
                                          <p:val>
                                            <p:strVal val="#ppt_x"/>
                                          </p:val>
                                        </p:tav>
                                        <p:tav tm="100000">
                                          <p:val>
                                            <p:strVal val="#ppt_x"/>
                                          </p:val>
                                        </p:tav>
                                      </p:tavLst>
                                    </p:anim>
                                    <p:anim calcmode="lin" valueType="num">
                                      <p:cBhvr>
                                        <p:cTn id="30" dur="500" fill="hold"/>
                                        <p:tgtEl>
                                          <p:spTgt spid="13"/>
                                        </p:tgtEl>
                                        <p:attrNameLst>
                                          <p:attrName>ppt_y</p:attrName>
                                        </p:attrNameLst>
                                      </p:cBhvr>
                                      <p:tavLst>
                                        <p:tav tm="0">
                                          <p:val>
                                            <p:strVal val="#ppt_y-#ppt_h/2"/>
                                          </p:val>
                                        </p:tav>
                                        <p:tav tm="100000">
                                          <p:val>
                                            <p:strVal val="#ppt_y"/>
                                          </p:val>
                                        </p:tav>
                                      </p:tavLst>
                                    </p:anim>
                                    <p:anim calcmode="lin" valueType="num">
                                      <p:cBhvr>
                                        <p:cTn id="31" dur="500" fill="hold"/>
                                        <p:tgtEl>
                                          <p:spTgt spid="13"/>
                                        </p:tgtEl>
                                        <p:attrNameLst>
                                          <p:attrName>ppt_w</p:attrName>
                                        </p:attrNameLst>
                                      </p:cBhvr>
                                      <p:tavLst>
                                        <p:tav tm="0">
                                          <p:val>
                                            <p:strVal val="#ppt_w"/>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ppt_x</p:attrName>
                                        </p:attrNameLst>
                                      </p:cBhvr>
                                      <p:tavLst>
                                        <p:tav tm="0">
                                          <p:val>
                                            <p:strVal val="#ppt_x"/>
                                          </p:val>
                                        </p:tav>
                                        <p:tav tm="100000">
                                          <p:val>
                                            <p:strVal val="#ppt_x"/>
                                          </p:val>
                                        </p:tav>
                                      </p:tavLst>
                                    </p:anim>
                                    <p:anim calcmode="lin" valueType="num">
                                      <p:cBhvr>
                                        <p:cTn id="42" dur="500" fill="hold"/>
                                        <p:tgtEl>
                                          <p:spTgt spid="14"/>
                                        </p:tgtEl>
                                        <p:attrNameLst>
                                          <p:attrName>ppt_y</p:attrName>
                                        </p:attrNameLst>
                                      </p:cBhvr>
                                      <p:tavLst>
                                        <p:tav tm="0">
                                          <p:val>
                                            <p:strVal val="#ppt_y-#ppt_h/2"/>
                                          </p:val>
                                        </p:tav>
                                        <p:tav tm="100000">
                                          <p:val>
                                            <p:strVal val="#ppt_y"/>
                                          </p:val>
                                        </p:tav>
                                      </p:tavLst>
                                    </p:anim>
                                    <p:anim calcmode="lin" valueType="num">
                                      <p:cBhvr>
                                        <p:cTn id="43" dur="500" fill="hold"/>
                                        <p:tgtEl>
                                          <p:spTgt spid="14"/>
                                        </p:tgtEl>
                                        <p:attrNameLst>
                                          <p:attrName>ppt_w</p:attrName>
                                        </p:attrNameLst>
                                      </p:cBhvr>
                                      <p:tavLst>
                                        <p:tav tm="0">
                                          <p:val>
                                            <p:strVal val="#ppt_w"/>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7"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ppt_x</p:attrName>
                                        </p:attrNameLst>
                                      </p:cBhvr>
                                      <p:tavLst>
                                        <p:tav tm="0">
                                          <p:val>
                                            <p:strVal val="#ppt_x"/>
                                          </p:val>
                                        </p:tav>
                                        <p:tav tm="100000">
                                          <p:val>
                                            <p:strVal val="#ppt_x"/>
                                          </p:val>
                                        </p:tav>
                                      </p:tavLst>
                                    </p:anim>
                                    <p:anim calcmode="lin" valueType="num">
                                      <p:cBhvr>
                                        <p:cTn id="54" dur="500" fill="hold"/>
                                        <p:tgtEl>
                                          <p:spTgt spid="15"/>
                                        </p:tgtEl>
                                        <p:attrNameLst>
                                          <p:attrName>ppt_y</p:attrName>
                                        </p:attrNameLst>
                                      </p:cBhvr>
                                      <p:tavLst>
                                        <p:tav tm="0">
                                          <p:val>
                                            <p:strVal val="#ppt_y-#ppt_h/2"/>
                                          </p:val>
                                        </p:tav>
                                        <p:tav tm="100000">
                                          <p:val>
                                            <p:strVal val="#ppt_y"/>
                                          </p:val>
                                        </p:tav>
                                      </p:tavLst>
                                    </p:anim>
                                    <p:anim calcmode="lin" valueType="num">
                                      <p:cBhvr>
                                        <p:cTn id="55" dur="500" fill="hold"/>
                                        <p:tgtEl>
                                          <p:spTgt spid="15"/>
                                        </p:tgtEl>
                                        <p:attrNameLst>
                                          <p:attrName>ppt_w</p:attrName>
                                        </p:attrNameLst>
                                      </p:cBhvr>
                                      <p:tavLst>
                                        <p:tav tm="0">
                                          <p:val>
                                            <p:strVal val="#ppt_w"/>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ntr" presetSubtype="1"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ppt_x</p:attrName>
                                        </p:attrNameLst>
                                      </p:cBhvr>
                                      <p:tavLst>
                                        <p:tav tm="0">
                                          <p:val>
                                            <p:strVal val="#ppt_x"/>
                                          </p:val>
                                        </p:tav>
                                        <p:tav tm="100000">
                                          <p:val>
                                            <p:strVal val="#ppt_x"/>
                                          </p:val>
                                        </p:tav>
                                      </p:tavLst>
                                    </p:anim>
                                    <p:anim calcmode="lin" valueType="num">
                                      <p:cBhvr>
                                        <p:cTn id="66" dur="500" fill="hold"/>
                                        <p:tgtEl>
                                          <p:spTgt spid="20"/>
                                        </p:tgtEl>
                                        <p:attrNameLst>
                                          <p:attrName>ppt_y</p:attrName>
                                        </p:attrNameLst>
                                      </p:cBhvr>
                                      <p:tavLst>
                                        <p:tav tm="0">
                                          <p:val>
                                            <p:strVal val="#ppt_y-#ppt_h/2"/>
                                          </p:val>
                                        </p:tav>
                                        <p:tav tm="100000">
                                          <p:val>
                                            <p:strVal val="#ppt_y"/>
                                          </p:val>
                                        </p:tav>
                                      </p:tavLst>
                                    </p:anim>
                                    <p:anim calcmode="lin" valueType="num">
                                      <p:cBhvr>
                                        <p:cTn id="67" dur="500" fill="hold"/>
                                        <p:tgtEl>
                                          <p:spTgt spid="20"/>
                                        </p:tgtEl>
                                        <p:attrNameLst>
                                          <p:attrName>ppt_w</p:attrName>
                                        </p:attrNameLst>
                                      </p:cBhvr>
                                      <p:tavLst>
                                        <p:tav tm="0">
                                          <p:val>
                                            <p:strVal val="#ppt_w"/>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left)">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17" presetClass="entr" presetSubtype="1"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ppt_x</p:attrName>
                                        </p:attrNameLst>
                                      </p:cBhvr>
                                      <p:tavLst>
                                        <p:tav tm="0">
                                          <p:val>
                                            <p:strVal val="#ppt_x"/>
                                          </p:val>
                                        </p:tav>
                                        <p:tav tm="100000">
                                          <p:val>
                                            <p:strVal val="#ppt_x"/>
                                          </p:val>
                                        </p:tav>
                                      </p:tavLst>
                                    </p:anim>
                                    <p:anim calcmode="lin" valueType="num">
                                      <p:cBhvr>
                                        <p:cTn id="78" dur="500" fill="hold"/>
                                        <p:tgtEl>
                                          <p:spTgt spid="21"/>
                                        </p:tgtEl>
                                        <p:attrNameLst>
                                          <p:attrName>ppt_y</p:attrName>
                                        </p:attrNameLst>
                                      </p:cBhvr>
                                      <p:tavLst>
                                        <p:tav tm="0">
                                          <p:val>
                                            <p:strVal val="#ppt_y-#ppt_h/2"/>
                                          </p:val>
                                        </p:tav>
                                        <p:tav tm="100000">
                                          <p:val>
                                            <p:strVal val="#ppt_y"/>
                                          </p:val>
                                        </p:tav>
                                      </p:tavLst>
                                    </p:anim>
                                    <p:anim calcmode="lin" valueType="num">
                                      <p:cBhvr>
                                        <p:cTn id="79" dur="500" fill="hold"/>
                                        <p:tgtEl>
                                          <p:spTgt spid="21"/>
                                        </p:tgtEl>
                                        <p:attrNameLst>
                                          <p:attrName>ppt_w</p:attrName>
                                        </p:attrNameLst>
                                      </p:cBhvr>
                                      <p:tavLst>
                                        <p:tav tm="0">
                                          <p:val>
                                            <p:strVal val="#ppt_w"/>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childTnLst>
                                </p:cTn>
                              </p:par>
                            </p:childTnLst>
                          </p:cTn>
                        </p:par>
                        <p:par>
                          <p:cTn id="81" fill="hold">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wipe(left)">
                                      <p:cBhvr>
                                        <p:cTn id="84" dur="5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17" presetClass="entr" presetSubtype="1"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ppt_x</p:attrName>
                                        </p:attrNameLst>
                                      </p:cBhvr>
                                      <p:tavLst>
                                        <p:tav tm="0">
                                          <p:val>
                                            <p:strVal val="#ppt_x"/>
                                          </p:val>
                                        </p:tav>
                                        <p:tav tm="100000">
                                          <p:val>
                                            <p:strVal val="#ppt_x"/>
                                          </p:val>
                                        </p:tav>
                                      </p:tavLst>
                                    </p:anim>
                                    <p:anim calcmode="lin" valueType="num">
                                      <p:cBhvr>
                                        <p:cTn id="90" dur="500" fill="hold"/>
                                        <p:tgtEl>
                                          <p:spTgt spid="22"/>
                                        </p:tgtEl>
                                        <p:attrNameLst>
                                          <p:attrName>ppt_y</p:attrName>
                                        </p:attrNameLst>
                                      </p:cBhvr>
                                      <p:tavLst>
                                        <p:tav tm="0">
                                          <p:val>
                                            <p:strVal val="#ppt_y-#ppt_h/2"/>
                                          </p:val>
                                        </p:tav>
                                        <p:tav tm="100000">
                                          <p:val>
                                            <p:strVal val="#ppt_y"/>
                                          </p:val>
                                        </p:tav>
                                      </p:tavLst>
                                    </p:anim>
                                    <p:anim calcmode="lin" valueType="num">
                                      <p:cBhvr>
                                        <p:cTn id="91" dur="500" fill="hold"/>
                                        <p:tgtEl>
                                          <p:spTgt spid="22"/>
                                        </p:tgtEl>
                                        <p:attrNameLst>
                                          <p:attrName>ppt_w</p:attrName>
                                        </p:attrNameLst>
                                      </p:cBhvr>
                                      <p:tavLst>
                                        <p:tav tm="0">
                                          <p:val>
                                            <p:strVal val="#ppt_w"/>
                                          </p:val>
                                        </p:tav>
                                        <p:tav tm="100000">
                                          <p:val>
                                            <p:strVal val="#ppt_w"/>
                                          </p:val>
                                        </p:tav>
                                      </p:tavLst>
                                    </p:anim>
                                    <p:anim calcmode="lin" valueType="num">
                                      <p:cBhvr>
                                        <p:cTn id="92" dur="500" fill="hold"/>
                                        <p:tgtEl>
                                          <p:spTgt spid="22"/>
                                        </p:tgtEl>
                                        <p:attrNameLst>
                                          <p:attrName>ppt_h</p:attrName>
                                        </p:attrNameLst>
                                      </p:cBhvr>
                                      <p:tavLst>
                                        <p:tav tm="0">
                                          <p:val>
                                            <p:fltVal val="0"/>
                                          </p:val>
                                        </p:tav>
                                        <p:tav tm="100000">
                                          <p:val>
                                            <p:strVal val="#ppt_h"/>
                                          </p:val>
                                        </p:tav>
                                      </p:tavLst>
                                    </p:anim>
                                  </p:childTnLst>
                                </p:cTn>
                              </p:par>
                            </p:childTnLst>
                          </p:cTn>
                        </p:par>
                        <p:par>
                          <p:cTn id="93" fill="hold">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left)">
                                      <p:cBhvr>
                                        <p:cTn id="96" dur="500"/>
                                        <p:tgtEl>
                                          <p:spTgt spid="19"/>
                                        </p:tgtEl>
                                      </p:cBhvr>
                                    </p:animEffect>
                                  </p:childTnLst>
                                </p:cTn>
                              </p:par>
                            </p:childTnLst>
                          </p:cTn>
                        </p:par>
                      </p:childTnLst>
                    </p:cTn>
                  </p:par>
                  <p:par>
                    <p:cTn id="97" fill="hold">
                      <p:stCondLst>
                        <p:cond delay="indefinite"/>
                      </p:stCondLst>
                      <p:childTnLst>
                        <p:par>
                          <p:cTn id="98" fill="hold">
                            <p:stCondLst>
                              <p:cond delay="0"/>
                            </p:stCondLst>
                            <p:childTnLst>
                              <p:par>
                                <p:cTn id="99" presetID="17" presetClass="entr" presetSubtype="8"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p:cTn id="101" dur="500" fill="hold"/>
                                        <p:tgtEl>
                                          <p:spTgt spid="23"/>
                                        </p:tgtEl>
                                        <p:attrNameLst>
                                          <p:attrName>ppt_x</p:attrName>
                                        </p:attrNameLst>
                                      </p:cBhvr>
                                      <p:tavLst>
                                        <p:tav tm="0">
                                          <p:val>
                                            <p:strVal val="#ppt_x-#ppt_w/2"/>
                                          </p:val>
                                        </p:tav>
                                        <p:tav tm="100000">
                                          <p:val>
                                            <p:strVal val="#ppt_x"/>
                                          </p:val>
                                        </p:tav>
                                      </p:tavLst>
                                    </p:anim>
                                    <p:anim calcmode="lin" valueType="num">
                                      <p:cBhvr>
                                        <p:cTn id="102" dur="500" fill="hold"/>
                                        <p:tgtEl>
                                          <p:spTgt spid="23"/>
                                        </p:tgtEl>
                                        <p:attrNameLst>
                                          <p:attrName>ppt_y</p:attrName>
                                        </p:attrNameLst>
                                      </p:cBhvr>
                                      <p:tavLst>
                                        <p:tav tm="0">
                                          <p:val>
                                            <p:strVal val="#ppt_y"/>
                                          </p:val>
                                        </p:tav>
                                        <p:tav tm="100000">
                                          <p:val>
                                            <p:strVal val="#ppt_y"/>
                                          </p:val>
                                        </p:tav>
                                      </p:tavLst>
                                    </p:anim>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strVal val="#ppt_h"/>
                                          </p:val>
                                        </p:tav>
                                        <p:tav tm="100000">
                                          <p:val>
                                            <p:strVal val="#ppt_h"/>
                                          </p:val>
                                        </p:tav>
                                      </p:tavLst>
                                    </p:anim>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left)">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fill="hold"/>
                                        <p:tgtEl>
                                          <p:spTgt spid="25"/>
                                        </p:tgtEl>
                                        <p:attrNameLst>
                                          <p:attrName>ppt_x</p:attrName>
                                        </p:attrNameLst>
                                      </p:cBhvr>
                                      <p:tavLst>
                                        <p:tav tm="0">
                                          <p:val>
                                            <p:strVal val="1+#ppt_w/2"/>
                                          </p:val>
                                        </p:tav>
                                        <p:tav tm="100000">
                                          <p:val>
                                            <p:strVal val="#ppt_x"/>
                                          </p:val>
                                        </p:tav>
                                      </p:tavLst>
                                    </p:anim>
                                    <p:anim calcmode="lin" valueType="num">
                                      <p:cBhvr additive="base">
                                        <p:cTn id="1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2" fill="hold" grpId="0" nodeType="clickEffect">
                                  <p:stCondLst>
                                    <p:cond delay="0"/>
                                  </p:stCondLst>
                                  <p:childTnLst>
                                    <p:set>
                                      <p:cBhvr>
                                        <p:cTn id="118" dur="1" fill="hold">
                                          <p:stCondLst>
                                            <p:cond delay="0"/>
                                          </p:stCondLst>
                                        </p:cTn>
                                        <p:tgtEl>
                                          <p:spTgt spid="26"/>
                                        </p:tgtEl>
                                        <p:attrNameLst>
                                          <p:attrName>style.visibility</p:attrName>
                                        </p:attrNameLst>
                                      </p:cBhvr>
                                      <p:to>
                                        <p:strVal val="visible"/>
                                      </p:to>
                                    </p:set>
                                    <p:anim calcmode="lin" valueType="num">
                                      <p:cBhvr additive="base">
                                        <p:cTn id="119" dur="500" fill="hold"/>
                                        <p:tgtEl>
                                          <p:spTgt spid="26"/>
                                        </p:tgtEl>
                                        <p:attrNameLst>
                                          <p:attrName>ppt_x</p:attrName>
                                        </p:attrNameLst>
                                      </p:cBhvr>
                                      <p:tavLst>
                                        <p:tav tm="0">
                                          <p:val>
                                            <p:strVal val="1+#ppt_w/2"/>
                                          </p:val>
                                        </p:tav>
                                        <p:tav tm="100000">
                                          <p:val>
                                            <p:strVal val="#ppt_x"/>
                                          </p:val>
                                        </p:tav>
                                      </p:tavLst>
                                    </p:anim>
                                    <p:anim calcmode="lin" valueType="num">
                                      <p:cBhvr additive="base">
                                        <p:cTn id="1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p:bldP spid="10" grpId="0" bldLvl="0" animBg="1"/>
      <p:bldP spid="11" grpId="0" bldLvl="0" animBg="1"/>
      <p:bldP spid="12" grpId="0" bldLvl="0" animBg="1"/>
      <p:bldP spid="13" grpId="0" animBg="1"/>
      <p:bldP spid="14" grpId="0" animBg="1"/>
      <p:bldP spid="15" grpId="0" animBg="1"/>
      <p:bldP spid="16" grpId="0" animBg="1"/>
      <p:bldP spid="17" grpId="0" bldLvl="0" animBg="1"/>
      <p:bldP spid="18" grpId="0" bldLvl="0" animBg="1"/>
      <p:bldP spid="19" grpId="0" bldLvl="0" animBg="1"/>
      <p:bldP spid="20" grpId="0" animBg="1"/>
      <p:bldP spid="21" grpId="0" animBg="1"/>
      <p:bldP spid="22" grpId="0" animBg="1"/>
      <p:bldP spid="23" grpId="0" animBg="1"/>
      <p:bldP spid="24" grpId="0"/>
      <p:bldP spid="25" grpId="0" bldLvl="0" animBg="1"/>
      <p:bldP spid="26"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xmlns="" id="{FB7116DE-8A3B-4293-84BA-C3CE02D9394A}"/>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（五）工资与剩余价值的分配</a:t>
            </a:r>
          </a:p>
        </p:txBody>
      </p:sp>
      <p:sp>
        <p:nvSpPr>
          <p:cNvPr id="28" name="文本框 1">
            <a:extLst>
              <a:ext uri="{FF2B5EF4-FFF2-40B4-BE49-F238E27FC236}">
                <a16:creationId xmlns:a16="http://schemas.microsoft.com/office/drawing/2014/main" xmlns="" id="{77798537-1EFC-4FF5-8535-294762C5B441}"/>
              </a:ext>
            </a:extLst>
          </p:cNvPr>
          <p:cNvSpPr txBox="1">
            <a:spLocks noChangeArrowheads="1"/>
          </p:cNvSpPr>
          <p:nvPr/>
        </p:nvSpPr>
        <p:spPr bwMode="auto">
          <a:xfrm>
            <a:off x="3419841" y="2361995"/>
            <a:ext cx="5352319"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pPr>
            <a:r>
              <a:rPr lang="zh-CN" altLang="en-US" sz="2800" b="1" dirty="0">
                <a:solidFill>
                  <a:srgbClr val="B26A37"/>
                </a:solidFill>
                <a:latin typeface="+mn-ea"/>
                <a:ea typeface="+mn-ea"/>
                <a:sym typeface="微软雅黑" panose="020B0503020204020204" pitchFamily="34" charset="-122"/>
              </a:rPr>
              <a:t>生产价格</a:t>
            </a:r>
            <a:r>
              <a:rPr lang="en-US" altLang="zh-CN" sz="2400" dirty="0">
                <a:latin typeface="+mn-ea"/>
                <a:ea typeface="+mn-ea"/>
                <a:sym typeface="微软雅黑" panose="020B0503020204020204" pitchFamily="34" charset="-122"/>
              </a:rPr>
              <a:t>=</a:t>
            </a:r>
            <a:r>
              <a:rPr lang="zh-CN" altLang="en-US" sz="2400" dirty="0">
                <a:latin typeface="+mn-ea"/>
                <a:ea typeface="+mn-ea"/>
                <a:sym typeface="微软雅黑" panose="020B0503020204020204" pitchFamily="34" charset="-122"/>
              </a:rPr>
              <a:t>生产成本</a:t>
            </a:r>
            <a:r>
              <a:rPr lang="en-US" altLang="zh-CN" sz="2400" dirty="0">
                <a:latin typeface="+mn-ea"/>
                <a:ea typeface="+mn-ea"/>
                <a:sym typeface="微软雅黑" panose="020B0503020204020204" pitchFamily="34" charset="-122"/>
              </a:rPr>
              <a:t>+</a:t>
            </a:r>
            <a:r>
              <a:rPr lang="zh-CN" altLang="en-US" sz="2400" dirty="0">
                <a:latin typeface="+mn-ea"/>
                <a:ea typeface="+mn-ea"/>
                <a:sym typeface="微软雅黑" panose="020B0503020204020204" pitchFamily="34" charset="-122"/>
              </a:rPr>
              <a:t>平均利润</a:t>
            </a:r>
            <a:endParaRPr lang="en-US" altLang="zh-CN" sz="2400" dirty="0">
              <a:latin typeface="+mn-ea"/>
              <a:ea typeface="+mn-ea"/>
              <a:sym typeface="微软雅黑" panose="020B0503020204020204" pitchFamily="34" charset="-122"/>
            </a:endParaRPr>
          </a:p>
        </p:txBody>
      </p:sp>
      <p:sp>
        <p:nvSpPr>
          <p:cNvPr id="32" name="文本框 1">
            <a:extLst>
              <a:ext uri="{FF2B5EF4-FFF2-40B4-BE49-F238E27FC236}">
                <a16:creationId xmlns:a16="http://schemas.microsoft.com/office/drawing/2014/main" xmlns="" id="{79ABF7FF-B10F-48CF-A103-8E975522A3CD}"/>
              </a:ext>
            </a:extLst>
          </p:cNvPr>
          <p:cNvSpPr txBox="1">
            <a:spLocks noChangeArrowheads="1"/>
          </p:cNvSpPr>
          <p:nvPr/>
        </p:nvSpPr>
        <p:spPr bwMode="auto">
          <a:xfrm>
            <a:off x="1598897" y="3521379"/>
            <a:ext cx="5154830"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mn-ea"/>
                <a:ea typeface="+mn-ea"/>
                <a:sym typeface="微软雅黑" panose="020B0503020204020204" pitchFamily="34" charset="-122"/>
              </a:rPr>
              <a:t>生产价格随着商品价值的变化而变动，生产商品的社会必要劳动时间减少，生产价格就会降低；反之，生产价格就会提高。</a:t>
            </a:r>
            <a:endParaRPr lang="en-US" altLang="zh-CN" sz="2400" dirty="0">
              <a:latin typeface="+mn-ea"/>
              <a:ea typeface="+mn-ea"/>
              <a:sym typeface="微软雅黑" panose="020B0503020204020204" pitchFamily="34" charset="-122"/>
            </a:endParaRPr>
          </a:p>
        </p:txBody>
      </p:sp>
      <p:sp>
        <p:nvSpPr>
          <p:cNvPr id="7" name="文本框 6">
            <a:extLst>
              <a:ext uri="{FF2B5EF4-FFF2-40B4-BE49-F238E27FC236}">
                <a16:creationId xmlns:a16="http://schemas.microsoft.com/office/drawing/2014/main" xmlns="" id="{5C06EB17-2825-4AA4-A04A-CCE45620E165}"/>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
        <p:nvSpPr>
          <p:cNvPr id="8" name="文本框 7">
            <a:extLst>
              <a:ext uri="{FF2B5EF4-FFF2-40B4-BE49-F238E27FC236}">
                <a16:creationId xmlns:a16="http://schemas.microsoft.com/office/drawing/2014/main" xmlns="" id="{796EEB54-8F8B-4171-AA94-54E7F397D478}"/>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4.</a:t>
            </a:r>
            <a:r>
              <a:rPr lang="zh-CN" altLang="en-US" sz="2400" b="1" dirty="0">
                <a:solidFill>
                  <a:srgbClr val="B26A37"/>
                </a:solidFill>
                <a:latin typeface="+mn-ea"/>
                <a:ea typeface="+mn-ea"/>
                <a:sym typeface="微软雅黑" panose="020B0503020204020204" pitchFamily="34" charset="-122"/>
              </a:rPr>
              <a:t>生产价格</a:t>
            </a:r>
          </a:p>
        </p:txBody>
      </p:sp>
      <p:grpSp>
        <p:nvGrpSpPr>
          <p:cNvPr id="9" name="组合 8">
            <a:extLst>
              <a:ext uri="{FF2B5EF4-FFF2-40B4-BE49-F238E27FC236}">
                <a16:creationId xmlns:a16="http://schemas.microsoft.com/office/drawing/2014/main" xmlns="" id="{8CE8D0A3-FAF3-4E9E-917B-692ED46BDCD8}"/>
              </a:ext>
            </a:extLst>
          </p:cNvPr>
          <p:cNvGrpSpPr/>
          <p:nvPr/>
        </p:nvGrpSpPr>
        <p:grpSpPr>
          <a:xfrm>
            <a:off x="1045602" y="3272589"/>
            <a:ext cx="10100797" cy="2399460"/>
            <a:chOff x="10309080" y="3020393"/>
            <a:chExt cx="1604791" cy="534580"/>
          </a:xfrm>
        </p:grpSpPr>
        <p:grpSp>
          <p:nvGrpSpPr>
            <p:cNvPr id="10" name="Group 19">
              <a:extLst>
                <a:ext uri="{FF2B5EF4-FFF2-40B4-BE49-F238E27FC236}">
                  <a16:creationId xmlns:a16="http://schemas.microsoft.com/office/drawing/2014/main" xmlns="" id="{1274E017-4B99-4E3A-975E-67F33CD7D825}"/>
                </a:ext>
              </a:extLst>
            </p:cNvPr>
            <p:cNvGrpSpPr/>
            <p:nvPr/>
          </p:nvGrpSpPr>
          <p:grpSpPr>
            <a:xfrm rot="10800000" flipH="1" flipV="1">
              <a:off x="11046702" y="3020393"/>
              <a:ext cx="867169" cy="534580"/>
              <a:chOff x="2257778" y="2179099"/>
              <a:chExt cx="876560" cy="704621"/>
            </a:xfrm>
          </p:grpSpPr>
          <p:cxnSp>
            <p:nvCxnSpPr>
              <p:cNvPr id="14" name="Straight Connector 20">
                <a:extLst>
                  <a:ext uri="{FF2B5EF4-FFF2-40B4-BE49-F238E27FC236}">
                    <a16:creationId xmlns:a16="http://schemas.microsoft.com/office/drawing/2014/main" xmlns="" id="{C88791F3-E7A4-417D-9BF6-48EB26689C10}"/>
                  </a:ext>
                </a:extLst>
              </p:cNvPr>
              <p:cNvCxnSpPr/>
              <p:nvPr/>
            </p:nvCxnSpPr>
            <p:spPr>
              <a:xfrm>
                <a:off x="2257778" y="2179099"/>
                <a:ext cx="876560" cy="0"/>
              </a:xfrm>
              <a:prstGeom prst="line">
                <a:avLst/>
              </a:prstGeom>
              <a:noFill/>
              <a:ln w="6350" cap="flat" cmpd="sng" algn="ctr">
                <a:solidFill>
                  <a:srgbClr val="C87E4C"/>
                </a:solidFill>
                <a:prstDash val="solid"/>
                <a:miter lim="800000"/>
              </a:ln>
              <a:effectLst/>
            </p:spPr>
          </p:cxnSp>
          <p:cxnSp>
            <p:nvCxnSpPr>
              <p:cNvPr id="15" name="Straight Connector 21">
                <a:extLst>
                  <a:ext uri="{FF2B5EF4-FFF2-40B4-BE49-F238E27FC236}">
                    <a16:creationId xmlns:a16="http://schemas.microsoft.com/office/drawing/2014/main" xmlns="" id="{D2386FF7-BAEC-47A7-AD40-9A3FE805684E}"/>
                  </a:ext>
                </a:extLst>
              </p:cNvPr>
              <p:cNvCxnSpPr/>
              <p:nvPr/>
            </p:nvCxnSpPr>
            <p:spPr>
              <a:xfrm>
                <a:off x="3133927" y="2179099"/>
                <a:ext cx="0" cy="704621"/>
              </a:xfrm>
              <a:prstGeom prst="line">
                <a:avLst/>
              </a:prstGeom>
              <a:noFill/>
              <a:ln w="6350" cap="flat" cmpd="sng" algn="ctr">
                <a:solidFill>
                  <a:srgbClr val="C87E4C"/>
                </a:solidFill>
                <a:prstDash val="solid"/>
                <a:miter lim="800000"/>
                <a:tailEnd type="oval"/>
              </a:ln>
              <a:effectLst/>
            </p:spPr>
          </p:cxnSp>
        </p:grpSp>
        <p:grpSp>
          <p:nvGrpSpPr>
            <p:cNvPr id="11" name="Group 25">
              <a:extLst>
                <a:ext uri="{FF2B5EF4-FFF2-40B4-BE49-F238E27FC236}">
                  <a16:creationId xmlns:a16="http://schemas.microsoft.com/office/drawing/2014/main" xmlns="" id="{8F9B321F-13C0-4741-836E-3C62E60E98D1}"/>
                </a:ext>
              </a:extLst>
            </p:cNvPr>
            <p:cNvGrpSpPr/>
            <p:nvPr/>
          </p:nvGrpSpPr>
          <p:grpSpPr>
            <a:xfrm rot="10800000" flipV="1">
              <a:off x="10309080" y="3020393"/>
              <a:ext cx="867169" cy="534580"/>
              <a:chOff x="2260354" y="2179099"/>
              <a:chExt cx="876560" cy="704621"/>
            </a:xfrm>
          </p:grpSpPr>
          <p:cxnSp>
            <p:nvCxnSpPr>
              <p:cNvPr id="12" name="Straight Connector 26">
                <a:extLst>
                  <a:ext uri="{FF2B5EF4-FFF2-40B4-BE49-F238E27FC236}">
                    <a16:creationId xmlns:a16="http://schemas.microsoft.com/office/drawing/2014/main" xmlns="" id="{D44E6590-1A93-42A7-98B4-9955CDFE293C}"/>
                  </a:ext>
                </a:extLst>
              </p:cNvPr>
              <p:cNvCxnSpPr/>
              <p:nvPr/>
            </p:nvCxnSpPr>
            <p:spPr>
              <a:xfrm>
                <a:off x="2260354" y="2179099"/>
                <a:ext cx="876560" cy="0"/>
              </a:xfrm>
              <a:prstGeom prst="line">
                <a:avLst/>
              </a:prstGeom>
              <a:noFill/>
              <a:ln w="6350" cap="flat" cmpd="sng" algn="ctr">
                <a:solidFill>
                  <a:srgbClr val="C87E4C"/>
                </a:solidFill>
                <a:prstDash val="solid"/>
                <a:miter lim="800000"/>
              </a:ln>
              <a:effectLst/>
            </p:spPr>
          </p:cxnSp>
          <p:cxnSp>
            <p:nvCxnSpPr>
              <p:cNvPr id="13" name="Straight Connector 27">
                <a:extLst>
                  <a:ext uri="{FF2B5EF4-FFF2-40B4-BE49-F238E27FC236}">
                    <a16:creationId xmlns:a16="http://schemas.microsoft.com/office/drawing/2014/main" xmlns="" id="{7B6821A4-F6D4-467B-9A56-3B0629F8CB5F}"/>
                  </a:ext>
                </a:extLst>
              </p:cNvPr>
              <p:cNvCxnSpPr/>
              <p:nvPr/>
            </p:nvCxnSpPr>
            <p:spPr>
              <a:xfrm>
                <a:off x="3133927" y="2179099"/>
                <a:ext cx="0" cy="704621"/>
              </a:xfrm>
              <a:prstGeom prst="line">
                <a:avLst/>
              </a:prstGeom>
              <a:noFill/>
              <a:ln w="6350" cap="flat" cmpd="sng" algn="ctr">
                <a:solidFill>
                  <a:srgbClr val="C87E4C"/>
                </a:solidFill>
                <a:prstDash val="solid"/>
                <a:miter lim="800000"/>
                <a:tailEnd type="oval"/>
              </a:ln>
              <a:effectLst/>
            </p:spPr>
          </p:cxnSp>
        </p:grpSp>
      </p:grpSp>
      <p:pic>
        <p:nvPicPr>
          <p:cNvPr id="2" name="图片 1">
            <a:extLst>
              <a:ext uri="{FF2B5EF4-FFF2-40B4-BE49-F238E27FC236}">
                <a16:creationId xmlns:a16="http://schemas.microsoft.com/office/drawing/2014/main" xmlns="" id="{CB43E3CF-2FC6-455E-83D7-5BA5677D35FB}"/>
              </a:ext>
            </a:extLst>
          </p:cNvPr>
          <p:cNvPicPr>
            <a:picLocks noChangeAspect="1"/>
          </p:cNvPicPr>
          <p:nvPr/>
        </p:nvPicPr>
        <p:blipFill>
          <a:blip r:embed="rId3"/>
          <a:stretch>
            <a:fillRect/>
          </a:stretch>
        </p:blipFill>
        <p:spPr>
          <a:xfrm>
            <a:off x="7159426" y="3585411"/>
            <a:ext cx="3328683" cy="2156986"/>
          </a:xfrm>
          <a:prstGeom prst="rect">
            <a:avLst/>
          </a:prstGeom>
        </p:spPr>
      </p:pic>
    </p:spTree>
    <p:extLst>
      <p:ext uri="{BB962C8B-B14F-4D97-AF65-F5344CB8AC3E}">
        <p14:creationId xmlns:p14="http://schemas.microsoft.com/office/powerpoint/2010/main" val="1631068620"/>
      </p:ext>
    </p:extLst>
  </p:cSld>
  <p:clrMapOvr>
    <a:masterClrMapping/>
  </p:clrMapOvr>
  <p:transition spd="med">
    <p:pull/>
  </p:transition>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xmlns="" id="{D74FB081-BA09-480A-9F0F-093F761092AB}"/>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（六）剩余价值理论的意义</a:t>
            </a:r>
          </a:p>
        </p:txBody>
      </p:sp>
      <p:pic>
        <p:nvPicPr>
          <p:cNvPr id="19" name="Picture 8">
            <a:extLst>
              <a:ext uri="{FF2B5EF4-FFF2-40B4-BE49-F238E27FC236}">
                <a16:creationId xmlns:a16="http://schemas.microsoft.com/office/drawing/2014/main" xmlns="" id="{7ECBA9B9-0612-46AB-A12F-63789306A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8313" y="1953630"/>
            <a:ext cx="3261131" cy="490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1">
            <a:extLst>
              <a:ext uri="{FF2B5EF4-FFF2-40B4-BE49-F238E27FC236}">
                <a16:creationId xmlns:a16="http://schemas.microsoft.com/office/drawing/2014/main" xmlns="" id="{8B0FE95A-3066-4BBB-B3B1-F28D580A888C}"/>
              </a:ext>
            </a:extLst>
          </p:cNvPr>
          <p:cNvSpPr txBox="1">
            <a:spLocks noChangeArrowheads="1"/>
          </p:cNvSpPr>
          <p:nvPr/>
        </p:nvSpPr>
        <p:spPr bwMode="auto">
          <a:xfrm>
            <a:off x="2473325" y="2035175"/>
            <a:ext cx="5614988"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Clr>
                <a:srgbClr val="B26A37"/>
              </a:buClr>
              <a:buFont typeface="Wingdings" panose="05000000000000000000" pitchFamily="2" charset="2"/>
              <a:buChar char="l"/>
            </a:pPr>
            <a:r>
              <a:rPr lang="zh-CN" altLang="en-US" sz="2400" dirty="0">
                <a:latin typeface="微软雅黑" panose="020B0503020204020204" pitchFamily="34" charset="-122"/>
                <a:sym typeface="微软雅黑" panose="020B0503020204020204" pitchFamily="34" charset="-122"/>
              </a:rPr>
              <a:t>是马克思主义经济学说的基石，是无产阶级反对资产阶级的锐利武器</a:t>
            </a:r>
          </a:p>
          <a:p>
            <a:pPr algn="just" eaLnBrk="1" hangingPunct="1">
              <a:lnSpc>
                <a:spcPct val="150000"/>
              </a:lnSpc>
              <a:spcBef>
                <a:spcPts val="1400"/>
              </a:spcBef>
              <a:buClr>
                <a:srgbClr val="B26A37"/>
              </a:buClr>
              <a:buFont typeface="Wingdings" panose="05000000000000000000" pitchFamily="2" charset="2"/>
              <a:buChar char="l"/>
            </a:pPr>
            <a:r>
              <a:rPr lang="zh-CN" altLang="en-US" sz="2400" dirty="0">
                <a:latin typeface="微软雅黑" panose="020B0503020204020204" pitchFamily="34" charset="-122"/>
                <a:sym typeface="微软雅黑" panose="020B0503020204020204" pitchFamily="34" charset="-122"/>
              </a:rPr>
              <a:t>由于唯物史观和剩余价值理论的发现，社会主义由空想变为科学</a:t>
            </a:r>
          </a:p>
          <a:p>
            <a:pPr algn="just" eaLnBrk="1" hangingPunct="1">
              <a:lnSpc>
                <a:spcPct val="150000"/>
              </a:lnSpc>
              <a:spcBef>
                <a:spcPts val="1400"/>
              </a:spcBef>
              <a:buClr>
                <a:srgbClr val="B26A37"/>
              </a:buClr>
              <a:buFont typeface="Wingdings" panose="05000000000000000000" pitchFamily="2" charset="2"/>
              <a:buChar char="l"/>
            </a:pPr>
            <a:r>
              <a:rPr lang="zh-CN" altLang="en-US" sz="2400" dirty="0">
                <a:latin typeface="微软雅黑" panose="020B0503020204020204" pitchFamily="34" charset="-122"/>
                <a:sym typeface="微软雅黑" panose="020B0503020204020204" pitchFamily="34" charset="-122"/>
              </a:rPr>
              <a:t>揭示了商品经济和社会化生产的一般规律，对发展社会主义市场经济具有重大指导意义</a:t>
            </a:r>
          </a:p>
        </p:txBody>
      </p:sp>
      <p:sp>
        <p:nvSpPr>
          <p:cNvPr id="22" name="圆角矩形 5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DB4A053C-CD8D-45D5-950E-4E684DFD27DE}"/>
              </a:ext>
            </a:extLst>
          </p:cNvPr>
          <p:cNvSpPr/>
          <p:nvPr/>
        </p:nvSpPr>
        <p:spPr>
          <a:xfrm>
            <a:off x="586943" y="3315998"/>
            <a:ext cx="1377950" cy="1702377"/>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r>
              <a:rPr lang="zh-CN" altLang="en-US" sz="2400" b="1" dirty="0">
                <a:solidFill>
                  <a:srgbClr val="B26A37"/>
                </a:solidFill>
                <a:sym typeface="微软雅黑" panose="020B0503020204020204" pitchFamily="34" charset="-122"/>
              </a:rPr>
              <a:t>剩余</a:t>
            </a:r>
            <a:endParaRPr lang="en-US" altLang="zh-CN" sz="2400" b="1" dirty="0">
              <a:solidFill>
                <a:srgbClr val="B26A37"/>
              </a:solidFill>
              <a:sym typeface="微软雅黑" panose="020B0503020204020204" pitchFamily="34" charset="-122"/>
            </a:endParaRPr>
          </a:p>
          <a:p>
            <a:pPr algn="ctr" eaLnBrk="1" hangingPunct="1">
              <a:lnSpc>
                <a:spcPct val="150000"/>
              </a:lnSpc>
              <a:defRPr/>
            </a:pPr>
            <a:r>
              <a:rPr lang="zh-CN" altLang="en-US" sz="2400" b="1" dirty="0">
                <a:solidFill>
                  <a:srgbClr val="B26A37"/>
                </a:solidFill>
                <a:sym typeface="微软雅黑" panose="020B0503020204020204" pitchFamily="34" charset="-122"/>
              </a:rPr>
              <a:t>价值</a:t>
            </a:r>
            <a:endParaRPr lang="en-US" altLang="zh-CN" sz="2400" b="1" dirty="0">
              <a:solidFill>
                <a:srgbClr val="B26A37"/>
              </a:solidFill>
              <a:sym typeface="微软雅黑" panose="020B0503020204020204" pitchFamily="34" charset="-122"/>
            </a:endParaRPr>
          </a:p>
          <a:p>
            <a:pPr algn="ctr" eaLnBrk="1" hangingPunct="1">
              <a:lnSpc>
                <a:spcPct val="150000"/>
              </a:lnSpc>
              <a:defRPr/>
            </a:pPr>
            <a:r>
              <a:rPr lang="zh-CN" altLang="en-US" sz="2400" b="1" dirty="0">
                <a:solidFill>
                  <a:srgbClr val="B26A37"/>
                </a:solidFill>
                <a:sym typeface="微软雅黑" panose="020B0503020204020204" pitchFamily="34" charset="-122"/>
              </a:rPr>
              <a:t>理论</a:t>
            </a:r>
          </a:p>
        </p:txBody>
      </p:sp>
      <p:sp>
        <p:nvSpPr>
          <p:cNvPr id="7" name="文本框 6">
            <a:extLst>
              <a:ext uri="{FF2B5EF4-FFF2-40B4-BE49-F238E27FC236}">
                <a16:creationId xmlns:a16="http://schemas.microsoft.com/office/drawing/2014/main" xmlns="" id="{6417F4EE-C401-4614-95D2-77E2F86F4806}"/>
              </a:ext>
            </a:extLst>
          </p:cNvPr>
          <p:cNvSpPr txBox="1"/>
          <p:nvPr/>
        </p:nvSpPr>
        <p:spPr>
          <a:xfrm>
            <a:off x="70581" y="278296"/>
            <a:ext cx="8880913"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四、生产剩余价值是资本主义生产方式的绝对规律</a:t>
            </a:r>
          </a:p>
        </p:txBody>
      </p:sp>
    </p:spTree>
    <p:extLst>
      <p:ext uri="{BB962C8B-B14F-4D97-AF65-F5344CB8AC3E}">
        <p14:creationId xmlns:p14="http://schemas.microsoft.com/office/powerpoint/2010/main" val="155880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7" name="矩形 1">
            <a:extLst>
              <a:ext uri="{FF2B5EF4-FFF2-40B4-BE49-F238E27FC236}">
                <a16:creationId xmlns:a16="http://schemas.microsoft.com/office/drawing/2014/main" xmlns="" id="{73EA7B72-7AC3-4560-875E-8677BB197448}"/>
              </a:ext>
            </a:extLst>
          </p:cNvPr>
          <p:cNvSpPr>
            <a:spLocks noChangeArrowheads="1"/>
          </p:cNvSpPr>
          <p:nvPr/>
        </p:nvSpPr>
        <p:spPr bwMode="auto">
          <a:xfrm>
            <a:off x="5133688" y="3879285"/>
            <a:ext cx="6057900"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pPr>
            <a:r>
              <a:rPr lang="zh-CN" altLang="en-US" sz="2400" dirty="0">
                <a:solidFill>
                  <a:prstClr val="black"/>
                </a:solidFill>
                <a:latin typeface="微软雅黑" panose="020B0503020204020204" pitchFamily="34" charset="-122"/>
              </a:rPr>
              <a:t>各行各业的生产者为了满足自身在生产和生活方面的多种需要，就要求互通有无，以取得对方产品作为生产资料或者消费资料，因而产生了相互交换产品的需求。</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xmlns="" id="{1E5F6BC7-183E-4DB0-A6D4-1359CFD443BD}"/>
              </a:ext>
            </a:extLst>
          </p:cNvPr>
          <p:cNvGrpSpPr/>
          <p:nvPr/>
        </p:nvGrpSpPr>
        <p:grpSpPr>
          <a:xfrm>
            <a:off x="4926591" y="2278861"/>
            <a:ext cx="6548610" cy="1267409"/>
            <a:chOff x="2797167" y="3452400"/>
            <a:chExt cx="2295722" cy="827548"/>
          </a:xfrm>
        </p:grpSpPr>
        <p:sp>
          <p:nvSpPr>
            <p:cNvPr id="12" name="Rectangle 70">
              <a:extLst>
                <a:ext uri="{FF2B5EF4-FFF2-40B4-BE49-F238E27FC236}">
                  <a16:creationId xmlns:a16="http://schemas.microsoft.com/office/drawing/2014/main" xmlns="" id="{B855323B-6208-4F4F-B0C3-922519D48C7B}"/>
                </a:ext>
              </a:extLst>
            </p:cNvPr>
            <p:cNvSpPr/>
            <p:nvPr/>
          </p:nvSpPr>
          <p:spPr>
            <a:xfrm>
              <a:off x="2797167" y="3452400"/>
              <a:ext cx="2295722" cy="827548"/>
            </a:xfrm>
            <a:prstGeom prst="rect">
              <a:avLst/>
            </a:prstGeom>
            <a:noFill/>
            <a:ln w="38100">
              <a:solidFill>
                <a:srgbClr val="C87E4C"/>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2400">
                <a:latin typeface="微软雅黑" panose="020B0503020204020204" pitchFamily="34" charset="-122"/>
                <a:ea typeface="微软雅黑" panose="020B0503020204020204" pitchFamily="34" charset="-122"/>
              </a:endParaRPr>
            </a:p>
          </p:txBody>
        </p:sp>
        <p:sp>
          <p:nvSpPr>
            <p:cNvPr id="13" name="TextBox 78">
              <a:extLst>
                <a:ext uri="{FF2B5EF4-FFF2-40B4-BE49-F238E27FC236}">
                  <a16:creationId xmlns:a16="http://schemas.microsoft.com/office/drawing/2014/main" xmlns="" id="{A44CF298-5644-4D47-AA4B-69CCE3B0DE92}"/>
                </a:ext>
              </a:extLst>
            </p:cNvPr>
            <p:cNvSpPr txBox="1"/>
            <p:nvPr/>
          </p:nvSpPr>
          <p:spPr>
            <a:xfrm>
              <a:off x="2797167" y="3774827"/>
              <a:ext cx="2268898" cy="364326"/>
            </a:xfrm>
            <a:prstGeom prst="rect">
              <a:avLst/>
            </a:prstGeom>
            <a:noFill/>
          </p:spPr>
          <p:txBody>
            <a:bodyPr wrap="square" lIns="68580" tIns="34290" rIns="68580" bIns="34290" rtlCol="0">
              <a:spAutoFit/>
            </a:bodyPr>
            <a:lstStyle/>
            <a:p>
              <a:pPr algn="ctr">
                <a:lnSpc>
                  <a:spcPct val="15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社会劳动划分和独立化为不同部门和行业</a:t>
              </a:r>
              <a:endParaRPr lang="id-ID" sz="2400" dirty="0">
                <a:solidFill>
                  <a:schemeClr val="bg1"/>
                </a:solidFill>
                <a:latin typeface="微软雅黑" panose="020B0503020204020204" pitchFamily="34" charset="-122"/>
                <a:ea typeface="微软雅黑" panose="020B0503020204020204" pitchFamily="34" charset="-122"/>
              </a:endParaRPr>
            </a:p>
          </p:txBody>
        </p:sp>
        <p:sp>
          <p:nvSpPr>
            <p:cNvPr id="14" name="TextBox 79">
              <a:extLst>
                <a:ext uri="{FF2B5EF4-FFF2-40B4-BE49-F238E27FC236}">
                  <a16:creationId xmlns:a16="http://schemas.microsoft.com/office/drawing/2014/main" xmlns="" id="{2325D58B-B953-4297-B851-4C0D4A823952}"/>
                </a:ext>
              </a:extLst>
            </p:cNvPr>
            <p:cNvSpPr txBox="1"/>
            <p:nvPr/>
          </p:nvSpPr>
          <p:spPr>
            <a:xfrm>
              <a:off x="2797167" y="3465896"/>
              <a:ext cx="2295722" cy="286370"/>
            </a:xfrm>
            <a:prstGeom prst="rect">
              <a:avLst/>
            </a:prstGeom>
            <a:solidFill>
              <a:srgbClr val="B26A37"/>
            </a:solidFill>
            <a:ln>
              <a:noFill/>
            </a:ln>
          </p:spPr>
          <p:txBody>
            <a:bodyPr wrap="square" lIns="68580" tIns="34290" rIns="68580" bIns="34290"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社会分工</a:t>
              </a:r>
              <a:endParaRPr lang="id-ID" sz="2400" b="1" dirty="0">
                <a:solidFill>
                  <a:schemeClr val="bg1"/>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xmlns="" id="{4D34179F-3F4E-45F0-9976-C5009531B17E}"/>
              </a:ext>
            </a:extLst>
          </p:cNvPr>
          <p:cNvPicPr>
            <a:picLocks noChangeAspect="1"/>
          </p:cNvPicPr>
          <p:nvPr/>
        </p:nvPicPr>
        <p:blipFill>
          <a:blip r:embed="rId2"/>
          <a:stretch>
            <a:fillRect/>
          </a:stretch>
        </p:blipFill>
        <p:spPr>
          <a:xfrm>
            <a:off x="818222" y="3567123"/>
            <a:ext cx="3774534" cy="2558295"/>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
        <p:nvSpPr>
          <p:cNvPr id="15" name="矩形: 圆角 14">
            <a:extLst>
              <a:ext uri="{FF2B5EF4-FFF2-40B4-BE49-F238E27FC236}">
                <a16:creationId xmlns:a16="http://schemas.microsoft.com/office/drawing/2014/main" xmlns="" id="{DEEC4E83-79BA-47D9-8E81-7B1B7A6803A0}"/>
              </a:ext>
            </a:extLst>
          </p:cNvPr>
          <p:cNvSpPr/>
          <p:nvPr/>
        </p:nvSpPr>
        <p:spPr>
          <a:xfrm>
            <a:off x="3237147" y="1064542"/>
            <a:ext cx="571770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rPr>
              <a:t>（一）商品经济产生的历史条件</a:t>
            </a:r>
          </a:p>
        </p:txBody>
      </p:sp>
      <p:sp>
        <p:nvSpPr>
          <p:cNvPr id="11" name="矩形 4">
            <a:extLst>
              <a:ext uri="{FF2B5EF4-FFF2-40B4-BE49-F238E27FC236}">
                <a16:creationId xmlns:a16="http://schemas.microsoft.com/office/drawing/2014/main" xmlns="" id="{3D2C1A79-D2AF-4597-9E3D-3A00A89EBC60}"/>
              </a:ext>
            </a:extLst>
          </p:cNvPr>
          <p:cNvSpPr>
            <a:spLocks noChangeArrowheads="1"/>
          </p:cNvSpPr>
          <p:nvPr/>
        </p:nvSpPr>
        <p:spPr bwMode="auto">
          <a:xfrm>
            <a:off x="1049252" y="1867748"/>
            <a:ext cx="2445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1.</a:t>
            </a:r>
            <a:r>
              <a:rPr lang="zh-CN" altLang="en-US" sz="2400" b="1" dirty="0">
                <a:solidFill>
                  <a:srgbClr val="AE6836"/>
                </a:solidFill>
              </a:rPr>
              <a:t>存在社会分工</a:t>
            </a:r>
          </a:p>
        </p:txBody>
      </p:sp>
    </p:spTree>
    <p:extLst>
      <p:ext uri="{BB962C8B-B14F-4D97-AF65-F5344CB8AC3E}">
        <p14:creationId xmlns:p14="http://schemas.microsoft.com/office/powerpoint/2010/main" val="1731318822"/>
      </p:ext>
    </p:extLst>
  </p:cSld>
  <p:clrMapOvr>
    <a:masterClrMapping/>
  </p:clrMapOvr>
  <p:transition spd="med">
    <p:pull/>
  </p:transition>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五、资本主义的基本矛盾与经济危机</a:t>
            </a:r>
          </a:p>
        </p:txBody>
      </p:sp>
      <p:sp>
        <p:nvSpPr>
          <p:cNvPr id="8" name="矩形: 圆角 7">
            <a:extLst>
              <a:ext uri="{FF2B5EF4-FFF2-40B4-BE49-F238E27FC236}">
                <a16:creationId xmlns:a16="http://schemas.microsoft.com/office/drawing/2014/main" xmlns="" id="{C5600980-44AD-495B-9B68-96F9817E8312}"/>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（一）资本主义基本矛盾</a:t>
            </a:r>
          </a:p>
        </p:txBody>
      </p:sp>
      <p:sp>
        <p:nvSpPr>
          <p:cNvPr id="9" name="文本框 5">
            <a:extLst>
              <a:ext uri="{FF2B5EF4-FFF2-40B4-BE49-F238E27FC236}">
                <a16:creationId xmlns:a16="http://schemas.microsoft.com/office/drawing/2014/main" xmlns="" id="{E373D0DA-521B-473B-B94F-347F58E5EFAE}"/>
              </a:ext>
            </a:extLst>
          </p:cNvPr>
          <p:cNvSpPr txBox="1">
            <a:spLocks noChangeArrowheads="1"/>
          </p:cNvSpPr>
          <p:nvPr/>
        </p:nvSpPr>
        <p:spPr bwMode="auto">
          <a:xfrm>
            <a:off x="5718980" y="1961324"/>
            <a:ext cx="466008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ts val="600"/>
              </a:spcBef>
            </a:pPr>
            <a:r>
              <a:rPr lang="zh-CN" altLang="en-US" sz="2400" b="1" dirty="0">
                <a:latin typeface="微软雅黑" panose="020B0503020204020204" pitchFamily="34" charset="-122"/>
                <a:sym typeface="微软雅黑" panose="020B0503020204020204" pitchFamily="34" charset="-122"/>
              </a:rPr>
              <a:t>生产社会化和生产资料资本主义私人占有之间的矛盾</a:t>
            </a:r>
            <a:endParaRPr lang="zh-CN" altLang="en-US" sz="2400" dirty="0">
              <a:latin typeface="微软雅黑" panose="020B0503020204020204" pitchFamily="34" charset="-122"/>
              <a:sym typeface="微软雅黑" panose="020B0503020204020204" pitchFamily="34" charset="-122"/>
            </a:endParaRPr>
          </a:p>
        </p:txBody>
      </p:sp>
      <p:pic>
        <p:nvPicPr>
          <p:cNvPr id="10" name="Picture 22">
            <a:extLst>
              <a:ext uri="{FF2B5EF4-FFF2-40B4-BE49-F238E27FC236}">
                <a16:creationId xmlns:a16="http://schemas.microsoft.com/office/drawing/2014/main" xmlns="" id="{3AA12D83-FD8F-40AB-BE69-32381F50B63F}"/>
              </a:ext>
            </a:extLst>
          </p:cNvPr>
          <p:cNvPicPr>
            <a:picLocks noChangeAspect="1" noChangeArrowheads="1"/>
          </p:cNvPicPr>
          <p:nvPr/>
        </p:nvPicPr>
        <p:blipFill rotWithShape="1">
          <a:blip r:embed="rId2"/>
          <a:srcRect t="20035"/>
          <a:stretch/>
        </p:blipFill>
        <p:spPr bwMode="auto">
          <a:xfrm>
            <a:off x="5567674" y="3279124"/>
            <a:ext cx="4811389" cy="31283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组合 1">
            <a:extLst>
              <a:ext uri="{FF2B5EF4-FFF2-40B4-BE49-F238E27FC236}">
                <a16:creationId xmlns:a16="http://schemas.microsoft.com/office/drawing/2014/main" xmlns="" id="{BD80A20F-7DE5-4EBF-8BD8-DE72CD270CA9}"/>
              </a:ext>
            </a:extLst>
          </p:cNvPr>
          <p:cNvGrpSpPr/>
          <p:nvPr/>
        </p:nvGrpSpPr>
        <p:grpSpPr>
          <a:xfrm>
            <a:off x="1208216" y="1956804"/>
            <a:ext cx="4410636" cy="1961732"/>
            <a:chOff x="758825" y="2417763"/>
            <a:chExt cx="3020230" cy="1343317"/>
          </a:xfrm>
        </p:grpSpPr>
        <p:sp>
          <p:nvSpPr>
            <p:cNvPr id="11" name="椭圆 10">
              <a:extLst>
                <a:ext uri="{FF2B5EF4-FFF2-40B4-BE49-F238E27FC236}">
                  <a16:creationId xmlns:a16="http://schemas.microsoft.com/office/drawing/2014/main" xmlns="" id="{AD9C1960-459F-450E-995D-BA635952D5F8}"/>
                </a:ext>
              </a:extLst>
            </p:cNvPr>
            <p:cNvSpPr/>
            <p:nvPr/>
          </p:nvSpPr>
          <p:spPr>
            <a:xfrm>
              <a:off x="758825" y="2417763"/>
              <a:ext cx="1344807" cy="1343317"/>
            </a:xfrm>
            <a:prstGeom prst="ellipse">
              <a:avLst/>
            </a:prstGeom>
            <a:noFill/>
            <a:ln w="127000" cap="flat" cmpd="thinThick" algn="ctr">
              <a:solidFill>
                <a:srgbClr val="C87E4C"/>
              </a:solidFill>
              <a:prstDash val="solid"/>
              <a:miter lim="800000"/>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lumMod val="50000"/>
                    <a:lumOff val="50000"/>
                  </a:sysClr>
                </a:solidFill>
                <a:effectLst/>
                <a:uLnTx/>
                <a:uFillTx/>
                <a:latin typeface="黑体" panose="02010600030101010101" charset="-122"/>
                <a:ea typeface="黑体" panose="02010600030101010101" charset="-122"/>
              </a:endParaRPr>
            </a:p>
          </p:txBody>
        </p:sp>
        <p:cxnSp>
          <p:nvCxnSpPr>
            <p:cNvPr id="12" name="肘形连接符 11">
              <a:extLst>
                <a:ext uri="{FF2B5EF4-FFF2-40B4-BE49-F238E27FC236}">
                  <a16:creationId xmlns:a16="http://schemas.microsoft.com/office/drawing/2014/main" xmlns="" id="{FA6CB4D2-FA1C-4BBA-A6BC-89D784AEEDFF}"/>
                </a:ext>
              </a:extLst>
            </p:cNvPr>
            <p:cNvCxnSpPr>
              <a:cxnSpLocks noChangeShapeType="1"/>
            </p:cNvCxnSpPr>
            <p:nvPr/>
          </p:nvCxnSpPr>
          <p:spPr bwMode="auto">
            <a:xfrm flipV="1">
              <a:off x="2122992" y="2796036"/>
              <a:ext cx="1656063" cy="527200"/>
            </a:xfrm>
            <a:prstGeom prst="bentConnector3">
              <a:avLst>
                <a:gd name="adj1" fmla="val 29667"/>
              </a:avLst>
            </a:prstGeom>
            <a:noFill/>
            <a:ln w="38100" algn="ctr">
              <a:solidFill>
                <a:srgbClr val="C87E4C"/>
              </a:solidFill>
              <a:miter lim="800000"/>
              <a:headEnd type="oval" w="med" len="med"/>
              <a:tailEnd type="triangle" w="med" len="med"/>
            </a:ln>
            <a:extLst>
              <a:ext uri="{909E8E84-426E-40DD-AFC4-6F175D3DCCD1}">
                <a14:hiddenFill xmlns:a14="http://schemas.microsoft.com/office/drawing/2010/main">
                  <a:noFill/>
                </a14:hiddenFill>
              </a:ext>
            </a:extLst>
          </p:spPr>
        </p:cxnSp>
      </p:grpSp>
      <p:sp>
        <p:nvSpPr>
          <p:cNvPr id="13" name="文本框 5">
            <a:extLst>
              <a:ext uri="{FF2B5EF4-FFF2-40B4-BE49-F238E27FC236}">
                <a16:creationId xmlns:a16="http://schemas.microsoft.com/office/drawing/2014/main" xmlns="" id="{84274585-7C55-465A-8733-7990C2C89019}"/>
              </a:ext>
            </a:extLst>
          </p:cNvPr>
          <p:cNvSpPr txBox="1">
            <a:spLocks noChangeArrowheads="1"/>
          </p:cNvSpPr>
          <p:nvPr/>
        </p:nvSpPr>
        <p:spPr bwMode="auto">
          <a:xfrm>
            <a:off x="1448635" y="2262242"/>
            <a:ext cx="1560745"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ts val="600"/>
              </a:spcBef>
            </a:pPr>
            <a:r>
              <a:rPr lang="zh-CN" altLang="en-US" sz="2400" b="1" dirty="0">
                <a:solidFill>
                  <a:srgbClr val="B26A37"/>
                </a:solidFill>
                <a:latin typeface="微软雅黑" panose="020B0503020204020204" pitchFamily="34" charset="-122"/>
                <a:sym typeface="微软雅黑" panose="020B0503020204020204" pitchFamily="34" charset="-122"/>
              </a:rPr>
              <a:t>资本主义</a:t>
            </a:r>
            <a:endParaRPr lang="en-US" altLang="zh-CN" sz="2400" b="1" dirty="0">
              <a:solidFill>
                <a:srgbClr val="B26A37"/>
              </a:solidFill>
              <a:latin typeface="微软雅黑" panose="020B0503020204020204" pitchFamily="34" charset="-122"/>
              <a:sym typeface="微软雅黑" panose="020B0503020204020204" pitchFamily="34" charset="-122"/>
            </a:endParaRPr>
          </a:p>
          <a:p>
            <a:pPr indent="0" algn="just">
              <a:lnSpc>
                <a:spcPct val="150000"/>
              </a:lnSpc>
              <a:spcBef>
                <a:spcPts val="600"/>
              </a:spcBef>
            </a:pPr>
            <a:r>
              <a:rPr lang="zh-CN" altLang="en-US" sz="2400" b="1" dirty="0">
                <a:solidFill>
                  <a:srgbClr val="B26A37"/>
                </a:solidFill>
                <a:latin typeface="微软雅黑" panose="020B0503020204020204" pitchFamily="34" charset="-122"/>
                <a:sym typeface="微软雅黑" panose="020B0503020204020204" pitchFamily="34" charset="-122"/>
              </a:rPr>
              <a:t>基本矛盾</a:t>
            </a:r>
          </a:p>
        </p:txBody>
      </p:sp>
      <p:pic>
        <p:nvPicPr>
          <p:cNvPr id="14" name="图片 8">
            <a:hlinkClick r:id="rId3" action="ppaction://hlinksldjump"/>
            <a:extLst>
              <a:ext uri="{FF2B5EF4-FFF2-40B4-BE49-F238E27FC236}">
                <a16:creationId xmlns:a16="http://schemas.microsoft.com/office/drawing/2014/main" xmlns="" id="{60D12038-3DFC-4F14-B608-43E935CE1F46}"/>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p:spPr>
      </p:pic>
    </p:spTree>
    <p:extLst>
      <p:ext uri="{BB962C8B-B14F-4D97-AF65-F5344CB8AC3E}">
        <p14:creationId xmlns:p14="http://schemas.microsoft.com/office/powerpoint/2010/main" val="1969796510"/>
      </p:ext>
    </p:extLst>
  </p:cSld>
  <p:clrMapOvr>
    <a:masterClrMapping/>
  </p:clrMapOvr>
  <p:transition spd="med">
    <p:pull/>
  </p:transition>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C77F24A7-77C7-491B-96F4-D1B0FC39AC48}"/>
              </a:ext>
            </a:extLst>
          </p:cNvPr>
          <p:cNvSpPr/>
          <p:nvPr/>
        </p:nvSpPr>
        <p:spPr>
          <a:xfrm>
            <a:off x="684143" y="5335652"/>
            <a:ext cx="10823714" cy="1209527"/>
          </a:xfrm>
          <a:prstGeom prst="rect">
            <a:avLst/>
          </a:prstGeom>
          <a:solidFill>
            <a:srgbClr val="FFFFFF">
              <a:alpha val="85000"/>
            </a:srgbClr>
          </a:solidFill>
          <a:ln w="9525" cap="flat" cmpd="sng" algn="ctr">
            <a:solidFill>
              <a:srgbClr val="C87E4C"/>
            </a:solid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1" i="0" u="none" strike="noStrike" kern="0" cap="none" spc="0" normalizeH="0" baseline="0" noProof="0">
              <a:ln>
                <a:noFill/>
              </a:ln>
              <a:solidFill>
                <a:prstClr val="white"/>
              </a:solidFill>
              <a:effectLst/>
              <a:uLnTx/>
              <a:uFillTx/>
              <a:latin typeface="微软雅黑"/>
              <a:ea typeface="微软雅黑"/>
              <a:cs typeface="+mn-ea"/>
            </a:endParaRPr>
          </a:p>
        </p:txBody>
      </p:sp>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五、资本主义的基本矛盾与经济危机</a:t>
            </a:r>
          </a:p>
        </p:txBody>
      </p:sp>
      <p:grpSp>
        <p:nvGrpSpPr>
          <p:cNvPr id="3" name="组合 2">
            <a:extLst>
              <a:ext uri="{FF2B5EF4-FFF2-40B4-BE49-F238E27FC236}">
                <a16:creationId xmlns:a16="http://schemas.microsoft.com/office/drawing/2014/main" xmlns="" id="{99595421-075C-4AE6-9C1B-35CF3EBF440C}"/>
              </a:ext>
            </a:extLst>
          </p:cNvPr>
          <p:cNvGrpSpPr/>
          <p:nvPr/>
        </p:nvGrpSpPr>
        <p:grpSpPr>
          <a:xfrm>
            <a:off x="678475" y="1750767"/>
            <a:ext cx="7665123" cy="3381289"/>
            <a:chOff x="1125538" y="2293033"/>
            <a:chExt cx="7665123" cy="3381289"/>
          </a:xfrm>
        </p:grpSpPr>
        <p:sp>
          <p:nvSpPr>
            <p:cNvPr id="19" name="矩形 6">
              <a:extLst>
                <a:ext uri="{FF2B5EF4-FFF2-40B4-BE49-F238E27FC236}">
                  <a16:creationId xmlns:a16="http://schemas.microsoft.com/office/drawing/2014/main" xmlns="" id="{51AEB0DE-A683-46DF-A935-2E351BF49887}"/>
                </a:ext>
              </a:extLst>
            </p:cNvPr>
            <p:cNvSpPr>
              <a:spLocks noChangeArrowheads="1"/>
            </p:cNvSpPr>
            <p:nvPr/>
          </p:nvSpPr>
          <p:spPr bwMode="auto">
            <a:xfrm>
              <a:off x="1125538" y="3405752"/>
              <a:ext cx="206057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b="1" dirty="0">
                  <a:latin typeface="微软雅黑" panose="020B0503020204020204" pitchFamily="34" charset="-122"/>
                  <a:sym typeface="微软雅黑" panose="020B0503020204020204" pitchFamily="34" charset="-122"/>
                </a:rPr>
                <a:t>资本主义基本矛盾的表现</a:t>
              </a:r>
            </a:p>
          </p:txBody>
        </p:sp>
        <p:grpSp>
          <p:nvGrpSpPr>
            <p:cNvPr id="21" name="组合 1">
              <a:extLst>
                <a:ext uri="{FF2B5EF4-FFF2-40B4-BE49-F238E27FC236}">
                  <a16:creationId xmlns:a16="http://schemas.microsoft.com/office/drawing/2014/main" xmlns="" id="{E3F2A9F7-13D6-4736-9D15-15C6F3494115}"/>
                </a:ext>
              </a:extLst>
            </p:cNvPr>
            <p:cNvGrpSpPr>
              <a:grpSpLocks/>
            </p:cNvGrpSpPr>
            <p:nvPr/>
          </p:nvGrpSpPr>
          <p:grpSpPr bwMode="auto">
            <a:xfrm>
              <a:off x="3298825" y="3035865"/>
              <a:ext cx="2019300" cy="2047875"/>
              <a:chOff x="2647950" y="1109663"/>
              <a:chExt cx="2019300" cy="2709862"/>
            </a:xfrm>
          </p:grpSpPr>
          <p:sp>
            <p:nvSpPr>
              <p:cNvPr id="22" name="Freeform 143">
                <a:extLst>
                  <a:ext uri="{FF2B5EF4-FFF2-40B4-BE49-F238E27FC236}">
                    <a16:creationId xmlns:a16="http://schemas.microsoft.com/office/drawing/2014/main" xmlns="" id="{0D07D45A-0CEC-4CEF-9BE5-D7945B865DBF}"/>
                  </a:ext>
                </a:extLst>
              </p:cNvPr>
              <p:cNvSpPr>
                <a:spLocks/>
              </p:cNvSpPr>
              <p:nvPr/>
            </p:nvSpPr>
            <p:spPr bwMode="auto">
              <a:xfrm rot="5400000">
                <a:off x="2503523" y="2495585"/>
                <a:ext cx="1468368" cy="1179513"/>
              </a:xfrm>
              <a:custGeom>
                <a:avLst/>
                <a:gdLst>
                  <a:gd name="T0" fmla="*/ 2147483646 w 372"/>
                  <a:gd name="T1" fmla="*/ 0 h 341"/>
                  <a:gd name="T2" fmla="*/ 1199704023 w 372"/>
                  <a:gd name="T3" fmla="*/ 0 h 341"/>
                  <a:gd name="T4" fmla="*/ 888094229 w 372"/>
                  <a:gd name="T5" fmla="*/ 23929240 h 341"/>
                  <a:gd name="T6" fmla="*/ 0 w 372"/>
                  <a:gd name="T7" fmla="*/ 789661470 h 341"/>
                  <a:gd name="T8" fmla="*/ 0 w 372"/>
                  <a:gd name="T9" fmla="*/ 849484571 h 341"/>
                  <a:gd name="T10" fmla="*/ 0 w 372"/>
                  <a:gd name="T11" fmla="*/ 2147483646 h 341"/>
                  <a:gd name="T12" fmla="*/ 888094229 w 372"/>
                  <a:gd name="T13" fmla="*/ 2147483646 h 341"/>
                  <a:gd name="T14" fmla="*/ 888094229 w 372"/>
                  <a:gd name="T15" fmla="*/ 430722866 h 341"/>
                  <a:gd name="T16" fmla="*/ 1184124322 w 372"/>
                  <a:gd name="T17" fmla="*/ 394829006 h 341"/>
                  <a:gd name="T18" fmla="*/ 2147483646 w 372"/>
                  <a:gd name="T19" fmla="*/ 394829006 h 341"/>
                  <a:gd name="T20" fmla="*/ 2147483646 w 372"/>
                  <a:gd name="T21" fmla="*/ 191433922 h 341"/>
                  <a:gd name="T22" fmla="*/ 2147483646 w 372"/>
                  <a:gd name="T23" fmla="*/ 0 h 3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2" h="341">
                    <a:moveTo>
                      <a:pt x="355" y="0"/>
                    </a:moveTo>
                    <a:cubicBezTo>
                      <a:pt x="353" y="0"/>
                      <a:pt x="128" y="2"/>
                      <a:pt x="77" y="0"/>
                    </a:cubicBezTo>
                    <a:cubicBezTo>
                      <a:pt x="69" y="0"/>
                      <a:pt x="63" y="1"/>
                      <a:pt x="57" y="2"/>
                    </a:cubicBezTo>
                    <a:cubicBezTo>
                      <a:pt x="18" y="10"/>
                      <a:pt x="3" y="45"/>
                      <a:pt x="0" y="66"/>
                    </a:cubicBezTo>
                    <a:cubicBezTo>
                      <a:pt x="0" y="71"/>
                      <a:pt x="0" y="71"/>
                      <a:pt x="0" y="71"/>
                    </a:cubicBezTo>
                    <a:cubicBezTo>
                      <a:pt x="0" y="277"/>
                      <a:pt x="0" y="277"/>
                      <a:pt x="0" y="277"/>
                    </a:cubicBezTo>
                    <a:cubicBezTo>
                      <a:pt x="38" y="285"/>
                      <a:pt x="54" y="320"/>
                      <a:pt x="57" y="341"/>
                    </a:cubicBezTo>
                    <a:cubicBezTo>
                      <a:pt x="57" y="36"/>
                      <a:pt x="57" y="36"/>
                      <a:pt x="57" y="36"/>
                    </a:cubicBezTo>
                    <a:cubicBezTo>
                      <a:pt x="62" y="34"/>
                      <a:pt x="68" y="32"/>
                      <a:pt x="76" y="33"/>
                    </a:cubicBezTo>
                    <a:cubicBezTo>
                      <a:pt x="128" y="35"/>
                      <a:pt x="346" y="33"/>
                      <a:pt x="355" y="33"/>
                    </a:cubicBezTo>
                    <a:cubicBezTo>
                      <a:pt x="364" y="33"/>
                      <a:pt x="372" y="25"/>
                      <a:pt x="372" y="16"/>
                    </a:cubicBezTo>
                    <a:cubicBezTo>
                      <a:pt x="371" y="7"/>
                      <a:pt x="364" y="0"/>
                      <a:pt x="355" y="0"/>
                    </a:cubicBezTo>
                    <a:close/>
                  </a:path>
                </a:pathLst>
              </a:custGeom>
              <a:solidFill>
                <a:srgbClr val="EDC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42">
                <a:extLst>
                  <a:ext uri="{FF2B5EF4-FFF2-40B4-BE49-F238E27FC236}">
                    <a16:creationId xmlns:a16="http://schemas.microsoft.com/office/drawing/2014/main" xmlns="" id="{4148BF25-DF5B-44D9-A45F-79ABB4F3AE8B}"/>
                  </a:ext>
                </a:extLst>
              </p:cNvPr>
              <p:cNvSpPr>
                <a:spLocks/>
              </p:cNvSpPr>
              <p:nvPr/>
            </p:nvSpPr>
            <p:spPr bwMode="auto">
              <a:xfrm rot="5400000">
                <a:off x="3396235" y="1309116"/>
                <a:ext cx="1470468" cy="1071562"/>
              </a:xfrm>
              <a:custGeom>
                <a:avLst/>
                <a:gdLst>
                  <a:gd name="T0" fmla="*/ 2147483646 w 372"/>
                  <a:gd name="T1" fmla="*/ 23895833 h 310"/>
                  <a:gd name="T2" fmla="*/ 2147483646 w 372"/>
                  <a:gd name="T3" fmla="*/ 0 h 310"/>
                  <a:gd name="T4" fmla="*/ 250003277 w 372"/>
                  <a:gd name="T5" fmla="*/ 0 h 310"/>
                  <a:gd name="T6" fmla="*/ 0 w 372"/>
                  <a:gd name="T7" fmla="*/ 191173574 h 310"/>
                  <a:gd name="T8" fmla="*/ 250003277 w 372"/>
                  <a:gd name="T9" fmla="*/ 394300249 h 310"/>
                  <a:gd name="T10" fmla="*/ 2147483646 w 372"/>
                  <a:gd name="T11" fmla="*/ 394300249 h 310"/>
                  <a:gd name="T12" fmla="*/ 2147483646 w 372"/>
                  <a:gd name="T13" fmla="*/ 430142270 h 310"/>
                  <a:gd name="T14" fmla="*/ 2147483646 w 372"/>
                  <a:gd name="T15" fmla="*/ 2147483646 h 310"/>
                  <a:gd name="T16" fmla="*/ 2147483646 w 372"/>
                  <a:gd name="T17" fmla="*/ 2147483646 h 310"/>
                  <a:gd name="T18" fmla="*/ 2147483646 w 372"/>
                  <a:gd name="T19" fmla="*/ 848338352 h 310"/>
                  <a:gd name="T20" fmla="*/ 2147483646 w 372"/>
                  <a:gd name="T21" fmla="*/ 788597042 h 310"/>
                  <a:gd name="T22" fmla="*/ 2147483646 w 372"/>
                  <a:gd name="T23" fmla="*/ 23895833 h 3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2" h="310">
                    <a:moveTo>
                      <a:pt x="315" y="2"/>
                    </a:moveTo>
                    <a:cubicBezTo>
                      <a:pt x="309" y="1"/>
                      <a:pt x="302" y="0"/>
                      <a:pt x="295" y="0"/>
                    </a:cubicBezTo>
                    <a:cubicBezTo>
                      <a:pt x="243" y="2"/>
                      <a:pt x="19" y="0"/>
                      <a:pt x="16" y="0"/>
                    </a:cubicBezTo>
                    <a:cubicBezTo>
                      <a:pt x="7" y="0"/>
                      <a:pt x="0" y="8"/>
                      <a:pt x="0" y="16"/>
                    </a:cubicBezTo>
                    <a:cubicBezTo>
                      <a:pt x="0" y="25"/>
                      <a:pt x="7" y="33"/>
                      <a:pt x="16" y="33"/>
                    </a:cubicBezTo>
                    <a:cubicBezTo>
                      <a:pt x="25" y="33"/>
                      <a:pt x="243" y="35"/>
                      <a:pt x="296" y="33"/>
                    </a:cubicBezTo>
                    <a:cubicBezTo>
                      <a:pt x="303" y="33"/>
                      <a:pt x="310" y="34"/>
                      <a:pt x="315" y="36"/>
                    </a:cubicBezTo>
                    <a:cubicBezTo>
                      <a:pt x="315" y="310"/>
                      <a:pt x="315" y="310"/>
                      <a:pt x="315" y="310"/>
                    </a:cubicBezTo>
                    <a:cubicBezTo>
                      <a:pt x="318" y="289"/>
                      <a:pt x="334" y="254"/>
                      <a:pt x="372" y="246"/>
                    </a:cubicBezTo>
                    <a:cubicBezTo>
                      <a:pt x="372" y="71"/>
                      <a:pt x="372" y="71"/>
                      <a:pt x="372" y="71"/>
                    </a:cubicBezTo>
                    <a:cubicBezTo>
                      <a:pt x="372" y="66"/>
                      <a:pt x="372" y="66"/>
                      <a:pt x="372" y="66"/>
                    </a:cubicBezTo>
                    <a:cubicBezTo>
                      <a:pt x="369" y="45"/>
                      <a:pt x="353" y="10"/>
                      <a:pt x="315" y="2"/>
                    </a:cubicBezTo>
                    <a:close/>
                  </a:path>
                </a:pathLst>
              </a:custGeom>
              <a:solidFill>
                <a:srgbClr val="B26A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6" name="矩形 9">
              <a:extLst>
                <a:ext uri="{FF2B5EF4-FFF2-40B4-BE49-F238E27FC236}">
                  <a16:creationId xmlns:a16="http://schemas.microsoft.com/office/drawing/2014/main" xmlns="" id="{00E9A6B7-D491-4987-B72A-334E45EAA0EF}"/>
                </a:ext>
              </a:extLst>
            </p:cNvPr>
            <p:cNvSpPr>
              <a:spLocks noChangeArrowheads="1"/>
            </p:cNvSpPr>
            <p:nvPr/>
          </p:nvSpPr>
          <p:spPr bwMode="auto">
            <a:xfrm>
              <a:off x="2841625" y="2293033"/>
              <a:ext cx="53848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生产资料被少数资本家私人占有</a:t>
              </a:r>
            </a:p>
          </p:txBody>
        </p:sp>
        <p:sp>
          <p:nvSpPr>
            <p:cNvPr id="27" name="矩形 11">
              <a:extLst>
                <a:ext uri="{FF2B5EF4-FFF2-40B4-BE49-F238E27FC236}">
                  <a16:creationId xmlns:a16="http://schemas.microsoft.com/office/drawing/2014/main" xmlns="" id="{D969494C-3F7A-47FA-85AD-6EA53F700CDC}"/>
                </a:ext>
              </a:extLst>
            </p:cNvPr>
            <p:cNvSpPr>
              <a:spLocks noChangeArrowheads="1"/>
            </p:cNvSpPr>
            <p:nvPr/>
          </p:nvSpPr>
          <p:spPr bwMode="auto">
            <a:xfrm>
              <a:off x="2549525" y="5093265"/>
              <a:ext cx="624113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社会化产品成为少数资本家私有财产</a:t>
              </a:r>
            </a:p>
          </p:txBody>
        </p:sp>
      </p:grpSp>
      <p:sp>
        <p:nvSpPr>
          <p:cNvPr id="10" name="矩形: 圆角 9">
            <a:extLst>
              <a:ext uri="{FF2B5EF4-FFF2-40B4-BE49-F238E27FC236}">
                <a16:creationId xmlns:a16="http://schemas.microsoft.com/office/drawing/2014/main" xmlns="" id="{DDD349DF-51B6-439D-8FE9-F2AB2FF074C5}"/>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（一）资本主义基本矛盾</a:t>
            </a:r>
          </a:p>
        </p:txBody>
      </p:sp>
      <p:sp>
        <p:nvSpPr>
          <p:cNvPr id="11" name="矩形 11">
            <a:extLst>
              <a:ext uri="{FF2B5EF4-FFF2-40B4-BE49-F238E27FC236}">
                <a16:creationId xmlns:a16="http://schemas.microsoft.com/office/drawing/2014/main" xmlns="" id="{C9DF62A2-DDC1-4399-BC63-033287B00390}"/>
              </a:ext>
            </a:extLst>
          </p:cNvPr>
          <p:cNvSpPr>
            <a:spLocks noChangeArrowheads="1"/>
          </p:cNvSpPr>
          <p:nvPr/>
        </p:nvSpPr>
        <p:spPr bwMode="auto">
          <a:xfrm>
            <a:off x="5229225" y="3770231"/>
            <a:ext cx="56769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endParaRPr lang="zh-CN" altLang="en-US" sz="2400" dirty="0">
              <a:solidFill>
                <a:srgbClr val="000000"/>
              </a:solidFill>
              <a:latin typeface="微软雅黑" panose="020B0503020204020204" pitchFamily="34" charset="-122"/>
              <a:sym typeface="微软雅黑" panose="020B0503020204020204" pitchFamily="34" charset="-122"/>
            </a:endParaRPr>
          </a:p>
        </p:txBody>
      </p:sp>
      <p:sp>
        <p:nvSpPr>
          <p:cNvPr id="2" name="矩形 1">
            <a:extLst>
              <a:ext uri="{FF2B5EF4-FFF2-40B4-BE49-F238E27FC236}">
                <a16:creationId xmlns:a16="http://schemas.microsoft.com/office/drawing/2014/main" xmlns="" id="{0B84B271-C50A-4264-A937-CB2759388033}"/>
              </a:ext>
            </a:extLst>
          </p:cNvPr>
          <p:cNvSpPr/>
          <p:nvPr/>
        </p:nvSpPr>
        <p:spPr>
          <a:xfrm>
            <a:off x="900113" y="5325056"/>
            <a:ext cx="10391775" cy="1135054"/>
          </a:xfrm>
          <a:prstGeom prst="rect">
            <a:avLst/>
          </a:prstGeom>
        </p:spPr>
        <p:txBody>
          <a:bodyPr wrap="square">
            <a:spAutoFit/>
          </a:bodyPr>
          <a:lstStyle/>
          <a:p>
            <a:pPr indent="625475" algn="just">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资本主义越发展，资本、生产资料、劳动产品就越来越集中在少数资本家的手里，资本主义基本矛盾的尖锐化就越是不可避免。</a:t>
            </a:r>
          </a:p>
        </p:txBody>
      </p:sp>
      <p:sp>
        <p:nvSpPr>
          <p:cNvPr id="15" name="矩形 9">
            <a:extLst>
              <a:ext uri="{FF2B5EF4-FFF2-40B4-BE49-F238E27FC236}">
                <a16:creationId xmlns:a16="http://schemas.microsoft.com/office/drawing/2014/main" xmlns="" id="{22846498-4515-4348-8C63-06169AFADC99}"/>
              </a:ext>
            </a:extLst>
          </p:cNvPr>
          <p:cNvSpPr>
            <a:spLocks noChangeArrowheads="1"/>
          </p:cNvSpPr>
          <p:nvPr/>
        </p:nvSpPr>
        <p:spPr bwMode="auto">
          <a:xfrm>
            <a:off x="4335281" y="3223503"/>
            <a:ext cx="53848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生产过程由少数资本家进行管理</a:t>
            </a:r>
          </a:p>
        </p:txBody>
      </p:sp>
    </p:spTree>
    <p:extLst>
      <p:ext uri="{BB962C8B-B14F-4D97-AF65-F5344CB8AC3E}">
        <p14:creationId xmlns:p14="http://schemas.microsoft.com/office/powerpoint/2010/main" val="3839031033"/>
      </p:ext>
    </p:extLst>
  </p:cSld>
  <p:clrMapOvr>
    <a:masterClrMapping/>
  </p:clrMapOvr>
  <p:transition spd="med">
    <p:pull/>
  </p:transition>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五、资本主义的基本矛盾与经济危机</a:t>
            </a:r>
          </a:p>
        </p:txBody>
      </p:sp>
      <p:sp>
        <p:nvSpPr>
          <p:cNvPr id="8" name="矩形: 圆角 7">
            <a:extLst>
              <a:ext uri="{FF2B5EF4-FFF2-40B4-BE49-F238E27FC236}">
                <a16:creationId xmlns:a16="http://schemas.microsoft.com/office/drawing/2014/main" xmlns="" id="{C5600980-44AD-495B-9B68-96F9817E8312}"/>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（二）资本主义经济危机</a:t>
            </a:r>
          </a:p>
        </p:txBody>
      </p:sp>
      <p:grpSp>
        <p:nvGrpSpPr>
          <p:cNvPr id="10" name="组合 9">
            <a:extLst>
              <a:ext uri="{FF2B5EF4-FFF2-40B4-BE49-F238E27FC236}">
                <a16:creationId xmlns:a16="http://schemas.microsoft.com/office/drawing/2014/main" xmlns="" id="{14042752-393E-4E9D-A71E-DBC58A257F44}"/>
              </a:ext>
            </a:extLst>
          </p:cNvPr>
          <p:cNvGrpSpPr/>
          <p:nvPr/>
        </p:nvGrpSpPr>
        <p:grpSpPr>
          <a:xfrm>
            <a:off x="6518078" y="1805366"/>
            <a:ext cx="3835018" cy="3842405"/>
            <a:chOff x="700836" y="1442043"/>
            <a:chExt cx="2947809" cy="2953487"/>
          </a:xfrm>
        </p:grpSpPr>
        <p:grpSp>
          <p:nvGrpSpPr>
            <p:cNvPr id="11" name="组合">
              <a:extLst>
                <a:ext uri="{FF2B5EF4-FFF2-40B4-BE49-F238E27FC236}">
                  <a16:creationId xmlns:a16="http://schemas.microsoft.com/office/drawing/2014/main" xmlns="" id="{1A7684A0-D0B7-4864-889E-F21CCE9974F4}"/>
                </a:ext>
              </a:extLst>
            </p:cNvPr>
            <p:cNvGrpSpPr/>
            <p:nvPr/>
          </p:nvGrpSpPr>
          <p:grpSpPr>
            <a:xfrm rot="2700000">
              <a:off x="697997" y="1444882"/>
              <a:ext cx="2953487" cy="2947809"/>
              <a:chOff x="1985640" y="-544697"/>
              <a:chExt cx="6843660" cy="6830504"/>
            </a:xfrm>
          </p:grpSpPr>
          <p:sp>
            <p:nvSpPr>
              <p:cNvPr id="13" name="空心弧">
                <a:extLst>
                  <a:ext uri="{FF2B5EF4-FFF2-40B4-BE49-F238E27FC236}">
                    <a16:creationId xmlns:a16="http://schemas.microsoft.com/office/drawing/2014/main" xmlns="" id="{0D8B457D-5FA4-4C4A-912A-BEC2DB7A6A94}"/>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4" name="空心弧">
                <a:extLst>
                  <a:ext uri="{FF2B5EF4-FFF2-40B4-BE49-F238E27FC236}">
                    <a16:creationId xmlns:a16="http://schemas.microsoft.com/office/drawing/2014/main" xmlns="" id="{DCF5EB26-31E3-499B-AC97-7045148F8568}"/>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5" name="空心弧">
                <a:extLst>
                  <a:ext uri="{FF2B5EF4-FFF2-40B4-BE49-F238E27FC236}">
                    <a16:creationId xmlns:a16="http://schemas.microsoft.com/office/drawing/2014/main" xmlns="" id="{EC759680-76E3-4AF7-9BC5-0BFAD74C82FD}"/>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6" name="空心弧">
                <a:extLst>
                  <a:ext uri="{FF2B5EF4-FFF2-40B4-BE49-F238E27FC236}">
                    <a16:creationId xmlns:a16="http://schemas.microsoft.com/office/drawing/2014/main" xmlns="" id="{9BA8854D-0A8D-4193-8DF7-5F267365A96C}"/>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12" name="图片 11">
              <a:extLst>
                <a:ext uri="{FF2B5EF4-FFF2-40B4-BE49-F238E27FC236}">
                  <a16:creationId xmlns:a16="http://schemas.microsoft.com/office/drawing/2014/main" xmlns="" id="{9D45F316-F5B7-4C38-9471-ADA82F3BD80E}"/>
                </a:ext>
              </a:extLst>
            </p:cNvPr>
            <p:cNvPicPr>
              <a:picLocks noChangeAspect="1"/>
            </p:cNvPicPr>
            <p:nvPr/>
          </p:nvPicPr>
          <p:blipFill rotWithShape="1">
            <a:blip r:embed="rId2">
              <a:extLst>
                <a:ext uri="{28A0092B-C50C-407E-A947-70E740481C1C}">
                  <a14:useLocalDpi xmlns:a14="http://schemas.microsoft.com/office/drawing/2010/main" val="0"/>
                </a:ext>
              </a:extLst>
            </a:blip>
            <a:srcRect l="12500" r="12500"/>
            <a:stretch/>
          </p:blipFill>
          <p:spPr>
            <a:xfrm>
              <a:off x="896912" y="1651659"/>
              <a:ext cx="2537544" cy="2537544"/>
            </a:xfrm>
            <a:prstGeom prst="ellipse">
              <a:avLst/>
            </a:prstGeom>
          </p:spPr>
        </p:pic>
      </p:grpSp>
      <p:pic>
        <p:nvPicPr>
          <p:cNvPr id="17" name="图片 16">
            <a:hlinkClick r:id="rId3" action="ppaction://hlinkfile"/>
            <a:extLst>
              <a:ext uri="{FF2B5EF4-FFF2-40B4-BE49-F238E27FC236}">
                <a16:creationId xmlns:a16="http://schemas.microsoft.com/office/drawing/2014/main" xmlns="" id="{BDBBA9E2-784E-4737-988E-EE17CCA2774C}"/>
              </a:ext>
            </a:extLst>
          </p:cNvPr>
          <p:cNvPicPr>
            <a:picLocks noChangeAspect="1"/>
          </p:cNvPicPr>
          <p:nvPr/>
        </p:nvPicPr>
        <p:blipFill>
          <a:blip r:embed="rId4">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7996637" y="3287618"/>
            <a:ext cx="877901" cy="877901"/>
          </a:xfrm>
          <a:prstGeom prst="rect">
            <a:avLst/>
          </a:prstGeom>
        </p:spPr>
      </p:pic>
      <p:grpSp>
        <p:nvGrpSpPr>
          <p:cNvPr id="18" name="组合 17">
            <a:extLst>
              <a:ext uri="{FF2B5EF4-FFF2-40B4-BE49-F238E27FC236}">
                <a16:creationId xmlns:a16="http://schemas.microsoft.com/office/drawing/2014/main" xmlns="" id="{2FD8E8D1-9012-46A1-B6B4-3EEAECCF6CFA}"/>
              </a:ext>
            </a:extLst>
          </p:cNvPr>
          <p:cNvGrpSpPr/>
          <p:nvPr/>
        </p:nvGrpSpPr>
        <p:grpSpPr>
          <a:xfrm>
            <a:off x="6298621" y="5631215"/>
            <a:ext cx="4016620" cy="1096291"/>
            <a:chOff x="376432" y="5027369"/>
            <a:chExt cx="4016620" cy="1096291"/>
          </a:xfrm>
        </p:grpSpPr>
        <p:sp>
          <p:nvSpPr>
            <p:cNvPr id="20" name="文本">
              <a:extLst>
                <a:ext uri="{FF2B5EF4-FFF2-40B4-BE49-F238E27FC236}">
                  <a16:creationId xmlns:a16="http://schemas.microsoft.com/office/drawing/2014/main" xmlns="" id="{8ADD38EF-A36E-4498-B297-2719891C42F3}"/>
                </a:ext>
              </a:extLst>
            </p:cNvPr>
            <p:cNvSpPr/>
            <p:nvPr/>
          </p:nvSpPr>
          <p:spPr>
            <a:xfrm>
              <a:off x="1504644" y="5199243"/>
              <a:ext cx="2888408" cy="830997"/>
            </a:xfrm>
            <a:prstGeom prst="rect">
              <a:avLst/>
            </a:prstGeom>
          </p:spPr>
          <p:txBody>
            <a:bodyPr wrap="square">
              <a:spAutoFit/>
            </a:bodyPr>
            <a:lstStyle/>
            <a:p>
              <a:pPr lvl="0" algn="ctr">
                <a:defRPr/>
              </a:pPr>
              <a:r>
                <a:rPr lang="en-US" altLang="zh-CN"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1929—1933</a:t>
              </a: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年</a:t>
              </a:r>
              <a:endParaRPr lang="en-US" altLang="zh-CN"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endParaRPr>
            </a:p>
            <a:p>
              <a:pPr lvl="0" algn="ctr">
                <a:defRPr/>
              </a:pP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资本主义经济危机</a:t>
              </a:r>
              <a:endPar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pic>
          <p:nvPicPr>
            <p:cNvPr id="23" name="图片 22">
              <a:extLst>
                <a:ext uri="{FF2B5EF4-FFF2-40B4-BE49-F238E27FC236}">
                  <a16:creationId xmlns:a16="http://schemas.microsoft.com/office/drawing/2014/main" xmlns="" id="{DD0AEA90-575D-4E62-9065-763A7DCE027E}"/>
                </a:ext>
              </a:extLst>
            </p:cNvPr>
            <p:cNvPicPr>
              <a:picLocks noChangeAspect="1"/>
            </p:cNvPicPr>
            <p:nvPr/>
          </p:nvPicPr>
          <p:blipFill rotWithShape="1">
            <a:blip r:embed="rId5"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4" name="直接连接符 23">
              <a:extLst>
                <a:ext uri="{FF2B5EF4-FFF2-40B4-BE49-F238E27FC236}">
                  <a16:creationId xmlns:a16="http://schemas.microsoft.com/office/drawing/2014/main" xmlns="" id="{9DF770AA-5132-4800-9B68-F107242EC580}"/>
                </a:ext>
              </a:extLst>
            </p:cNvPr>
            <p:cNvCxnSpPr>
              <a:cxnSpLocks/>
            </p:cNvCxnSpPr>
            <p:nvPr/>
          </p:nvCxnSpPr>
          <p:spPr>
            <a:xfrm>
              <a:off x="1452698" y="6055928"/>
              <a:ext cx="2925961" cy="0"/>
            </a:xfrm>
            <a:prstGeom prst="line">
              <a:avLst/>
            </a:prstGeom>
            <a:noFill/>
            <a:ln w="6350" cap="flat" cmpd="sng" algn="ctr">
              <a:solidFill>
                <a:srgbClr val="B26A37"/>
              </a:solidFill>
              <a:prstDash val="solid"/>
              <a:miter lim="800000"/>
            </a:ln>
            <a:effectLst/>
          </p:spPr>
        </p:cxnSp>
      </p:grpSp>
      <p:grpSp>
        <p:nvGrpSpPr>
          <p:cNvPr id="2" name="组合 1">
            <a:extLst>
              <a:ext uri="{FF2B5EF4-FFF2-40B4-BE49-F238E27FC236}">
                <a16:creationId xmlns:a16="http://schemas.microsoft.com/office/drawing/2014/main" xmlns="" id="{397A63F4-BB31-4EF1-B908-363713BB86AC}"/>
              </a:ext>
            </a:extLst>
          </p:cNvPr>
          <p:cNvGrpSpPr/>
          <p:nvPr/>
        </p:nvGrpSpPr>
        <p:grpSpPr>
          <a:xfrm>
            <a:off x="1251613" y="2105996"/>
            <a:ext cx="3994150" cy="3962115"/>
            <a:chOff x="455613" y="1797002"/>
            <a:chExt cx="3994150" cy="3962115"/>
          </a:xfrm>
        </p:grpSpPr>
        <p:grpSp>
          <p:nvGrpSpPr>
            <p:cNvPr id="19" name="组合 1">
              <a:extLst>
                <a:ext uri="{FF2B5EF4-FFF2-40B4-BE49-F238E27FC236}">
                  <a16:creationId xmlns:a16="http://schemas.microsoft.com/office/drawing/2014/main" xmlns="" id="{EE16F636-DD71-46F2-A3BB-9FBEE21E6B84}"/>
                </a:ext>
              </a:extLst>
            </p:cNvPr>
            <p:cNvGrpSpPr>
              <a:grpSpLocks/>
            </p:cNvGrpSpPr>
            <p:nvPr/>
          </p:nvGrpSpPr>
          <p:grpSpPr bwMode="auto">
            <a:xfrm>
              <a:off x="455613" y="2617789"/>
              <a:ext cx="3994150" cy="3141328"/>
              <a:chOff x="1343025" y="2721029"/>
              <a:chExt cx="4608513" cy="3141708"/>
            </a:xfrm>
          </p:grpSpPr>
          <p:sp>
            <p:nvSpPr>
              <p:cNvPr id="21" name="Freeform 6">
                <a:extLst>
                  <a:ext uri="{FF2B5EF4-FFF2-40B4-BE49-F238E27FC236}">
                    <a16:creationId xmlns:a16="http://schemas.microsoft.com/office/drawing/2014/main" xmlns="" id="{96440929-DEB4-44F0-A175-1A52E58421B5}"/>
                  </a:ext>
                </a:extLst>
              </p:cNvPr>
              <p:cNvSpPr>
                <a:spLocks/>
              </p:cNvSpPr>
              <p:nvPr/>
            </p:nvSpPr>
            <p:spPr bwMode="auto">
              <a:xfrm>
                <a:off x="1343025" y="2721029"/>
                <a:ext cx="4608513" cy="3141708"/>
              </a:xfrm>
              <a:custGeom>
                <a:avLst/>
                <a:gdLst>
                  <a:gd name="T0" fmla="*/ 2147483646 w 808"/>
                  <a:gd name="T1" fmla="*/ 0 h 888"/>
                  <a:gd name="T2" fmla="*/ 2147483646 w 808"/>
                  <a:gd name="T3" fmla="*/ 1592201403 h 888"/>
                  <a:gd name="T4" fmla="*/ 2147483646 w 808"/>
                  <a:gd name="T5" fmla="*/ 0 h 888"/>
                  <a:gd name="T6" fmla="*/ 0 w 808"/>
                  <a:gd name="T7" fmla="*/ 0 h 888"/>
                  <a:gd name="T8" fmla="*/ 0 w 808"/>
                  <a:gd name="T9" fmla="*/ 2147483646 h 888"/>
                  <a:gd name="T10" fmla="*/ 1561493106 w 808"/>
                  <a:gd name="T11" fmla="*/ 2147483646 h 888"/>
                  <a:gd name="T12" fmla="*/ 2147483646 w 808"/>
                  <a:gd name="T13" fmla="*/ 2147483646 h 888"/>
                  <a:gd name="T14" fmla="*/ 2147483646 w 808"/>
                  <a:gd name="T15" fmla="*/ 2147483646 h 888"/>
                  <a:gd name="T16" fmla="*/ 2147483646 w 808"/>
                  <a:gd name="T17" fmla="*/ 0 h 888"/>
                  <a:gd name="T18" fmla="*/ 2147483646 w 808"/>
                  <a:gd name="T19" fmla="*/ 0 h 8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rgbClr val="F2F2F2"/>
                </a:solidFill>
                <a:prstDash val="solid"/>
                <a:miter lim="800000"/>
                <a:headEnd/>
                <a:tailEnd/>
              </a:ln>
            </p:spPr>
            <p:txBody>
              <a:bodyPr/>
              <a:lstStyle/>
              <a:p>
                <a:endParaRPr lang="zh-CN" altLang="en-US" sz="2400">
                  <a:latin typeface="+mn-ea"/>
                  <a:ea typeface="+mn-ea"/>
                </a:endParaRPr>
              </a:p>
            </p:txBody>
          </p:sp>
          <p:sp>
            <p:nvSpPr>
              <p:cNvPr id="22" name="文本框 5">
                <a:extLst>
                  <a:ext uri="{FF2B5EF4-FFF2-40B4-BE49-F238E27FC236}">
                    <a16:creationId xmlns:a16="http://schemas.microsoft.com/office/drawing/2014/main" xmlns="" id="{DF24E501-3777-43B8-B4D9-35DD08A0C222}"/>
                  </a:ext>
                </a:extLst>
              </p:cNvPr>
              <p:cNvSpPr txBox="1">
                <a:spLocks noChangeArrowheads="1"/>
              </p:cNvSpPr>
              <p:nvPr/>
            </p:nvSpPr>
            <p:spPr bwMode="auto">
              <a:xfrm>
                <a:off x="1403470" y="3284658"/>
                <a:ext cx="4330097" cy="224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ts val="600"/>
                  </a:spcBef>
                </a:pPr>
                <a:r>
                  <a:rPr lang="zh-CN" altLang="en-US" sz="2400" dirty="0">
                    <a:latin typeface="+mn-ea"/>
                    <a:ea typeface="+mn-ea"/>
                    <a:sym typeface="微软雅黑" panose="020B0503020204020204" pitchFamily="34" charset="-122"/>
                  </a:rPr>
                  <a:t>一个或多个国民经济或整个世界经济在一段比较长的时间内不断收缩（负的经济增长率）</a:t>
                </a:r>
              </a:p>
            </p:txBody>
          </p:sp>
        </p:grpSp>
        <p:sp>
          <p:nvSpPr>
            <p:cNvPr id="28" name="椭圆 27">
              <a:extLst>
                <a:ext uri="{FF2B5EF4-FFF2-40B4-BE49-F238E27FC236}">
                  <a16:creationId xmlns:a16="http://schemas.microsoft.com/office/drawing/2014/main" xmlns="" id="{B71FB894-16DF-4E47-A6FA-AAFEF5199130}"/>
                </a:ext>
              </a:extLst>
            </p:cNvPr>
            <p:cNvSpPr/>
            <p:nvPr/>
          </p:nvSpPr>
          <p:spPr>
            <a:xfrm>
              <a:off x="1760514" y="1797002"/>
              <a:ext cx="1384348" cy="1384348"/>
            </a:xfrm>
            <a:prstGeom prst="ellipse">
              <a:avLst/>
            </a:prstGeom>
            <a:solidFill>
              <a:srgbClr val="C87E4C"/>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effectLst>
                    <a:outerShdw blurRad="38100" dist="38100" dir="2700000" algn="tl">
                      <a:srgbClr val="000000">
                        <a:alpha val="43137"/>
                      </a:srgbClr>
                    </a:outerShdw>
                  </a:effectLst>
                  <a:latin typeface="+mn-ea"/>
                  <a:ea typeface="+mn-ea"/>
                  <a:cs typeface="+mn-ea"/>
                  <a:sym typeface="+mn-lt"/>
                </a:rPr>
                <a:t>经济危机</a:t>
              </a:r>
              <a:endParaRPr kumimoji="0" lang="zh-CN" altLang="en-US" sz="2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n-ea"/>
                <a:ea typeface="+mn-ea"/>
                <a:cs typeface="+mn-ea"/>
                <a:sym typeface="+mn-lt"/>
              </a:endParaRPr>
            </a:p>
          </p:txBody>
        </p:sp>
      </p:grpSp>
    </p:spTree>
    <p:extLst>
      <p:ext uri="{BB962C8B-B14F-4D97-AF65-F5344CB8AC3E}">
        <p14:creationId xmlns:p14="http://schemas.microsoft.com/office/powerpoint/2010/main" val="1031292572"/>
      </p:ext>
    </p:extLst>
  </p:cSld>
  <p:clrMapOvr>
    <a:masterClrMapping/>
  </p:clrMapOvr>
  <p:transition spd="med">
    <p:pull/>
  </p:transition>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五、资本主义的基本矛盾与经济危机</a:t>
            </a:r>
          </a:p>
        </p:txBody>
      </p:sp>
      <p:grpSp>
        <p:nvGrpSpPr>
          <p:cNvPr id="23" name="组合 1">
            <a:extLst>
              <a:ext uri="{FF2B5EF4-FFF2-40B4-BE49-F238E27FC236}">
                <a16:creationId xmlns:a16="http://schemas.microsoft.com/office/drawing/2014/main" xmlns="" id="{A92E0109-D966-4ACA-BBDB-BBA149E3BDF5}"/>
              </a:ext>
            </a:extLst>
          </p:cNvPr>
          <p:cNvGrpSpPr>
            <a:grpSpLocks/>
          </p:cNvGrpSpPr>
          <p:nvPr/>
        </p:nvGrpSpPr>
        <p:grpSpPr bwMode="auto">
          <a:xfrm>
            <a:off x="1416051" y="2452366"/>
            <a:ext cx="220663" cy="4092575"/>
            <a:chOff x="3616325" y="1892300"/>
            <a:chExt cx="220663" cy="4092511"/>
          </a:xfrm>
          <a:solidFill>
            <a:srgbClr val="B26A37"/>
          </a:solidFill>
        </p:grpSpPr>
        <p:cxnSp>
          <p:nvCxnSpPr>
            <p:cNvPr id="24" name="MH_Other_3">
              <a:extLst>
                <a:ext uri="{FF2B5EF4-FFF2-40B4-BE49-F238E27FC236}">
                  <a16:creationId xmlns:a16="http://schemas.microsoft.com/office/drawing/2014/main" xmlns="" id="{A75EB66A-2B8C-4108-8A6A-8E44B77A26C3}"/>
                </a:ext>
              </a:extLst>
            </p:cNvPr>
            <p:cNvCxnSpPr/>
            <p:nvPr>
              <p:custDataLst>
                <p:tags r:id="rId1"/>
              </p:custDataLst>
            </p:nvPr>
          </p:nvCxnSpPr>
          <p:spPr>
            <a:xfrm>
              <a:off x="3725863" y="1892300"/>
              <a:ext cx="0" cy="4092511"/>
            </a:xfrm>
            <a:prstGeom prst="line">
              <a:avLst/>
            </a:prstGeom>
            <a:grpFill/>
            <a:ln w="19050">
              <a:solidFill>
                <a:srgbClr val="B26A37"/>
              </a:solidFill>
            </a:ln>
          </p:spPr>
          <p:style>
            <a:lnRef idx="1">
              <a:schemeClr val="accent1"/>
            </a:lnRef>
            <a:fillRef idx="0">
              <a:schemeClr val="accent1"/>
            </a:fillRef>
            <a:effectRef idx="0">
              <a:schemeClr val="accent1"/>
            </a:effectRef>
            <a:fontRef idx="minor">
              <a:schemeClr val="tx1"/>
            </a:fontRef>
          </p:style>
        </p:cxnSp>
        <p:sp>
          <p:nvSpPr>
            <p:cNvPr id="41" name="MH_Other_4">
              <a:extLst>
                <a:ext uri="{FF2B5EF4-FFF2-40B4-BE49-F238E27FC236}">
                  <a16:creationId xmlns:a16="http://schemas.microsoft.com/office/drawing/2014/main" xmlns="" id="{695B1811-CB66-4676-873F-05720E203043}"/>
                </a:ext>
              </a:extLst>
            </p:cNvPr>
            <p:cNvSpPr/>
            <p:nvPr>
              <p:custDataLst>
                <p:tags r:id="rId2"/>
              </p:custDataLst>
            </p:nvPr>
          </p:nvSpPr>
          <p:spPr>
            <a:xfrm>
              <a:off x="3616325" y="4169100"/>
              <a:ext cx="220663" cy="220660"/>
            </a:xfrm>
            <a:prstGeom prst="ellipse">
              <a:avLst/>
            </a:prstGeom>
            <a:grp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HK" altLang="en-US">
                <a:solidFill>
                  <a:srgbClr val="FFFFFF"/>
                </a:solidFill>
                <a:sym typeface="微软雅黑" panose="020B0503020204020204" pitchFamily="34" charset="-122"/>
              </a:endParaRPr>
            </a:p>
          </p:txBody>
        </p:sp>
        <p:sp>
          <p:nvSpPr>
            <p:cNvPr id="42" name="MH_Other_5">
              <a:extLst>
                <a:ext uri="{FF2B5EF4-FFF2-40B4-BE49-F238E27FC236}">
                  <a16:creationId xmlns:a16="http://schemas.microsoft.com/office/drawing/2014/main" xmlns="" id="{DA0AB503-CF66-4F27-8FE0-7B13163DC0B1}"/>
                </a:ext>
              </a:extLst>
            </p:cNvPr>
            <p:cNvSpPr/>
            <p:nvPr>
              <p:custDataLst>
                <p:tags r:id="rId3"/>
              </p:custDataLst>
            </p:nvPr>
          </p:nvSpPr>
          <p:spPr>
            <a:xfrm>
              <a:off x="3616325" y="2195507"/>
              <a:ext cx="220663" cy="220660"/>
            </a:xfrm>
            <a:prstGeom prst="ellipse">
              <a:avLst/>
            </a:prstGeom>
            <a:grp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HK" altLang="en-US">
                <a:solidFill>
                  <a:srgbClr val="FFFFFF"/>
                </a:solidFill>
                <a:sym typeface="微软雅黑" panose="020B0503020204020204" pitchFamily="34" charset="-122"/>
              </a:endParaRPr>
            </a:p>
          </p:txBody>
        </p:sp>
        <p:sp>
          <p:nvSpPr>
            <p:cNvPr id="13" name="MH_Other_4">
              <a:extLst>
                <a:ext uri="{FF2B5EF4-FFF2-40B4-BE49-F238E27FC236}">
                  <a16:creationId xmlns:a16="http://schemas.microsoft.com/office/drawing/2014/main" xmlns="" id="{9C7EB539-7FC6-4103-945A-17A82139B32B}"/>
                </a:ext>
              </a:extLst>
            </p:cNvPr>
            <p:cNvSpPr/>
            <p:nvPr>
              <p:custDataLst>
                <p:tags r:id="rId4"/>
              </p:custDataLst>
            </p:nvPr>
          </p:nvSpPr>
          <p:spPr>
            <a:xfrm>
              <a:off x="3616325" y="5155898"/>
              <a:ext cx="220663" cy="220660"/>
            </a:xfrm>
            <a:prstGeom prst="ellipse">
              <a:avLst/>
            </a:prstGeom>
            <a:grp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HK" altLang="en-US">
                <a:solidFill>
                  <a:srgbClr val="FFFFFF"/>
                </a:solidFill>
                <a:sym typeface="微软雅黑" panose="020B0503020204020204" pitchFamily="34" charset="-122"/>
              </a:endParaRPr>
            </a:p>
          </p:txBody>
        </p:sp>
        <p:sp>
          <p:nvSpPr>
            <p:cNvPr id="14" name="MH_Other_4">
              <a:extLst>
                <a:ext uri="{FF2B5EF4-FFF2-40B4-BE49-F238E27FC236}">
                  <a16:creationId xmlns:a16="http://schemas.microsoft.com/office/drawing/2014/main" xmlns="" id="{EBCB5EF1-4040-4955-AFB1-F7BF920A4C72}"/>
                </a:ext>
              </a:extLst>
            </p:cNvPr>
            <p:cNvSpPr/>
            <p:nvPr>
              <p:custDataLst>
                <p:tags r:id="rId5"/>
              </p:custDataLst>
            </p:nvPr>
          </p:nvSpPr>
          <p:spPr>
            <a:xfrm>
              <a:off x="3616325" y="3182304"/>
              <a:ext cx="220663" cy="220660"/>
            </a:xfrm>
            <a:prstGeom prst="ellipse">
              <a:avLst/>
            </a:prstGeom>
            <a:grp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HK" altLang="en-US">
                <a:solidFill>
                  <a:srgbClr val="FFFFFF"/>
                </a:solidFill>
                <a:sym typeface="微软雅黑" panose="020B0503020204020204" pitchFamily="34" charset="-122"/>
              </a:endParaRPr>
            </a:p>
          </p:txBody>
        </p:sp>
      </p:grpSp>
      <p:sp>
        <p:nvSpPr>
          <p:cNvPr id="43" name="矩形 7">
            <a:extLst>
              <a:ext uri="{FF2B5EF4-FFF2-40B4-BE49-F238E27FC236}">
                <a16:creationId xmlns:a16="http://schemas.microsoft.com/office/drawing/2014/main" xmlns="" id="{242F832F-67BC-4F09-9427-2BE74C03CB98}"/>
              </a:ext>
            </a:extLst>
          </p:cNvPr>
          <p:cNvSpPr>
            <a:spLocks noChangeArrowheads="1"/>
          </p:cNvSpPr>
          <p:nvPr/>
        </p:nvSpPr>
        <p:spPr bwMode="auto">
          <a:xfrm>
            <a:off x="1746252" y="2668664"/>
            <a:ext cx="4932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dirty="0">
                <a:solidFill>
                  <a:srgbClr val="000000"/>
                </a:solidFill>
                <a:latin typeface="微软雅黑" panose="020B0503020204020204" pitchFamily="34" charset="-122"/>
                <a:sym typeface="微软雅黑" panose="020B0503020204020204" pitchFamily="34" charset="-122"/>
              </a:rPr>
              <a:t>大量商品积压</a:t>
            </a:r>
            <a:endParaRPr lang="en-US" altLang="zh-CN" sz="2400" dirty="0">
              <a:solidFill>
                <a:srgbClr val="000000"/>
              </a:solidFill>
              <a:latin typeface="微软雅黑" panose="020B0503020204020204" pitchFamily="34" charset="-122"/>
              <a:sym typeface="微软雅黑" panose="020B0503020204020204" pitchFamily="34" charset="-122"/>
            </a:endParaRPr>
          </a:p>
        </p:txBody>
      </p:sp>
      <p:sp>
        <p:nvSpPr>
          <p:cNvPr id="45" name="矩形 9">
            <a:extLst>
              <a:ext uri="{FF2B5EF4-FFF2-40B4-BE49-F238E27FC236}">
                <a16:creationId xmlns:a16="http://schemas.microsoft.com/office/drawing/2014/main" xmlns="" id="{1CD7F29F-1182-403B-BF2A-58935A9EAF0C}"/>
              </a:ext>
            </a:extLst>
          </p:cNvPr>
          <p:cNvSpPr>
            <a:spLocks noChangeArrowheads="1"/>
          </p:cNvSpPr>
          <p:nvPr/>
        </p:nvSpPr>
        <p:spPr bwMode="auto">
          <a:xfrm>
            <a:off x="9490184" y="2499013"/>
            <a:ext cx="2352453"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25475" algn="just">
              <a:lnSpc>
                <a:spcPct val="150000"/>
              </a:lnSpc>
            </a:pPr>
            <a:r>
              <a:rPr lang="zh-CN" altLang="en-US" sz="2400" b="1" dirty="0">
                <a:solidFill>
                  <a:srgbClr val="000000"/>
                </a:solidFill>
                <a:latin typeface="微软雅黑" panose="020B0503020204020204" pitchFamily="34" charset="-122"/>
                <a:sym typeface="微软雅黑" panose="020B0503020204020204" pitchFamily="34" charset="-122"/>
              </a:rPr>
              <a:t>第二次世界大战以后，出现了</a:t>
            </a:r>
            <a:r>
              <a:rPr lang="zh-CN" altLang="en-US" sz="2400" b="1" dirty="0">
                <a:solidFill>
                  <a:srgbClr val="B26A37"/>
                </a:solidFill>
                <a:latin typeface="微软雅黑" panose="020B0503020204020204" pitchFamily="34" charset="-122"/>
                <a:sym typeface="微软雅黑" panose="020B0503020204020204" pitchFamily="34" charset="-122"/>
              </a:rPr>
              <a:t>生产停滞</a:t>
            </a:r>
            <a:r>
              <a:rPr lang="zh-CN" altLang="en-US" sz="2400" b="1" dirty="0">
                <a:solidFill>
                  <a:srgbClr val="000000"/>
                </a:solidFill>
                <a:latin typeface="微软雅黑" panose="020B0503020204020204" pitchFamily="34" charset="-122"/>
                <a:sym typeface="微软雅黑" panose="020B0503020204020204" pitchFamily="34" charset="-122"/>
              </a:rPr>
              <a:t>与</a:t>
            </a:r>
            <a:r>
              <a:rPr lang="zh-CN" altLang="en-US" sz="2400" b="1" dirty="0">
                <a:solidFill>
                  <a:srgbClr val="B26A37"/>
                </a:solidFill>
                <a:latin typeface="微软雅黑" panose="020B0503020204020204" pitchFamily="34" charset="-122"/>
                <a:sym typeface="微软雅黑" panose="020B0503020204020204" pitchFamily="34" charset="-122"/>
              </a:rPr>
              <a:t>通货膨胀</a:t>
            </a:r>
            <a:r>
              <a:rPr lang="zh-CN" altLang="en-US" sz="2400" b="1" dirty="0">
                <a:solidFill>
                  <a:srgbClr val="000000"/>
                </a:solidFill>
                <a:latin typeface="微软雅黑" panose="020B0503020204020204" pitchFamily="34" charset="-122"/>
                <a:sym typeface="微软雅黑" panose="020B0503020204020204" pitchFamily="34" charset="-122"/>
              </a:rPr>
              <a:t>同时并存的现象。</a:t>
            </a:r>
          </a:p>
        </p:txBody>
      </p:sp>
      <p:sp>
        <p:nvSpPr>
          <p:cNvPr id="11" name="矩形: 圆角 10">
            <a:extLst>
              <a:ext uri="{FF2B5EF4-FFF2-40B4-BE49-F238E27FC236}">
                <a16:creationId xmlns:a16="http://schemas.microsoft.com/office/drawing/2014/main" xmlns="" id="{C748FDCA-FEB9-4760-8957-D9E311F07CEC}"/>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（二）资本主义经济危机</a:t>
            </a:r>
          </a:p>
        </p:txBody>
      </p:sp>
      <p:pic>
        <p:nvPicPr>
          <p:cNvPr id="11266" name="Picture 2" descr="See the source image">
            <a:extLst>
              <a:ext uri="{FF2B5EF4-FFF2-40B4-BE49-F238E27FC236}">
                <a16:creationId xmlns:a16="http://schemas.microsoft.com/office/drawing/2014/main" xmlns="" id="{F15D2D8D-1222-4B1C-A40E-B2F9DE70A7A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62"/>
          <a:stretch/>
        </p:blipFill>
        <p:spPr bwMode="auto">
          <a:xfrm>
            <a:off x="5053263" y="2492880"/>
            <a:ext cx="4112516" cy="287407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xmlns="" id="{123758DE-0D69-4034-A9E5-365A30D19DD4}"/>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1.</a:t>
            </a:r>
            <a:r>
              <a:rPr lang="zh-CN" altLang="en-US" sz="2400" b="1" dirty="0">
                <a:solidFill>
                  <a:srgbClr val="B26A37"/>
                </a:solidFill>
                <a:latin typeface="+mn-ea"/>
                <a:ea typeface="+mn-ea"/>
                <a:sym typeface="微软雅黑" panose="020B0503020204020204" pitchFamily="34" charset="-122"/>
              </a:rPr>
              <a:t>经济危机的主要表现</a:t>
            </a:r>
          </a:p>
        </p:txBody>
      </p:sp>
      <p:sp>
        <p:nvSpPr>
          <p:cNvPr id="15" name="矩形 7">
            <a:extLst>
              <a:ext uri="{FF2B5EF4-FFF2-40B4-BE49-F238E27FC236}">
                <a16:creationId xmlns:a16="http://schemas.microsoft.com/office/drawing/2014/main" xmlns="" id="{D3E50D0A-E1F9-43CC-A737-345E0E768966}"/>
              </a:ext>
            </a:extLst>
          </p:cNvPr>
          <p:cNvSpPr>
            <a:spLocks noChangeArrowheads="1"/>
          </p:cNvSpPr>
          <p:nvPr/>
        </p:nvSpPr>
        <p:spPr bwMode="auto">
          <a:xfrm>
            <a:off x="1746252" y="3644960"/>
            <a:ext cx="4932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dirty="0">
                <a:solidFill>
                  <a:srgbClr val="000000"/>
                </a:solidFill>
                <a:latin typeface="微软雅黑" panose="020B0503020204020204" pitchFamily="34" charset="-122"/>
                <a:sym typeface="微软雅黑" panose="020B0503020204020204" pitchFamily="34" charset="-122"/>
              </a:rPr>
              <a:t>大批生产企业减产或停工</a:t>
            </a:r>
            <a:endParaRPr lang="en-US" altLang="zh-CN" sz="2400" dirty="0">
              <a:solidFill>
                <a:srgbClr val="000000"/>
              </a:solidFill>
              <a:latin typeface="微软雅黑" panose="020B0503020204020204" pitchFamily="34" charset="-122"/>
              <a:sym typeface="微软雅黑" panose="020B0503020204020204" pitchFamily="34" charset="-122"/>
            </a:endParaRPr>
          </a:p>
        </p:txBody>
      </p:sp>
      <p:sp>
        <p:nvSpPr>
          <p:cNvPr id="16" name="矩形 7">
            <a:extLst>
              <a:ext uri="{FF2B5EF4-FFF2-40B4-BE49-F238E27FC236}">
                <a16:creationId xmlns:a16="http://schemas.microsoft.com/office/drawing/2014/main" xmlns="" id="{370B814C-259A-46F1-9A2D-5C4003202BD0}"/>
              </a:ext>
            </a:extLst>
          </p:cNvPr>
          <p:cNvSpPr>
            <a:spLocks noChangeArrowheads="1"/>
          </p:cNvSpPr>
          <p:nvPr/>
        </p:nvSpPr>
        <p:spPr bwMode="auto">
          <a:xfrm>
            <a:off x="1746252" y="4621256"/>
            <a:ext cx="4932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dirty="0">
                <a:solidFill>
                  <a:srgbClr val="000000"/>
                </a:solidFill>
                <a:latin typeface="微软雅黑" panose="020B0503020204020204" pitchFamily="34" charset="-122"/>
                <a:sym typeface="微软雅黑" panose="020B0503020204020204" pitchFamily="34" charset="-122"/>
              </a:rPr>
              <a:t>许多金融机构倒闭</a:t>
            </a:r>
            <a:endParaRPr lang="en-US" altLang="zh-CN" sz="2400" dirty="0">
              <a:solidFill>
                <a:srgbClr val="000000"/>
              </a:solidFill>
              <a:latin typeface="微软雅黑" panose="020B0503020204020204" pitchFamily="34" charset="-122"/>
              <a:sym typeface="微软雅黑" panose="020B0503020204020204" pitchFamily="34" charset="-122"/>
            </a:endParaRPr>
          </a:p>
        </p:txBody>
      </p:sp>
      <p:sp>
        <p:nvSpPr>
          <p:cNvPr id="17" name="矩形 7">
            <a:extLst>
              <a:ext uri="{FF2B5EF4-FFF2-40B4-BE49-F238E27FC236}">
                <a16:creationId xmlns:a16="http://schemas.microsoft.com/office/drawing/2014/main" xmlns="" id="{2A3CCD32-EDB2-41AB-8EEF-6496DAED23B7}"/>
              </a:ext>
            </a:extLst>
          </p:cNvPr>
          <p:cNvSpPr>
            <a:spLocks noChangeArrowheads="1"/>
          </p:cNvSpPr>
          <p:nvPr/>
        </p:nvSpPr>
        <p:spPr bwMode="auto">
          <a:xfrm>
            <a:off x="1746252" y="5630766"/>
            <a:ext cx="4932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r>
              <a:rPr lang="zh-CN" altLang="en-US" sz="2400">
                <a:solidFill>
                  <a:srgbClr val="000000"/>
                </a:solidFill>
                <a:latin typeface="微软雅黑" panose="020B0503020204020204" pitchFamily="34" charset="-122"/>
                <a:sym typeface="微软雅黑" panose="020B0503020204020204" pitchFamily="34" charset="-122"/>
              </a:rPr>
              <a:t>整个社会经济生活一片混乱</a:t>
            </a:r>
            <a:endParaRPr lang="zh-CN" altLang="en-US" sz="2400" dirty="0">
              <a:solidFill>
                <a:srgbClr val="000000"/>
              </a:solidFill>
              <a:latin typeface="微软雅黑" panose="020B0503020204020204" pitchFamily="34" charset="-122"/>
              <a:sym typeface="微软雅黑" panose="020B0503020204020204" pitchFamily="34" charset="-122"/>
            </a:endParaRPr>
          </a:p>
        </p:txBody>
      </p:sp>
      <p:sp>
        <p:nvSpPr>
          <p:cNvPr id="18" name="Aichitds6-1">
            <a:extLst>
              <a:ext uri="{FF2B5EF4-FFF2-40B4-BE49-F238E27FC236}">
                <a16:creationId xmlns:a16="http://schemas.microsoft.com/office/drawing/2014/main" xmlns="" id="{AC8C3C69-D375-4845-B3B0-7B31BF52B537}"/>
              </a:ext>
            </a:extLst>
          </p:cNvPr>
          <p:cNvSpPr>
            <a:spLocks noChangeArrowheads="1"/>
          </p:cNvSpPr>
          <p:nvPr/>
        </p:nvSpPr>
        <p:spPr bwMode="auto">
          <a:xfrm>
            <a:off x="9426016" y="2374938"/>
            <a:ext cx="2564697" cy="3063335"/>
          </a:xfrm>
          <a:prstGeom prst="roundRect">
            <a:avLst>
              <a:gd name="adj" fmla="val 8176"/>
            </a:avLst>
          </a:prstGeom>
          <a:noFill/>
          <a:ln w="19050">
            <a:solidFill>
              <a:schemeClr val="accent2">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1500" b="1" i="0" u="none" strike="noStrike" kern="1200" cap="none" spc="0" normalizeH="0" baseline="0" noProof="0" dirty="0">
                <a:ln>
                  <a:noFill/>
                </a:ln>
                <a:solidFill>
                  <a:srgbClr val="C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rPr>
              <a:t> </a:t>
            </a:r>
            <a:endParaRPr kumimoji="0" lang="zh-CN" altLang="en-US" sz="1500" b="1" i="0" u="none" strike="noStrike" kern="1200" cap="none" spc="0" normalizeH="0" baseline="0" noProof="0" dirty="0">
              <a:ln>
                <a:noFill/>
              </a:ln>
              <a:solidFill>
                <a:srgbClr val="C00000"/>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endParaRPr>
          </a:p>
        </p:txBody>
      </p:sp>
    </p:spTree>
    <p:extLst>
      <p:ext uri="{BB962C8B-B14F-4D97-AF65-F5344CB8AC3E}">
        <p14:creationId xmlns:p14="http://schemas.microsoft.com/office/powerpoint/2010/main" val="2123673983"/>
      </p:ext>
    </p:extLst>
  </p:cSld>
  <p:clrMapOvr>
    <a:masterClrMapping/>
  </p:clrMapOvr>
  <p:transition spd="med">
    <p:pull/>
  </p:transition>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7FA42325-0B0E-4575-AB7A-3DCC1072CBD5}"/>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2.</a:t>
            </a:r>
            <a:r>
              <a:rPr lang="zh-CN" altLang="en-US" sz="2400" b="1" dirty="0">
                <a:solidFill>
                  <a:srgbClr val="B26A37"/>
                </a:solidFill>
                <a:latin typeface="+mn-ea"/>
                <a:ea typeface="+mn-ea"/>
                <a:sym typeface="微软雅黑" panose="020B0503020204020204" pitchFamily="34" charset="-122"/>
              </a:rPr>
              <a:t>经济危机的本质</a:t>
            </a:r>
          </a:p>
        </p:txBody>
      </p:sp>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五、资本主义的基本矛盾与经济危机</a:t>
            </a:r>
          </a:p>
        </p:txBody>
      </p:sp>
      <p:grpSp>
        <p:nvGrpSpPr>
          <p:cNvPr id="3" name="组合 2">
            <a:extLst>
              <a:ext uri="{FF2B5EF4-FFF2-40B4-BE49-F238E27FC236}">
                <a16:creationId xmlns:a16="http://schemas.microsoft.com/office/drawing/2014/main" xmlns="" id="{298F682B-D33A-4D8C-8F40-78091733B47D}"/>
              </a:ext>
            </a:extLst>
          </p:cNvPr>
          <p:cNvGrpSpPr/>
          <p:nvPr/>
        </p:nvGrpSpPr>
        <p:grpSpPr>
          <a:xfrm>
            <a:off x="981075" y="2458930"/>
            <a:ext cx="10229850" cy="1297582"/>
            <a:chOff x="1095375" y="2458930"/>
            <a:chExt cx="10229850" cy="1297582"/>
          </a:xfrm>
        </p:grpSpPr>
        <p:sp>
          <p:nvSpPr>
            <p:cNvPr id="10" name="文本框 3">
              <a:extLst>
                <a:ext uri="{FF2B5EF4-FFF2-40B4-BE49-F238E27FC236}">
                  <a16:creationId xmlns:a16="http://schemas.microsoft.com/office/drawing/2014/main" xmlns="" id="{1CE40611-8A86-438A-89B9-246495AB298E}"/>
                </a:ext>
              </a:extLst>
            </p:cNvPr>
            <p:cNvSpPr txBox="1">
              <a:spLocks noChangeArrowheads="1"/>
            </p:cNvSpPr>
            <p:nvPr/>
          </p:nvSpPr>
          <p:spPr bwMode="auto">
            <a:xfrm>
              <a:off x="3105150" y="2458930"/>
              <a:ext cx="796290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      资本主义经济发展过程中周期爆发的</a:t>
              </a:r>
              <a:r>
                <a:rPr lang="zh-CN" altLang="en-US" sz="2400" b="1" dirty="0">
                  <a:solidFill>
                    <a:srgbClr val="B26A37"/>
                  </a:solidFill>
                  <a:latin typeface="微软雅黑" panose="020B0503020204020204" pitchFamily="34" charset="-122"/>
                  <a:sym typeface="微软雅黑" panose="020B0503020204020204" pitchFamily="34" charset="-122"/>
                </a:rPr>
                <a:t>生产相对过剩的危机</a:t>
              </a:r>
              <a:r>
                <a:rPr lang="zh-CN" altLang="en-US" sz="2400" dirty="0">
                  <a:solidFill>
                    <a:srgbClr val="000000"/>
                  </a:solidFill>
                  <a:latin typeface="微软雅黑" panose="020B0503020204020204" pitchFamily="34" charset="-122"/>
                  <a:sym typeface="微软雅黑" panose="020B0503020204020204" pitchFamily="34" charset="-122"/>
                </a:rPr>
                <a:t>，也是经济周期中的决定性阶段。</a:t>
              </a:r>
            </a:p>
          </p:txBody>
        </p:sp>
        <p:cxnSp>
          <p:nvCxnSpPr>
            <p:cNvPr id="11" name="直接连接符 10">
              <a:extLst>
                <a:ext uri="{FF2B5EF4-FFF2-40B4-BE49-F238E27FC236}">
                  <a16:creationId xmlns:a16="http://schemas.microsoft.com/office/drawing/2014/main" xmlns="" id="{F7C7E0BE-E562-4555-B3CF-79F99E686DDF}"/>
                </a:ext>
              </a:extLst>
            </p:cNvPr>
            <p:cNvCxnSpPr>
              <a:cxnSpLocks/>
            </p:cNvCxnSpPr>
            <p:nvPr/>
          </p:nvCxnSpPr>
          <p:spPr>
            <a:xfrm>
              <a:off x="2903621" y="3747363"/>
              <a:ext cx="8421604" cy="91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组合 5">
              <a:extLst>
                <a:ext uri="{FF2B5EF4-FFF2-40B4-BE49-F238E27FC236}">
                  <a16:creationId xmlns:a16="http://schemas.microsoft.com/office/drawing/2014/main" xmlns="" id="{4A30066B-F261-4E32-8719-550D7D57EFF2}"/>
                </a:ext>
              </a:extLst>
            </p:cNvPr>
            <p:cNvGrpSpPr>
              <a:grpSpLocks/>
            </p:cNvGrpSpPr>
            <p:nvPr/>
          </p:nvGrpSpPr>
          <p:grpSpPr bwMode="auto">
            <a:xfrm>
              <a:off x="1095375" y="2458930"/>
              <a:ext cx="1655763" cy="1249362"/>
              <a:chOff x="1199456" y="1766933"/>
              <a:chExt cx="1656638" cy="1363756"/>
            </a:xfrm>
          </p:grpSpPr>
          <p:sp>
            <p:nvSpPr>
              <p:cNvPr id="14" name="Freeform 41">
                <a:extLst>
                  <a:ext uri="{FF2B5EF4-FFF2-40B4-BE49-F238E27FC236}">
                    <a16:creationId xmlns:a16="http://schemas.microsoft.com/office/drawing/2014/main" xmlns="" id="{FB8E3E33-FEB8-45F1-A7C4-5504D653D941}"/>
                  </a:ext>
                </a:extLst>
              </p:cNvPr>
              <p:cNvSpPr>
                <a:spLocks/>
              </p:cNvSpPr>
              <p:nvPr/>
            </p:nvSpPr>
            <p:spPr bwMode="auto">
              <a:xfrm>
                <a:off x="1199456" y="1766933"/>
                <a:ext cx="1656638" cy="1363756"/>
              </a:xfrm>
              <a:custGeom>
                <a:avLst/>
                <a:gdLst>
                  <a:gd name="T0" fmla="*/ 0 w 1457998"/>
                  <a:gd name="T1" fmla="*/ 212606 h 1457998"/>
                  <a:gd name="T2" fmla="*/ 91890 w 1457998"/>
                  <a:gd name="T3" fmla="*/ 62271 h 1457998"/>
                  <a:gd name="T4" fmla="*/ 313732 w 1457998"/>
                  <a:gd name="T5" fmla="*/ 1 h 1457998"/>
                  <a:gd name="T6" fmla="*/ 1568611 w 1457998"/>
                  <a:gd name="T7" fmla="*/ 0 h 1457998"/>
                  <a:gd name="T8" fmla="*/ 1790451 w 1457998"/>
                  <a:gd name="T9" fmla="*/ 62271 h 1457998"/>
                  <a:gd name="T10" fmla="*/ 1882340 w 1457998"/>
                  <a:gd name="T11" fmla="*/ 212607 h 1457998"/>
                  <a:gd name="T12" fmla="*/ 1882341 w 1457998"/>
                  <a:gd name="T13" fmla="*/ 1063000 h 1457998"/>
                  <a:gd name="T14" fmla="*/ 1790451 w 1457998"/>
                  <a:gd name="T15" fmla="*/ 1213336 h 1457998"/>
                  <a:gd name="T16" fmla="*/ 1568609 w 1457998"/>
                  <a:gd name="T17" fmla="*/ 1275606 h 1457998"/>
                  <a:gd name="T18" fmla="*/ 313730 w 1457998"/>
                  <a:gd name="T19" fmla="*/ 1275606 h 1457998"/>
                  <a:gd name="T20" fmla="*/ 91890 w 1457998"/>
                  <a:gd name="T21" fmla="*/ 1213335 h 1457998"/>
                  <a:gd name="T22" fmla="*/ 1 w 1457998"/>
                  <a:gd name="T23" fmla="*/ 1062999 h 1457998"/>
                  <a:gd name="T24" fmla="*/ 0 w 1457998"/>
                  <a:gd name="T25" fmla="*/ 212606 h 14579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rgbClr val="B26A37"/>
              </a:solidFill>
              <a:ln w="12700" cap="flat" cmpd="sng" algn="ctr">
                <a:solidFill>
                  <a:srgbClr val="B26A37"/>
                </a:solidFill>
                <a:prstDash val="solid"/>
                <a:miter lim="800000"/>
                <a:headEnd/>
                <a:tailEnd/>
              </a:ln>
            </p:spPr>
            <p:txBody>
              <a:bodyPr lIns="277772" tIns="277772" rIns="277772" bIns="277772" anchor="ctr"/>
              <a:lstStyle/>
              <a:p>
                <a:endParaRPr lang="zh-CN" altLang="en-US"/>
              </a:p>
            </p:txBody>
          </p:sp>
          <p:sp>
            <p:nvSpPr>
              <p:cNvPr id="15" name="矩形 2">
                <a:extLst>
                  <a:ext uri="{FF2B5EF4-FFF2-40B4-BE49-F238E27FC236}">
                    <a16:creationId xmlns:a16="http://schemas.microsoft.com/office/drawing/2014/main" xmlns="" id="{945D0287-6BC9-412E-9188-D4F93B2CCA46}"/>
                  </a:ext>
                </a:extLst>
              </p:cNvPr>
              <p:cNvSpPr>
                <a:spLocks noChangeArrowheads="1"/>
              </p:cNvSpPr>
              <p:nvPr/>
            </p:nvSpPr>
            <p:spPr bwMode="auto">
              <a:xfrm>
                <a:off x="1287651" y="2129652"/>
                <a:ext cx="1480248" cy="63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3200" b="1" dirty="0">
                    <a:solidFill>
                      <a:srgbClr val="FFFFFF"/>
                    </a:solidFill>
                    <a:latin typeface="微软雅黑" panose="020B0503020204020204" pitchFamily="34" charset="-122"/>
                    <a:sym typeface="微软雅黑" panose="020B0503020204020204" pitchFamily="34" charset="-122"/>
                  </a:rPr>
                  <a:t>本 质 </a:t>
                </a:r>
              </a:p>
            </p:txBody>
          </p:sp>
        </p:grpSp>
      </p:grpSp>
      <p:grpSp>
        <p:nvGrpSpPr>
          <p:cNvPr id="4" name="组合 3">
            <a:extLst>
              <a:ext uri="{FF2B5EF4-FFF2-40B4-BE49-F238E27FC236}">
                <a16:creationId xmlns:a16="http://schemas.microsoft.com/office/drawing/2014/main" xmlns="" id="{43C0BAD5-D54A-488C-9E19-4E2F270A7FA0}"/>
              </a:ext>
            </a:extLst>
          </p:cNvPr>
          <p:cNvGrpSpPr/>
          <p:nvPr/>
        </p:nvGrpSpPr>
        <p:grpSpPr>
          <a:xfrm>
            <a:off x="1502569" y="4036556"/>
            <a:ext cx="9186863" cy="2528888"/>
            <a:chOff x="1287463" y="4136518"/>
            <a:chExt cx="9186863" cy="2528888"/>
          </a:xfrm>
        </p:grpSpPr>
        <p:sp>
          <p:nvSpPr>
            <p:cNvPr id="12" name="左右箭头 14">
              <a:extLst>
                <a:ext uri="{FF2B5EF4-FFF2-40B4-BE49-F238E27FC236}">
                  <a16:creationId xmlns:a16="http://schemas.microsoft.com/office/drawing/2014/main" xmlns="" id="{CADCA3BC-0C9C-4861-AE26-3BDCDD2FACAD}"/>
                </a:ext>
              </a:extLst>
            </p:cNvPr>
            <p:cNvSpPr/>
            <p:nvPr/>
          </p:nvSpPr>
          <p:spPr>
            <a:xfrm>
              <a:off x="5634038" y="5184268"/>
              <a:ext cx="790575" cy="433388"/>
            </a:xfrm>
            <a:prstGeom prst="leftRight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solidFill>
                  <a:srgbClr val="FFFFFF"/>
                </a:solidFill>
                <a:sym typeface="微软雅黑" panose="020B0503020204020204" pitchFamily="34" charset="-122"/>
              </a:endParaRPr>
            </a:p>
          </p:txBody>
        </p:sp>
        <p:grpSp>
          <p:nvGrpSpPr>
            <p:cNvPr id="16" name="组合 6">
              <a:extLst>
                <a:ext uri="{FF2B5EF4-FFF2-40B4-BE49-F238E27FC236}">
                  <a16:creationId xmlns:a16="http://schemas.microsoft.com/office/drawing/2014/main" xmlns="" id="{26335915-C534-4AB9-9745-C93BD064237B}"/>
                </a:ext>
              </a:extLst>
            </p:cNvPr>
            <p:cNvGrpSpPr>
              <a:grpSpLocks/>
            </p:cNvGrpSpPr>
            <p:nvPr/>
          </p:nvGrpSpPr>
          <p:grpSpPr bwMode="auto">
            <a:xfrm>
              <a:off x="1287463" y="4136518"/>
              <a:ext cx="3970337" cy="2528888"/>
              <a:chOff x="1262012" y="3922100"/>
              <a:chExt cx="3969892" cy="2528712"/>
            </a:xfrm>
          </p:grpSpPr>
          <p:sp>
            <p:nvSpPr>
              <p:cNvPr id="17" name="MH_SubTitle_1">
                <a:extLst>
                  <a:ext uri="{FF2B5EF4-FFF2-40B4-BE49-F238E27FC236}">
                    <a16:creationId xmlns:a16="http://schemas.microsoft.com/office/drawing/2014/main" xmlns="" id="{1E55B764-9E55-479E-8891-56D1FDEEEEBA}"/>
                  </a:ext>
                </a:extLst>
              </p:cNvPr>
              <p:cNvSpPr/>
              <p:nvPr>
                <p:custDataLst>
                  <p:tags r:id="rId2"/>
                </p:custDataLst>
              </p:nvPr>
            </p:nvSpPr>
            <p:spPr>
              <a:xfrm>
                <a:off x="1262012" y="3922100"/>
                <a:ext cx="3969892" cy="2528712"/>
              </a:xfrm>
              <a:prstGeom prst="roundRect">
                <a:avLst/>
              </a:prstGeom>
              <a:solidFill>
                <a:schemeClr val="bg1">
                  <a:lumMod val="95000"/>
                </a:schemeClr>
              </a:solidFill>
              <a:ln w="952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rmAutofit/>
              </a:bodyPr>
              <a:lstStyle/>
              <a:p>
                <a:pPr algn="ctr" eaLnBrk="1" hangingPunct="1">
                  <a:lnSpc>
                    <a:spcPct val="150000"/>
                  </a:lnSpc>
                  <a:defRPr/>
                </a:pPr>
                <a:endParaRPr lang="zh-CN" altLang="en-US" sz="2400">
                  <a:solidFill>
                    <a:srgbClr val="5E5E5E"/>
                  </a:solidFill>
                  <a:sym typeface="微软雅黑" panose="020B0503020204020204" pitchFamily="34" charset="-122"/>
                </a:endParaRPr>
              </a:p>
            </p:txBody>
          </p:sp>
          <p:sp>
            <p:nvSpPr>
              <p:cNvPr id="18" name="文本框 3">
                <a:extLst>
                  <a:ext uri="{FF2B5EF4-FFF2-40B4-BE49-F238E27FC236}">
                    <a16:creationId xmlns:a16="http://schemas.microsoft.com/office/drawing/2014/main" xmlns="" id="{6F144304-79E4-4B6E-8C87-DCBF893430ED}"/>
                  </a:ext>
                </a:extLst>
              </p:cNvPr>
              <p:cNvSpPr txBox="1">
                <a:spLocks noChangeArrowheads="1"/>
              </p:cNvSpPr>
              <p:nvPr/>
            </p:nvSpPr>
            <p:spPr bwMode="auto">
              <a:xfrm>
                <a:off x="1446141" y="4058615"/>
                <a:ext cx="3601633" cy="224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b="1" dirty="0">
                    <a:solidFill>
                      <a:srgbClr val="000000"/>
                    </a:solidFill>
                    <a:latin typeface="微软雅黑" panose="020B0503020204020204" pitchFamily="34" charset="-122"/>
                    <a:sym typeface="微软雅黑" panose="020B0503020204020204" pitchFamily="34" charset="-122"/>
                  </a:rPr>
                  <a:t>相对过剩：</a:t>
                </a:r>
                <a:r>
                  <a:rPr lang="zh-CN" altLang="en-US" sz="2400" dirty="0">
                    <a:solidFill>
                      <a:srgbClr val="000000"/>
                    </a:solidFill>
                    <a:latin typeface="微软雅黑" panose="020B0503020204020204" pitchFamily="34" charset="-122"/>
                    <a:sym typeface="微软雅黑" panose="020B0503020204020204" pitchFamily="34" charset="-122"/>
                  </a:rPr>
                  <a:t>相对于劳动人民有支付能力的需求来说，社会生产的商品显得过剩。</a:t>
                </a:r>
              </a:p>
            </p:txBody>
          </p:sp>
        </p:grpSp>
        <p:grpSp>
          <p:nvGrpSpPr>
            <p:cNvPr id="20" name="组合 17">
              <a:extLst>
                <a:ext uri="{FF2B5EF4-FFF2-40B4-BE49-F238E27FC236}">
                  <a16:creationId xmlns:a16="http://schemas.microsoft.com/office/drawing/2014/main" xmlns="" id="{28B4148E-B25B-4C4C-8E60-F9128A43AF1C}"/>
                </a:ext>
              </a:extLst>
            </p:cNvPr>
            <p:cNvGrpSpPr>
              <a:grpSpLocks/>
            </p:cNvGrpSpPr>
            <p:nvPr/>
          </p:nvGrpSpPr>
          <p:grpSpPr bwMode="auto">
            <a:xfrm>
              <a:off x="6800851" y="4136518"/>
              <a:ext cx="3673475" cy="2528888"/>
              <a:chOff x="1262012" y="3922101"/>
              <a:chExt cx="3673667" cy="2528711"/>
            </a:xfrm>
          </p:grpSpPr>
          <p:sp>
            <p:nvSpPr>
              <p:cNvPr id="23" name="MH_SubTitle_1">
                <a:extLst>
                  <a:ext uri="{FF2B5EF4-FFF2-40B4-BE49-F238E27FC236}">
                    <a16:creationId xmlns:a16="http://schemas.microsoft.com/office/drawing/2014/main" xmlns="" id="{7A9B3AE0-365C-4CB3-928C-6BD31C0381F0}"/>
                  </a:ext>
                </a:extLst>
              </p:cNvPr>
              <p:cNvSpPr/>
              <p:nvPr>
                <p:custDataLst>
                  <p:tags r:id="rId1"/>
                </p:custDataLst>
              </p:nvPr>
            </p:nvSpPr>
            <p:spPr>
              <a:xfrm>
                <a:off x="1262012" y="3922101"/>
                <a:ext cx="3673667" cy="2528711"/>
              </a:xfrm>
              <a:prstGeom prst="roundRect">
                <a:avLst/>
              </a:prstGeom>
              <a:solidFill>
                <a:schemeClr val="bg1">
                  <a:lumMod val="95000"/>
                </a:schemeClr>
              </a:solidFill>
              <a:ln w="952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rmAutofit/>
              </a:bodyPr>
              <a:lstStyle/>
              <a:p>
                <a:pPr algn="ctr" eaLnBrk="1" hangingPunct="1">
                  <a:lnSpc>
                    <a:spcPct val="150000"/>
                  </a:lnSpc>
                  <a:defRPr/>
                </a:pPr>
                <a:endParaRPr lang="zh-CN" altLang="en-US" sz="2400">
                  <a:solidFill>
                    <a:srgbClr val="5E5E5E"/>
                  </a:solidFill>
                  <a:sym typeface="微软雅黑" panose="020B0503020204020204" pitchFamily="34" charset="-122"/>
                </a:endParaRPr>
              </a:p>
            </p:txBody>
          </p:sp>
          <p:sp>
            <p:nvSpPr>
              <p:cNvPr id="24" name="文本框 3">
                <a:extLst>
                  <a:ext uri="{FF2B5EF4-FFF2-40B4-BE49-F238E27FC236}">
                    <a16:creationId xmlns:a16="http://schemas.microsoft.com/office/drawing/2014/main" xmlns="" id="{739D69D3-F34D-4274-A8BD-0E859F3E0A78}"/>
                  </a:ext>
                </a:extLst>
              </p:cNvPr>
              <p:cNvSpPr txBox="1">
                <a:spLocks noChangeArrowheads="1"/>
              </p:cNvSpPr>
              <p:nvPr/>
            </p:nvSpPr>
            <p:spPr bwMode="auto">
              <a:xfrm>
                <a:off x="1446172" y="4342760"/>
                <a:ext cx="3332337" cy="1687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pPr>
                <a:r>
                  <a:rPr lang="zh-CN" altLang="en-US" sz="2400" b="1" dirty="0">
                    <a:solidFill>
                      <a:srgbClr val="000000"/>
                    </a:solidFill>
                    <a:latin typeface="微软雅黑" panose="020B0503020204020204" pitchFamily="34" charset="-122"/>
                    <a:sym typeface="微软雅黑" panose="020B0503020204020204" pitchFamily="34" charset="-122"/>
                  </a:rPr>
                  <a:t>       绝对过剩：</a:t>
                </a:r>
                <a:r>
                  <a:rPr lang="zh-CN" altLang="en-US" sz="2400" dirty="0">
                    <a:solidFill>
                      <a:srgbClr val="000000"/>
                    </a:solidFill>
                    <a:latin typeface="微软雅黑" panose="020B0503020204020204" pitchFamily="34" charset="-122"/>
                    <a:sym typeface="微软雅黑" panose="020B0503020204020204" pitchFamily="34" charset="-122"/>
                  </a:rPr>
                  <a:t>与劳动人民的实际需要相比的过剩。</a:t>
                </a:r>
              </a:p>
            </p:txBody>
          </p:sp>
        </p:grpSp>
      </p:grpSp>
      <p:sp>
        <p:nvSpPr>
          <p:cNvPr id="19" name="矩形: 圆角 18">
            <a:extLst>
              <a:ext uri="{FF2B5EF4-FFF2-40B4-BE49-F238E27FC236}">
                <a16:creationId xmlns:a16="http://schemas.microsoft.com/office/drawing/2014/main" xmlns="" id="{C75C09F8-35DA-4BA1-BD33-F49D2F1FE2DA}"/>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（二）资本主义经济危机</a:t>
            </a:r>
          </a:p>
        </p:txBody>
      </p:sp>
    </p:spTree>
    <p:extLst>
      <p:ext uri="{BB962C8B-B14F-4D97-AF65-F5344CB8AC3E}">
        <p14:creationId xmlns:p14="http://schemas.microsoft.com/office/powerpoint/2010/main" val="1886507914"/>
      </p:ext>
    </p:extLst>
  </p:cSld>
  <p:clrMapOvr>
    <a:masterClrMapping/>
  </p:clrMapOvr>
  <p:transition spd="med">
    <p:pull/>
  </p:transition>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五、资本主义的基本矛盾与经济危机</a:t>
            </a:r>
          </a:p>
        </p:txBody>
      </p:sp>
      <p:sp>
        <p:nvSpPr>
          <p:cNvPr id="19" name="矩形: 圆角 18">
            <a:extLst>
              <a:ext uri="{FF2B5EF4-FFF2-40B4-BE49-F238E27FC236}">
                <a16:creationId xmlns:a16="http://schemas.microsoft.com/office/drawing/2014/main" xmlns="" id="{C75C09F8-35DA-4BA1-BD33-F49D2F1FE2DA}"/>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（二）资本主义经济危机</a:t>
            </a:r>
          </a:p>
        </p:txBody>
      </p:sp>
      <p:sp>
        <p:nvSpPr>
          <p:cNvPr id="22" name="矩形 6">
            <a:extLst>
              <a:ext uri="{FF2B5EF4-FFF2-40B4-BE49-F238E27FC236}">
                <a16:creationId xmlns:a16="http://schemas.microsoft.com/office/drawing/2014/main" xmlns="" id="{EA09B853-77B2-44F7-A35C-60F73C97C299}"/>
              </a:ext>
            </a:extLst>
          </p:cNvPr>
          <p:cNvSpPr>
            <a:spLocks noChangeArrowheads="1"/>
          </p:cNvSpPr>
          <p:nvPr/>
        </p:nvSpPr>
        <p:spPr bwMode="auto">
          <a:xfrm>
            <a:off x="4654262" y="3755757"/>
            <a:ext cx="206057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800" b="1" dirty="0">
                <a:latin typeface="微软雅黑" panose="020B0503020204020204" pitchFamily="34" charset="-122"/>
                <a:sym typeface="微软雅黑" panose="020B0503020204020204" pitchFamily="34" charset="-122"/>
              </a:rPr>
              <a:t>具体表现</a:t>
            </a:r>
          </a:p>
        </p:txBody>
      </p:sp>
      <p:grpSp>
        <p:nvGrpSpPr>
          <p:cNvPr id="25" name="组合 1">
            <a:extLst>
              <a:ext uri="{FF2B5EF4-FFF2-40B4-BE49-F238E27FC236}">
                <a16:creationId xmlns:a16="http://schemas.microsoft.com/office/drawing/2014/main" xmlns="" id="{F9F91749-757B-4D76-A4FC-C2E90560D740}"/>
              </a:ext>
            </a:extLst>
          </p:cNvPr>
          <p:cNvGrpSpPr>
            <a:grpSpLocks/>
          </p:cNvGrpSpPr>
          <p:nvPr/>
        </p:nvGrpSpPr>
        <p:grpSpPr bwMode="auto">
          <a:xfrm>
            <a:off x="6857996" y="3165263"/>
            <a:ext cx="2019300" cy="2047875"/>
            <a:chOff x="2647950" y="1109663"/>
            <a:chExt cx="2019300" cy="2709862"/>
          </a:xfrm>
        </p:grpSpPr>
        <p:sp>
          <p:nvSpPr>
            <p:cNvPr id="26" name="Freeform 143">
              <a:extLst>
                <a:ext uri="{FF2B5EF4-FFF2-40B4-BE49-F238E27FC236}">
                  <a16:creationId xmlns:a16="http://schemas.microsoft.com/office/drawing/2014/main" xmlns="" id="{937EA0ED-482F-4768-B986-A353200E572B}"/>
                </a:ext>
              </a:extLst>
            </p:cNvPr>
            <p:cNvSpPr>
              <a:spLocks/>
            </p:cNvSpPr>
            <p:nvPr/>
          </p:nvSpPr>
          <p:spPr bwMode="auto">
            <a:xfrm rot="5400000">
              <a:off x="2503523" y="2495585"/>
              <a:ext cx="1468368" cy="1179513"/>
            </a:xfrm>
            <a:custGeom>
              <a:avLst/>
              <a:gdLst>
                <a:gd name="T0" fmla="*/ 2147483646 w 372"/>
                <a:gd name="T1" fmla="*/ 0 h 341"/>
                <a:gd name="T2" fmla="*/ 1199704023 w 372"/>
                <a:gd name="T3" fmla="*/ 0 h 341"/>
                <a:gd name="T4" fmla="*/ 888094229 w 372"/>
                <a:gd name="T5" fmla="*/ 23929240 h 341"/>
                <a:gd name="T6" fmla="*/ 0 w 372"/>
                <a:gd name="T7" fmla="*/ 789661470 h 341"/>
                <a:gd name="T8" fmla="*/ 0 w 372"/>
                <a:gd name="T9" fmla="*/ 849484571 h 341"/>
                <a:gd name="T10" fmla="*/ 0 w 372"/>
                <a:gd name="T11" fmla="*/ 2147483646 h 341"/>
                <a:gd name="T12" fmla="*/ 888094229 w 372"/>
                <a:gd name="T13" fmla="*/ 2147483646 h 341"/>
                <a:gd name="T14" fmla="*/ 888094229 w 372"/>
                <a:gd name="T15" fmla="*/ 430722866 h 341"/>
                <a:gd name="T16" fmla="*/ 1184124322 w 372"/>
                <a:gd name="T17" fmla="*/ 394829006 h 341"/>
                <a:gd name="T18" fmla="*/ 2147483646 w 372"/>
                <a:gd name="T19" fmla="*/ 394829006 h 341"/>
                <a:gd name="T20" fmla="*/ 2147483646 w 372"/>
                <a:gd name="T21" fmla="*/ 191433922 h 341"/>
                <a:gd name="T22" fmla="*/ 2147483646 w 372"/>
                <a:gd name="T23" fmla="*/ 0 h 3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2" h="341">
                  <a:moveTo>
                    <a:pt x="355" y="0"/>
                  </a:moveTo>
                  <a:cubicBezTo>
                    <a:pt x="353" y="0"/>
                    <a:pt x="128" y="2"/>
                    <a:pt x="77" y="0"/>
                  </a:cubicBezTo>
                  <a:cubicBezTo>
                    <a:pt x="69" y="0"/>
                    <a:pt x="63" y="1"/>
                    <a:pt x="57" y="2"/>
                  </a:cubicBezTo>
                  <a:cubicBezTo>
                    <a:pt x="18" y="10"/>
                    <a:pt x="3" y="45"/>
                    <a:pt x="0" y="66"/>
                  </a:cubicBezTo>
                  <a:cubicBezTo>
                    <a:pt x="0" y="71"/>
                    <a:pt x="0" y="71"/>
                    <a:pt x="0" y="71"/>
                  </a:cubicBezTo>
                  <a:cubicBezTo>
                    <a:pt x="0" y="277"/>
                    <a:pt x="0" y="277"/>
                    <a:pt x="0" y="277"/>
                  </a:cubicBezTo>
                  <a:cubicBezTo>
                    <a:pt x="38" y="285"/>
                    <a:pt x="54" y="320"/>
                    <a:pt x="57" y="341"/>
                  </a:cubicBezTo>
                  <a:cubicBezTo>
                    <a:pt x="57" y="36"/>
                    <a:pt x="57" y="36"/>
                    <a:pt x="57" y="36"/>
                  </a:cubicBezTo>
                  <a:cubicBezTo>
                    <a:pt x="62" y="34"/>
                    <a:pt x="68" y="32"/>
                    <a:pt x="76" y="33"/>
                  </a:cubicBezTo>
                  <a:cubicBezTo>
                    <a:pt x="128" y="35"/>
                    <a:pt x="346" y="33"/>
                    <a:pt x="355" y="33"/>
                  </a:cubicBezTo>
                  <a:cubicBezTo>
                    <a:pt x="364" y="33"/>
                    <a:pt x="372" y="25"/>
                    <a:pt x="372" y="16"/>
                  </a:cubicBezTo>
                  <a:cubicBezTo>
                    <a:pt x="371" y="7"/>
                    <a:pt x="364" y="0"/>
                    <a:pt x="355" y="0"/>
                  </a:cubicBezTo>
                  <a:close/>
                </a:path>
              </a:pathLst>
            </a:custGeom>
            <a:solidFill>
              <a:srgbClr val="EDC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42">
              <a:extLst>
                <a:ext uri="{FF2B5EF4-FFF2-40B4-BE49-F238E27FC236}">
                  <a16:creationId xmlns:a16="http://schemas.microsoft.com/office/drawing/2014/main" xmlns="" id="{01EB7E6C-FBDA-490B-98C4-C92B11AEECD2}"/>
                </a:ext>
              </a:extLst>
            </p:cNvPr>
            <p:cNvSpPr>
              <a:spLocks/>
            </p:cNvSpPr>
            <p:nvPr/>
          </p:nvSpPr>
          <p:spPr bwMode="auto">
            <a:xfrm rot="5400000">
              <a:off x="3396235" y="1309116"/>
              <a:ext cx="1470468" cy="1071562"/>
            </a:xfrm>
            <a:custGeom>
              <a:avLst/>
              <a:gdLst>
                <a:gd name="T0" fmla="*/ 2147483646 w 372"/>
                <a:gd name="T1" fmla="*/ 23895833 h 310"/>
                <a:gd name="T2" fmla="*/ 2147483646 w 372"/>
                <a:gd name="T3" fmla="*/ 0 h 310"/>
                <a:gd name="T4" fmla="*/ 250003277 w 372"/>
                <a:gd name="T5" fmla="*/ 0 h 310"/>
                <a:gd name="T6" fmla="*/ 0 w 372"/>
                <a:gd name="T7" fmla="*/ 191173574 h 310"/>
                <a:gd name="T8" fmla="*/ 250003277 w 372"/>
                <a:gd name="T9" fmla="*/ 394300249 h 310"/>
                <a:gd name="T10" fmla="*/ 2147483646 w 372"/>
                <a:gd name="T11" fmla="*/ 394300249 h 310"/>
                <a:gd name="T12" fmla="*/ 2147483646 w 372"/>
                <a:gd name="T13" fmla="*/ 430142270 h 310"/>
                <a:gd name="T14" fmla="*/ 2147483646 w 372"/>
                <a:gd name="T15" fmla="*/ 2147483646 h 310"/>
                <a:gd name="T16" fmla="*/ 2147483646 w 372"/>
                <a:gd name="T17" fmla="*/ 2147483646 h 310"/>
                <a:gd name="T18" fmla="*/ 2147483646 w 372"/>
                <a:gd name="T19" fmla="*/ 848338352 h 310"/>
                <a:gd name="T20" fmla="*/ 2147483646 w 372"/>
                <a:gd name="T21" fmla="*/ 788597042 h 310"/>
                <a:gd name="T22" fmla="*/ 2147483646 w 372"/>
                <a:gd name="T23" fmla="*/ 23895833 h 3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2" h="310">
                  <a:moveTo>
                    <a:pt x="315" y="2"/>
                  </a:moveTo>
                  <a:cubicBezTo>
                    <a:pt x="309" y="1"/>
                    <a:pt x="302" y="0"/>
                    <a:pt x="295" y="0"/>
                  </a:cubicBezTo>
                  <a:cubicBezTo>
                    <a:pt x="243" y="2"/>
                    <a:pt x="19" y="0"/>
                    <a:pt x="16" y="0"/>
                  </a:cubicBezTo>
                  <a:cubicBezTo>
                    <a:pt x="7" y="0"/>
                    <a:pt x="0" y="8"/>
                    <a:pt x="0" y="16"/>
                  </a:cubicBezTo>
                  <a:cubicBezTo>
                    <a:pt x="0" y="25"/>
                    <a:pt x="7" y="33"/>
                    <a:pt x="16" y="33"/>
                  </a:cubicBezTo>
                  <a:cubicBezTo>
                    <a:pt x="25" y="33"/>
                    <a:pt x="243" y="35"/>
                    <a:pt x="296" y="33"/>
                  </a:cubicBezTo>
                  <a:cubicBezTo>
                    <a:pt x="303" y="33"/>
                    <a:pt x="310" y="34"/>
                    <a:pt x="315" y="36"/>
                  </a:cubicBezTo>
                  <a:cubicBezTo>
                    <a:pt x="315" y="310"/>
                    <a:pt x="315" y="310"/>
                    <a:pt x="315" y="310"/>
                  </a:cubicBezTo>
                  <a:cubicBezTo>
                    <a:pt x="318" y="289"/>
                    <a:pt x="334" y="254"/>
                    <a:pt x="372" y="246"/>
                  </a:cubicBezTo>
                  <a:cubicBezTo>
                    <a:pt x="372" y="71"/>
                    <a:pt x="372" y="71"/>
                    <a:pt x="372" y="71"/>
                  </a:cubicBezTo>
                  <a:cubicBezTo>
                    <a:pt x="372" y="66"/>
                    <a:pt x="372" y="66"/>
                    <a:pt x="372" y="66"/>
                  </a:cubicBezTo>
                  <a:cubicBezTo>
                    <a:pt x="369" y="45"/>
                    <a:pt x="353" y="10"/>
                    <a:pt x="315" y="2"/>
                  </a:cubicBezTo>
                  <a:close/>
                </a:path>
              </a:pathLst>
            </a:custGeom>
            <a:solidFill>
              <a:srgbClr val="C87E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grpSp>
      <p:sp>
        <p:nvSpPr>
          <p:cNvPr id="28" name="矩形 9">
            <a:extLst>
              <a:ext uri="{FF2B5EF4-FFF2-40B4-BE49-F238E27FC236}">
                <a16:creationId xmlns:a16="http://schemas.microsoft.com/office/drawing/2014/main" xmlns="" id="{BB93422F-7D52-4C74-B884-FC6BC2E94F46}"/>
              </a:ext>
            </a:extLst>
          </p:cNvPr>
          <p:cNvSpPr>
            <a:spLocks noChangeArrowheads="1"/>
          </p:cNvSpPr>
          <p:nvPr/>
        </p:nvSpPr>
        <p:spPr bwMode="auto">
          <a:xfrm>
            <a:off x="6400796" y="1965113"/>
            <a:ext cx="538480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       生产无限扩大的趋势同劳动人民有支付能力的需求相对缩小的矛盾。 </a:t>
            </a:r>
          </a:p>
        </p:txBody>
      </p:sp>
      <p:sp>
        <p:nvSpPr>
          <p:cNvPr id="29" name="矩形 11">
            <a:extLst>
              <a:ext uri="{FF2B5EF4-FFF2-40B4-BE49-F238E27FC236}">
                <a16:creationId xmlns:a16="http://schemas.microsoft.com/office/drawing/2014/main" xmlns="" id="{856408D7-6220-4852-B48D-75CB8E1AEF6D}"/>
              </a:ext>
            </a:extLst>
          </p:cNvPr>
          <p:cNvSpPr>
            <a:spLocks noChangeArrowheads="1"/>
          </p:cNvSpPr>
          <p:nvPr/>
        </p:nvSpPr>
        <p:spPr bwMode="auto">
          <a:xfrm>
            <a:off x="5855856" y="5222663"/>
            <a:ext cx="592974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       单个企业内部生产的有组织性和整个社会生产的无政府状态之间的矛盾。</a:t>
            </a:r>
          </a:p>
        </p:txBody>
      </p:sp>
      <p:pic>
        <p:nvPicPr>
          <p:cNvPr id="19458" name="Picture 2" descr="See the source image">
            <a:extLst>
              <a:ext uri="{FF2B5EF4-FFF2-40B4-BE49-F238E27FC236}">
                <a16:creationId xmlns:a16="http://schemas.microsoft.com/office/drawing/2014/main" xmlns="" id="{D0231F17-45EC-456D-A93A-F68E1F3E8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86" y="2561722"/>
            <a:ext cx="3825081" cy="382508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xmlns="" id="{A4D2D2B9-1AA5-481F-BD80-1C91182DA97A}"/>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3.</a:t>
            </a:r>
            <a:r>
              <a:rPr lang="zh-CN" altLang="en-US" sz="2400" b="1" dirty="0">
                <a:solidFill>
                  <a:srgbClr val="B26A37"/>
                </a:solidFill>
                <a:latin typeface="+mn-ea"/>
                <a:ea typeface="+mn-ea"/>
                <a:sym typeface="微软雅黑" panose="020B0503020204020204" pitchFamily="34" charset="-122"/>
              </a:rPr>
              <a:t>资本主义基本矛盾的表现</a:t>
            </a:r>
          </a:p>
        </p:txBody>
      </p:sp>
    </p:spTree>
    <p:extLst>
      <p:ext uri="{BB962C8B-B14F-4D97-AF65-F5344CB8AC3E}">
        <p14:creationId xmlns:p14="http://schemas.microsoft.com/office/powerpoint/2010/main" val="2949839068"/>
      </p:ext>
    </p:extLst>
  </p:cSld>
  <p:clrMapOvr>
    <a:masterClrMapping/>
  </p:clrMapOvr>
  <p:transition spd="med">
    <p:pull/>
  </p:transition>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xmlns="" id="{C92DE3D0-2F59-46F7-BE24-1ECDC5B6DC2B}"/>
              </a:ext>
            </a:extLst>
          </p:cNvPr>
          <p:cNvGrpSpPr/>
          <p:nvPr/>
        </p:nvGrpSpPr>
        <p:grpSpPr>
          <a:xfrm>
            <a:off x="603431" y="2072733"/>
            <a:ext cx="6331450" cy="4472445"/>
            <a:chOff x="248645" y="4015773"/>
            <a:chExt cx="10180320" cy="1286106"/>
          </a:xfrm>
        </p:grpSpPr>
        <p:sp>
          <p:nvSpPr>
            <p:cNvPr id="8" name="直角三角形 7">
              <a:extLst>
                <a:ext uri="{FF2B5EF4-FFF2-40B4-BE49-F238E27FC236}">
                  <a16:creationId xmlns:a16="http://schemas.microsoft.com/office/drawing/2014/main" xmlns="" id="{F0A7EBC8-B444-4DA3-BD8B-4C8935C49617}"/>
                </a:ext>
              </a:extLst>
            </p:cNvPr>
            <p:cNvSpPr/>
            <p:nvPr/>
          </p:nvSpPr>
          <p:spPr>
            <a:xfrm rot="16200000">
              <a:off x="9778658" y="4651571"/>
              <a:ext cx="227776" cy="1072839"/>
            </a:xfrm>
            <a:prstGeom prst="rtTriangle">
              <a:avLst/>
            </a:prstGeom>
            <a:solidFill>
              <a:srgbClr val="C87E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直角三角形 6">
              <a:extLst>
                <a:ext uri="{FF2B5EF4-FFF2-40B4-BE49-F238E27FC236}">
                  <a16:creationId xmlns:a16="http://schemas.microsoft.com/office/drawing/2014/main" xmlns="" id="{F3C1D90D-4C14-4F84-A691-7664F4BC7861}"/>
                </a:ext>
              </a:extLst>
            </p:cNvPr>
            <p:cNvSpPr/>
            <p:nvPr/>
          </p:nvSpPr>
          <p:spPr>
            <a:xfrm rot="10800000" flipH="1">
              <a:off x="248645" y="4015773"/>
              <a:ext cx="805180" cy="170949"/>
            </a:xfrm>
            <a:prstGeom prst="rtTriangle">
              <a:avLst/>
            </a:prstGeom>
            <a:solidFill>
              <a:srgbClr val="C87E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xmlns="" id="{50265675-FCB3-4982-8981-5661AF5C4EEE}"/>
                </a:ext>
              </a:extLst>
            </p:cNvPr>
            <p:cNvSpPr/>
            <p:nvPr/>
          </p:nvSpPr>
          <p:spPr>
            <a:xfrm>
              <a:off x="359982" y="4045854"/>
              <a:ext cx="9926742" cy="1222613"/>
            </a:xfrm>
            <a:prstGeom prst="rect">
              <a:avLst/>
            </a:prstGeom>
            <a:solidFill>
              <a:sysClr val="window" lastClr="FFFFFF"/>
            </a:solidFill>
            <a:ln w="12700" cap="flat" cmpd="sng" algn="ctr">
              <a:noFill/>
              <a:prstDash val="solid"/>
              <a:miter lim="800000"/>
            </a:ln>
            <a:effectLst>
              <a:outerShdw blurRad="63500" sx="101000" sy="1010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五、资本主义的基本矛盾与经济危机</a:t>
            </a:r>
          </a:p>
        </p:txBody>
      </p:sp>
      <p:sp>
        <p:nvSpPr>
          <p:cNvPr id="19" name="矩形: 圆角 18">
            <a:extLst>
              <a:ext uri="{FF2B5EF4-FFF2-40B4-BE49-F238E27FC236}">
                <a16:creationId xmlns:a16="http://schemas.microsoft.com/office/drawing/2014/main" xmlns="" id="{C75C09F8-35DA-4BA1-BD33-F49D2F1FE2DA}"/>
              </a:ext>
            </a:extLst>
          </p:cNvPr>
          <p:cNvSpPr/>
          <p:nvPr/>
        </p:nvSpPr>
        <p:spPr>
          <a:xfrm>
            <a:off x="3502940" y="1067806"/>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（二）资本主义经济危机</a:t>
            </a:r>
          </a:p>
        </p:txBody>
      </p:sp>
      <p:sp>
        <p:nvSpPr>
          <p:cNvPr id="28" name="矩形 9">
            <a:extLst>
              <a:ext uri="{FF2B5EF4-FFF2-40B4-BE49-F238E27FC236}">
                <a16:creationId xmlns:a16="http://schemas.microsoft.com/office/drawing/2014/main" xmlns="" id="{BB93422F-7D52-4C74-B884-FC6BC2E94F46}"/>
              </a:ext>
            </a:extLst>
          </p:cNvPr>
          <p:cNvSpPr>
            <a:spLocks noChangeArrowheads="1"/>
          </p:cNvSpPr>
          <p:nvPr/>
        </p:nvSpPr>
        <p:spPr bwMode="auto">
          <a:xfrm>
            <a:off x="985052" y="2254307"/>
            <a:ext cx="5545057"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一切现实的危机的最终原因始终是：群众贫穷和群众的消费受到限制，而与此相对立，资本主义生产却竭力发展生产力，好像只有社会的绝对的消费能力才是生产力发展的界限。</a:t>
            </a:r>
            <a:endParaRPr lang="en-US" altLang="zh-CN" sz="2400" dirty="0">
              <a:solidFill>
                <a:srgbClr val="000000"/>
              </a:solidFill>
              <a:latin typeface="微软雅黑" panose="020B0503020204020204" pitchFamily="34" charset="-122"/>
              <a:sym typeface="微软雅黑" panose="020B0503020204020204" pitchFamily="34" charset="-122"/>
            </a:endParaRPr>
          </a:p>
          <a:p>
            <a:pPr lvl="0" algn="r" eaLnBrk="1">
              <a:lnSpc>
                <a:spcPct val="150000"/>
              </a:lnSpc>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马克思</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1506" name="Picture 2" descr="See the source image">
            <a:extLst>
              <a:ext uri="{FF2B5EF4-FFF2-40B4-BE49-F238E27FC236}">
                <a16:creationId xmlns:a16="http://schemas.microsoft.com/office/drawing/2014/main" xmlns="" id="{D7F4A373-25D9-4180-A585-006F2F367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417" y="3000190"/>
            <a:ext cx="5345583" cy="256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196080"/>
      </p:ext>
    </p:extLst>
  </p:cSld>
  <p:clrMapOvr>
    <a:masterClrMapping/>
  </p:clrMapOvr>
  <p:transition spd="med">
    <p:pull/>
  </p:transition>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五、资本主义的基本矛盾与经济危机</a:t>
            </a:r>
          </a:p>
        </p:txBody>
      </p:sp>
      <p:sp>
        <p:nvSpPr>
          <p:cNvPr id="10" name="矩形: 圆角 9">
            <a:extLst>
              <a:ext uri="{FF2B5EF4-FFF2-40B4-BE49-F238E27FC236}">
                <a16:creationId xmlns:a16="http://schemas.microsoft.com/office/drawing/2014/main" xmlns="" id="{8F12C0EF-8449-4EC6-9FDE-A34E1E2F522C}"/>
              </a:ext>
            </a:extLst>
          </p:cNvPr>
          <p:cNvSpPr/>
          <p:nvPr/>
        </p:nvSpPr>
        <p:spPr>
          <a:xfrm>
            <a:off x="3502939" y="1168110"/>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（二）资本主义经济危机</a:t>
            </a:r>
          </a:p>
        </p:txBody>
      </p:sp>
      <p:sp>
        <p:nvSpPr>
          <p:cNvPr id="7" name="文本框 6">
            <a:extLst>
              <a:ext uri="{FF2B5EF4-FFF2-40B4-BE49-F238E27FC236}">
                <a16:creationId xmlns:a16="http://schemas.microsoft.com/office/drawing/2014/main" xmlns="" id="{75561D4C-42FC-4C24-B094-E04E4A995536}"/>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4.</a:t>
            </a:r>
            <a:r>
              <a:rPr lang="zh-CN" altLang="en-US" sz="2400" b="1" dirty="0">
                <a:solidFill>
                  <a:srgbClr val="B26A37"/>
                </a:solidFill>
                <a:latin typeface="+mn-ea"/>
                <a:ea typeface="+mn-ea"/>
                <a:sym typeface="微软雅黑" panose="020B0503020204020204" pitchFamily="34" charset="-122"/>
              </a:rPr>
              <a:t>资本主义经济危机的周期性</a:t>
            </a:r>
          </a:p>
        </p:txBody>
      </p:sp>
      <p:grpSp>
        <p:nvGrpSpPr>
          <p:cNvPr id="5" name="组合 4">
            <a:extLst>
              <a:ext uri="{FF2B5EF4-FFF2-40B4-BE49-F238E27FC236}">
                <a16:creationId xmlns:a16="http://schemas.microsoft.com/office/drawing/2014/main" xmlns="" id="{AFD7BAE4-75A4-4614-ADB2-605E16897B95}"/>
              </a:ext>
            </a:extLst>
          </p:cNvPr>
          <p:cNvGrpSpPr/>
          <p:nvPr/>
        </p:nvGrpSpPr>
        <p:grpSpPr>
          <a:xfrm>
            <a:off x="661157" y="2627800"/>
            <a:ext cx="10997177" cy="3975153"/>
            <a:chOff x="1142420" y="2752331"/>
            <a:chExt cx="10997177" cy="3975153"/>
          </a:xfrm>
        </p:grpSpPr>
        <p:sp>
          <p:nvSpPr>
            <p:cNvPr id="12" name="文本框 1">
              <a:extLst>
                <a:ext uri="{FF2B5EF4-FFF2-40B4-BE49-F238E27FC236}">
                  <a16:creationId xmlns:a16="http://schemas.microsoft.com/office/drawing/2014/main" xmlns="" id="{5CCBB59C-FD7A-455E-8C7C-B9287723159B}"/>
                </a:ext>
              </a:extLst>
            </p:cNvPr>
            <p:cNvSpPr txBox="1">
              <a:spLocks noChangeArrowheads="1"/>
            </p:cNvSpPr>
            <p:nvPr/>
          </p:nvSpPr>
          <p:spPr bwMode="auto">
            <a:xfrm>
              <a:off x="9931106" y="2955531"/>
              <a:ext cx="220849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25475" algn="just" eaLnBrk="1" hangingPunct="1">
                <a:lnSpc>
                  <a:spcPct val="150000"/>
                </a:lnSpc>
                <a:spcBef>
                  <a:spcPts val="1400"/>
                </a:spcBef>
              </a:pPr>
              <a:r>
                <a:rPr lang="zh-CN" altLang="en-US" sz="2400" b="1" dirty="0">
                  <a:latin typeface="微软雅黑" panose="020B0503020204020204" pitchFamily="34" charset="-122"/>
                  <a:sym typeface="微软雅黑" panose="020B0503020204020204" pitchFamily="34" charset="-122"/>
                </a:rPr>
                <a:t>只要存在资本主义制度，经济危机就是不可避免的。</a:t>
              </a:r>
              <a:endParaRPr lang="zh-CN" altLang="en-US" sz="2400" b="1" dirty="0">
                <a:solidFill>
                  <a:srgbClr val="B26A37"/>
                </a:solidFill>
                <a:latin typeface="微软雅黑" panose="020B0503020204020204" pitchFamily="34" charset="-122"/>
                <a:sym typeface="微软雅黑" panose="020B0503020204020204" pitchFamily="34" charset="-122"/>
              </a:endParaRPr>
            </a:p>
          </p:txBody>
        </p:sp>
        <p:sp>
          <p:nvSpPr>
            <p:cNvPr id="8" name="任意多边形 5">
              <a:extLst>
                <a:ext uri="{FF2B5EF4-FFF2-40B4-BE49-F238E27FC236}">
                  <a16:creationId xmlns:a16="http://schemas.microsoft.com/office/drawing/2014/main" xmlns="" id="{C277AFCA-6401-4D08-82E3-23E55B77158B}"/>
                </a:ext>
              </a:extLst>
            </p:cNvPr>
            <p:cNvSpPr/>
            <p:nvPr>
              <p:custDataLst>
                <p:tags r:id="rId1"/>
              </p:custDataLst>
            </p:nvPr>
          </p:nvSpPr>
          <p:spPr>
            <a:xfrm>
              <a:off x="1697986" y="2853931"/>
              <a:ext cx="8023529" cy="3345916"/>
            </a:xfrm>
            <a:custGeom>
              <a:avLst/>
              <a:gdLst>
                <a:gd name="connsiteX0" fmla="*/ 0 w 5626100"/>
                <a:gd name="connsiteY0" fmla="*/ 0 h 3378200"/>
                <a:gd name="connsiteX1" fmla="*/ 5626100 w 5626100"/>
                <a:gd name="connsiteY1" fmla="*/ 0 h 3378200"/>
                <a:gd name="connsiteX2" fmla="*/ 5626100 w 5626100"/>
                <a:gd name="connsiteY2" fmla="*/ 2324100 h 3378200"/>
                <a:gd name="connsiteX3" fmla="*/ 88900 w 5626100"/>
                <a:gd name="connsiteY3" fmla="*/ 2324100 h 3378200"/>
                <a:gd name="connsiteX4" fmla="*/ 88900 w 5626100"/>
                <a:gd name="connsiteY4" fmla="*/ 3378200 h 3378200"/>
                <a:gd name="connsiteX5" fmla="*/ 50800 w 5626100"/>
                <a:gd name="connsiteY5" fmla="*/ 3378200 h 3378200"/>
                <a:gd name="connsiteX0-1" fmla="*/ 0 w 5626100"/>
                <a:gd name="connsiteY0-2" fmla="*/ 0 h 3378200"/>
                <a:gd name="connsiteX1-3" fmla="*/ 5626100 w 5626100"/>
                <a:gd name="connsiteY1-4" fmla="*/ 0 h 3378200"/>
                <a:gd name="connsiteX2-5" fmla="*/ 5626100 w 5626100"/>
                <a:gd name="connsiteY2-6" fmla="*/ 2324100 h 3378200"/>
                <a:gd name="connsiteX3-7" fmla="*/ 88900 w 5626100"/>
                <a:gd name="connsiteY3-8" fmla="*/ 2324100 h 3378200"/>
                <a:gd name="connsiteX4-9" fmla="*/ 88900 w 5626100"/>
                <a:gd name="connsiteY4-10" fmla="*/ 3378200 h 3378200"/>
                <a:gd name="connsiteX0-11" fmla="*/ 0 w 5626100"/>
                <a:gd name="connsiteY0-12" fmla="*/ 0 h 3378200"/>
                <a:gd name="connsiteX1-13" fmla="*/ 5626100 w 5626100"/>
                <a:gd name="connsiteY1-14" fmla="*/ 0 h 3378200"/>
                <a:gd name="connsiteX2-15" fmla="*/ 5626100 w 5626100"/>
                <a:gd name="connsiteY2-16" fmla="*/ 2324100 h 3378200"/>
                <a:gd name="connsiteX3-17" fmla="*/ 654957 w 5626100"/>
                <a:gd name="connsiteY3-18" fmla="*/ 2338614 h 3378200"/>
                <a:gd name="connsiteX4-19" fmla="*/ 88900 w 5626100"/>
                <a:gd name="connsiteY4-20" fmla="*/ 3378200 h 3378200"/>
                <a:gd name="connsiteX0-21" fmla="*/ 0 w 5626100"/>
                <a:gd name="connsiteY0-22" fmla="*/ 0 h 3494314"/>
                <a:gd name="connsiteX1-23" fmla="*/ 5626100 w 5626100"/>
                <a:gd name="connsiteY1-24" fmla="*/ 0 h 3494314"/>
                <a:gd name="connsiteX2-25" fmla="*/ 5626100 w 5626100"/>
                <a:gd name="connsiteY2-26" fmla="*/ 2324100 h 3494314"/>
                <a:gd name="connsiteX3-27" fmla="*/ 654957 w 5626100"/>
                <a:gd name="connsiteY3-28" fmla="*/ 2338614 h 3494314"/>
                <a:gd name="connsiteX4-29" fmla="*/ 640443 w 5626100"/>
                <a:gd name="connsiteY4-30" fmla="*/ 3494314 h 3494314"/>
                <a:gd name="connsiteX0-31" fmla="*/ 0 w 5626100"/>
                <a:gd name="connsiteY0-32" fmla="*/ 0 h 3486694"/>
                <a:gd name="connsiteX1-33" fmla="*/ 5626100 w 5626100"/>
                <a:gd name="connsiteY1-34" fmla="*/ 0 h 3486694"/>
                <a:gd name="connsiteX2-35" fmla="*/ 5626100 w 5626100"/>
                <a:gd name="connsiteY2-36" fmla="*/ 2324100 h 3486694"/>
                <a:gd name="connsiteX3-37" fmla="*/ 654957 w 5626100"/>
                <a:gd name="connsiteY3-38" fmla="*/ 2338614 h 3486694"/>
                <a:gd name="connsiteX4-39" fmla="*/ 655683 w 5626100"/>
                <a:gd name="connsiteY4-40" fmla="*/ 3486694 h 3486694"/>
              </a:gdLst>
              <a:ahLst/>
              <a:cxnLst>
                <a:cxn ang="0">
                  <a:pos x="connsiteX0-31" y="connsiteY0-32"/>
                </a:cxn>
                <a:cxn ang="0">
                  <a:pos x="connsiteX1-33" y="connsiteY1-34"/>
                </a:cxn>
                <a:cxn ang="0">
                  <a:pos x="connsiteX2-35" y="connsiteY2-36"/>
                </a:cxn>
                <a:cxn ang="0">
                  <a:pos x="connsiteX3-37" y="connsiteY3-38"/>
                </a:cxn>
                <a:cxn ang="0">
                  <a:pos x="connsiteX4-39" y="connsiteY4-40"/>
                </a:cxn>
              </a:cxnLst>
              <a:rect l="l" t="t" r="r" b="b"/>
              <a:pathLst>
                <a:path w="5626100" h="3486694">
                  <a:moveTo>
                    <a:pt x="0" y="0"/>
                  </a:moveTo>
                  <a:lnTo>
                    <a:pt x="5626100" y="0"/>
                  </a:lnTo>
                  <a:lnTo>
                    <a:pt x="5626100" y="2324100"/>
                  </a:lnTo>
                  <a:lnTo>
                    <a:pt x="654957" y="2338614"/>
                  </a:lnTo>
                  <a:lnTo>
                    <a:pt x="655683" y="3486694"/>
                  </a:lnTo>
                </a:path>
              </a:pathLst>
            </a:custGeom>
            <a:noFill/>
            <a:ln w="19050">
              <a:solidFill>
                <a:schemeClr val="accent2"/>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ym typeface="Arial" panose="020B0604020202020204" pitchFamily="34" charset="0"/>
              </a:endParaRPr>
            </a:p>
          </p:txBody>
        </p:sp>
        <p:sp>
          <p:nvSpPr>
            <p:cNvPr id="9" name="椭圆 8">
              <a:extLst>
                <a:ext uri="{FF2B5EF4-FFF2-40B4-BE49-F238E27FC236}">
                  <a16:creationId xmlns:a16="http://schemas.microsoft.com/office/drawing/2014/main" xmlns="" id="{CBD43B1F-0A78-453A-8C99-12A425D7799E}"/>
                </a:ext>
              </a:extLst>
            </p:cNvPr>
            <p:cNvSpPr/>
            <p:nvPr>
              <p:custDataLst>
                <p:tags r:id="rId2"/>
              </p:custDataLst>
            </p:nvPr>
          </p:nvSpPr>
          <p:spPr>
            <a:xfrm>
              <a:off x="2644186" y="2752331"/>
              <a:ext cx="203200" cy="203200"/>
            </a:xfrm>
            <a:prstGeom prst="ellips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ym typeface="Arial" panose="020B0604020202020204" pitchFamily="34" charset="0"/>
              </a:endParaRPr>
            </a:p>
          </p:txBody>
        </p:sp>
        <p:sp>
          <p:nvSpPr>
            <p:cNvPr id="13" name="文本框 1">
              <a:extLst>
                <a:ext uri="{FF2B5EF4-FFF2-40B4-BE49-F238E27FC236}">
                  <a16:creationId xmlns:a16="http://schemas.microsoft.com/office/drawing/2014/main" xmlns="" id="{D570D8D0-76CD-4424-BAE3-0ED760A6183F}"/>
                </a:ext>
              </a:extLst>
            </p:cNvPr>
            <p:cNvSpPr txBox="1">
              <a:spLocks noChangeArrowheads="1"/>
            </p:cNvSpPr>
            <p:nvPr/>
          </p:nvSpPr>
          <p:spPr bwMode="auto">
            <a:xfrm>
              <a:off x="1142420" y="6265819"/>
              <a:ext cx="3003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ts val="1400"/>
                </a:spcBef>
              </a:pPr>
              <a:r>
                <a:rPr lang="zh-CN" altLang="en-US" sz="2400" dirty="0">
                  <a:latin typeface="微软雅黑" panose="020B0503020204020204" pitchFamily="34" charset="-122"/>
                  <a:sym typeface="微软雅黑" panose="020B0503020204020204" pitchFamily="34" charset="-122"/>
                </a:rPr>
                <a:t>经济危机再一次爆发</a:t>
              </a:r>
            </a:p>
          </p:txBody>
        </p:sp>
        <p:sp>
          <p:nvSpPr>
            <p:cNvPr id="14" name="文本框 1">
              <a:extLst>
                <a:ext uri="{FF2B5EF4-FFF2-40B4-BE49-F238E27FC236}">
                  <a16:creationId xmlns:a16="http://schemas.microsoft.com/office/drawing/2014/main" xmlns="" id="{D67B4936-65B7-4762-9441-F569526A23C5}"/>
                </a:ext>
              </a:extLst>
            </p:cNvPr>
            <p:cNvSpPr txBox="1">
              <a:spLocks noChangeArrowheads="1"/>
            </p:cNvSpPr>
            <p:nvPr/>
          </p:nvSpPr>
          <p:spPr bwMode="auto">
            <a:xfrm>
              <a:off x="1488395" y="3021503"/>
              <a:ext cx="271798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资本主义基本矛盾达到尖锐化</a:t>
              </a:r>
            </a:p>
          </p:txBody>
        </p:sp>
        <p:sp>
          <p:nvSpPr>
            <p:cNvPr id="15" name="椭圆 14">
              <a:extLst>
                <a:ext uri="{FF2B5EF4-FFF2-40B4-BE49-F238E27FC236}">
                  <a16:creationId xmlns:a16="http://schemas.microsoft.com/office/drawing/2014/main" xmlns="" id="{280A00E4-1CD6-4995-B080-4EB9569E60A4}"/>
                </a:ext>
              </a:extLst>
            </p:cNvPr>
            <p:cNvSpPr/>
            <p:nvPr>
              <p:custDataLst>
                <p:tags r:id="rId3"/>
              </p:custDataLst>
            </p:nvPr>
          </p:nvSpPr>
          <p:spPr>
            <a:xfrm>
              <a:off x="5724270" y="2752331"/>
              <a:ext cx="203200" cy="203200"/>
            </a:xfrm>
            <a:prstGeom prst="ellips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ym typeface="Arial" panose="020B0604020202020204" pitchFamily="34" charset="0"/>
              </a:endParaRPr>
            </a:p>
          </p:txBody>
        </p:sp>
        <p:sp>
          <p:nvSpPr>
            <p:cNvPr id="16" name="文本框 1">
              <a:extLst>
                <a:ext uri="{FF2B5EF4-FFF2-40B4-BE49-F238E27FC236}">
                  <a16:creationId xmlns:a16="http://schemas.microsoft.com/office/drawing/2014/main" xmlns="" id="{0AFC965E-A0D9-40E6-A8E5-5C9BDA026145}"/>
                </a:ext>
              </a:extLst>
            </p:cNvPr>
            <p:cNvSpPr txBox="1">
              <a:spLocks noChangeArrowheads="1"/>
            </p:cNvSpPr>
            <p:nvPr/>
          </p:nvSpPr>
          <p:spPr bwMode="auto">
            <a:xfrm>
              <a:off x="4568479" y="3021503"/>
              <a:ext cx="271798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经济危机</a:t>
              </a:r>
            </a:p>
          </p:txBody>
        </p:sp>
        <p:sp>
          <p:nvSpPr>
            <p:cNvPr id="17" name="椭圆 16">
              <a:extLst>
                <a:ext uri="{FF2B5EF4-FFF2-40B4-BE49-F238E27FC236}">
                  <a16:creationId xmlns:a16="http://schemas.microsoft.com/office/drawing/2014/main" xmlns="" id="{773FFCE3-5995-4ABC-A0BA-70AF0A7C559E}"/>
                </a:ext>
              </a:extLst>
            </p:cNvPr>
            <p:cNvSpPr/>
            <p:nvPr>
              <p:custDataLst>
                <p:tags r:id="rId4"/>
              </p:custDataLst>
            </p:nvPr>
          </p:nvSpPr>
          <p:spPr>
            <a:xfrm>
              <a:off x="8076352" y="2752331"/>
              <a:ext cx="203200" cy="203200"/>
            </a:xfrm>
            <a:prstGeom prst="ellips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ym typeface="Arial" panose="020B0604020202020204" pitchFamily="34" charset="0"/>
              </a:endParaRPr>
            </a:p>
          </p:txBody>
        </p:sp>
        <p:sp>
          <p:nvSpPr>
            <p:cNvPr id="18" name="文本框 1">
              <a:extLst>
                <a:ext uri="{FF2B5EF4-FFF2-40B4-BE49-F238E27FC236}">
                  <a16:creationId xmlns:a16="http://schemas.microsoft.com/office/drawing/2014/main" xmlns="" id="{E97FCB69-CE37-4386-82D8-5CB2BDA207A1}"/>
                </a:ext>
              </a:extLst>
            </p:cNvPr>
            <p:cNvSpPr txBox="1">
              <a:spLocks noChangeArrowheads="1"/>
            </p:cNvSpPr>
            <p:nvPr/>
          </p:nvSpPr>
          <p:spPr bwMode="auto">
            <a:xfrm>
              <a:off x="6920561" y="3021503"/>
              <a:ext cx="246407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生产大幅下降，供求矛盾缓解</a:t>
              </a:r>
            </a:p>
          </p:txBody>
        </p:sp>
        <p:sp>
          <p:nvSpPr>
            <p:cNvPr id="19" name="椭圆 18">
              <a:extLst>
                <a:ext uri="{FF2B5EF4-FFF2-40B4-BE49-F238E27FC236}">
                  <a16:creationId xmlns:a16="http://schemas.microsoft.com/office/drawing/2014/main" xmlns="" id="{EB726565-161F-4440-9712-3DE1412F9073}"/>
                </a:ext>
              </a:extLst>
            </p:cNvPr>
            <p:cNvSpPr/>
            <p:nvPr>
              <p:custDataLst>
                <p:tags r:id="rId5"/>
              </p:custDataLst>
            </p:nvPr>
          </p:nvSpPr>
          <p:spPr>
            <a:xfrm>
              <a:off x="8279552" y="4975002"/>
              <a:ext cx="203200" cy="203200"/>
            </a:xfrm>
            <a:prstGeom prst="ellips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ym typeface="Arial" panose="020B0604020202020204" pitchFamily="34" charset="0"/>
              </a:endParaRPr>
            </a:p>
          </p:txBody>
        </p:sp>
        <p:sp>
          <p:nvSpPr>
            <p:cNvPr id="20" name="文本框 1">
              <a:extLst>
                <a:ext uri="{FF2B5EF4-FFF2-40B4-BE49-F238E27FC236}">
                  <a16:creationId xmlns:a16="http://schemas.microsoft.com/office/drawing/2014/main" xmlns="" id="{946144F5-78BC-451B-80F4-8D34A104165D}"/>
                </a:ext>
              </a:extLst>
            </p:cNvPr>
            <p:cNvSpPr txBox="1">
              <a:spLocks noChangeArrowheads="1"/>
            </p:cNvSpPr>
            <p:nvPr/>
          </p:nvSpPr>
          <p:spPr bwMode="auto">
            <a:xfrm>
              <a:off x="7206112" y="5183789"/>
              <a:ext cx="246407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ts val="1400"/>
                </a:spcBef>
              </a:pPr>
              <a:r>
                <a:rPr lang="zh-CN" altLang="en-US" sz="2400">
                  <a:latin typeface="微软雅黑" panose="020B0503020204020204" pitchFamily="34" charset="-122"/>
                  <a:sym typeface="微软雅黑" panose="020B0503020204020204" pitchFamily="34" charset="-122"/>
                </a:rPr>
                <a:t>资本主义经济的恢复和高涨</a:t>
              </a:r>
              <a:endParaRPr lang="zh-CN" altLang="en-US" sz="2400" dirty="0">
                <a:latin typeface="微软雅黑" panose="020B0503020204020204" pitchFamily="34" charset="-122"/>
                <a:sym typeface="微软雅黑" panose="020B0503020204020204" pitchFamily="34" charset="-122"/>
              </a:endParaRPr>
            </a:p>
          </p:txBody>
        </p:sp>
        <p:sp>
          <p:nvSpPr>
            <p:cNvPr id="21" name="椭圆 20">
              <a:extLst>
                <a:ext uri="{FF2B5EF4-FFF2-40B4-BE49-F238E27FC236}">
                  <a16:creationId xmlns:a16="http://schemas.microsoft.com/office/drawing/2014/main" xmlns="" id="{BEAFA073-DD79-40F9-A2F6-F776DA95FB91}"/>
                </a:ext>
              </a:extLst>
            </p:cNvPr>
            <p:cNvSpPr/>
            <p:nvPr>
              <p:custDataLst>
                <p:tags r:id="rId6"/>
              </p:custDataLst>
            </p:nvPr>
          </p:nvSpPr>
          <p:spPr>
            <a:xfrm>
              <a:off x="5321387" y="4975002"/>
              <a:ext cx="203200" cy="203200"/>
            </a:xfrm>
            <a:prstGeom prst="ellips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ym typeface="Arial" panose="020B0604020202020204" pitchFamily="34" charset="0"/>
              </a:endParaRPr>
            </a:p>
          </p:txBody>
        </p:sp>
        <p:sp>
          <p:nvSpPr>
            <p:cNvPr id="22" name="文本框 1">
              <a:extLst>
                <a:ext uri="{FF2B5EF4-FFF2-40B4-BE49-F238E27FC236}">
                  <a16:creationId xmlns:a16="http://schemas.microsoft.com/office/drawing/2014/main" xmlns="" id="{09C8CB1C-DF81-469E-9718-82CBD3E3CF99}"/>
                </a:ext>
              </a:extLst>
            </p:cNvPr>
            <p:cNvSpPr txBox="1">
              <a:spLocks noChangeArrowheads="1"/>
            </p:cNvSpPr>
            <p:nvPr/>
          </p:nvSpPr>
          <p:spPr bwMode="auto">
            <a:xfrm>
              <a:off x="4039404" y="5183789"/>
              <a:ext cx="288115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资本主义基本矛盾又重新激化</a:t>
              </a:r>
            </a:p>
          </p:txBody>
        </p:sp>
      </p:grpSp>
    </p:spTree>
    <p:extLst>
      <p:ext uri="{BB962C8B-B14F-4D97-AF65-F5344CB8AC3E}">
        <p14:creationId xmlns:p14="http://schemas.microsoft.com/office/powerpoint/2010/main" val="358242070"/>
      </p:ext>
    </p:extLst>
  </p:cSld>
  <p:clrMapOvr>
    <a:masterClrMapping/>
  </p:clrMapOvr>
  <p:transition spd="med">
    <p:pull/>
  </p:transition>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五、资本主义的基本矛盾与经济危机</a:t>
            </a:r>
          </a:p>
        </p:txBody>
      </p:sp>
      <p:sp>
        <p:nvSpPr>
          <p:cNvPr id="29" name="文本框 1">
            <a:extLst>
              <a:ext uri="{FF2B5EF4-FFF2-40B4-BE49-F238E27FC236}">
                <a16:creationId xmlns:a16="http://schemas.microsoft.com/office/drawing/2014/main" xmlns="" id="{7BB8F1DC-9DEC-42BC-BB7B-3610BD76C471}"/>
              </a:ext>
            </a:extLst>
          </p:cNvPr>
          <p:cNvSpPr txBox="1">
            <a:spLocks noChangeArrowheads="1"/>
          </p:cNvSpPr>
          <p:nvPr/>
        </p:nvSpPr>
        <p:spPr bwMode="auto">
          <a:xfrm>
            <a:off x="2903318" y="3985347"/>
            <a:ext cx="15512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spcBef>
                <a:spcPts val="1400"/>
              </a:spcBef>
              <a:spcAft>
                <a:spcPct val="0"/>
              </a:spcAft>
              <a:buClrTx/>
              <a:buSzTx/>
              <a:buFontTx/>
              <a:buNone/>
              <a:tabLst/>
              <a:defRPr/>
            </a:pPr>
            <a:r>
              <a:rPr lang="zh-CN" altLang="en-US" sz="2400" b="1" dirty="0">
                <a:solidFill>
                  <a:prstClr val="black"/>
                </a:solidFill>
                <a:latin typeface="微软雅黑" panose="020B0503020204020204" pitchFamily="34" charset="-122"/>
                <a:sym typeface="微软雅黑" panose="020B0503020204020204" pitchFamily="34" charset="-122"/>
              </a:rPr>
              <a:t>社会资本</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再生产的周期</a:t>
            </a:r>
          </a:p>
        </p:txBody>
      </p:sp>
      <p:sp>
        <p:nvSpPr>
          <p:cNvPr id="10" name="矩形: 圆角 9">
            <a:extLst>
              <a:ext uri="{FF2B5EF4-FFF2-40B4-BE49-F238E27FC236}">
                <a16:creationId xmlns:a16="http://schemas.microsoft.com/office/drawing/2014/main" xmlns="" id="{8F12C0EF-8449-4EC6-9FDE-A34E1E2F522C}"/>
              </a:ext>
            </a:extLst>
          </p:cNvPr>
          <p:cNvSpPr/>
          <p:nvPr/>
        </p:nvSpPr>
        <p:spPr>
          <a:xfrm>
            <a:off x="3502939" y="1168110"/>
            <a:ext cx="5186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（二）资本主义经济危机</a:t>
            </a:r>
          </a:p>
        </p:txBody>
      </p:sp>
      <p:sp>
        <p:nvSpPr>
          <p:cNvPr id="12" name="文本框 1">
            <a:extLst>
              <a:ext uri="{FF2B5EF4-FFF2-40B4-BE49-F238E27FC236}">
                <a16:creationId xmlns:a16="http://schemas.microsoft.com/office/drawing/2014/main" xmlns="" id="{5CCBB59C-FD7A-455E-8C7C-B9287723159B}"/>
              </a:ext>
            </a:extLst>
          </p:cNvPr>
          <p:cNvSpPr txBox="1">
            <a:spLocks noChangeArrowheads="1"/>
          </p:cNvSpPr>
          <p:nvPr/>
        </p:nvSpPr>
        <p:spPr bwMode="auto">
          <a:xfrm>
            <a:off x="658889" y="4785967"/>
            <a:ext cx="1596488"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50000"/>
              </a:lnSpc>
              <a:spcBef>
                <a:spcPts val="0"/>
              </a:spcBef>
            </a:pPr>
            <a:r>
              <a:rPr lang="zh-CN" altLang="en-US" sz="2000" dirty="0">
                <a:solidFill>
                  <a:srgbClr val="B26A37"/>
                </a:solidFill>
                <a:latin typeface="微软雅黑" panose="020B0503020204020204" pitchFamily="34" charset="-122"/>
                <a:sym typeface="微软雅黑" panose="020B0503020204020204" pitchFamily="34" charset="-122"/>
              </a:rPr>
              <a:t>基本阶段</a:t>
            </a:r>
            <a:endParaRPr lang="en-US" altLang="zh-CN" sz="2000" dirty="0">
              <a:solidFill>
                <a:srgbClr val="B26A37"/>
              </a:solidFill>
              <a:latin typeface="微软雅黑" panose="020B0503020204020204" pitchFamily="34" charset="-122"/>
              <a:sym typeface="微软雅黑" panose="020B0503020204020204" pitchFamily="34" charset="-122"/>
            </a:endParaRPr>
          </a:p>
          <a:p>
            <a:pPr lvl="0" algn="ctr" eaLnBrk="1" hangingPunct="1">
              <a:lnSpc>
                <a:spcPct val="150000"/>
              </a:lnSpc>
              <a:spcBef>
                <a:spcPts val="0"/>
              </a:spcBef>
            </a:pPr>
            <a:r>
              <a:rPr lang="zh-CN" altLang="en-US" sz="2000" dirty="0">
                <a:solidFill>
                  <a:srgbClr val="B26A37"/>
                </a:solidFill>
                <a:latin typeface="微软雅黑" panose="020B0503020204020204" pitchFamily="34" charset="-122"/>
                <a:sym typeface="微软雅黑" panose="020B0503020204020204" pitchFamily="34" charset="-122"/>
              </a:rPr>
              <a:t>必经阶段</a:t>
            </a:r>
            <a:endParaRPr lang="en-US" altLang="zh-CN" sz="2000" dirty="0">
              <a:solidFill>
                <a:srgbClr val="B26A37"/>
              </a:solidFill>
              <a:latin typeface="微软雅黑" panose="020B0503020204020204" pitchFamily="34" charset="-122"/>
              <a:sym typeface="微软雅黑" panose="020B0503020204020204" pitchFamily="34" charset="-122"/>
            </a:endParaRPr>
          </a:p>
        </p:txBody>
      </p:sp>
      <p:sp>
        <p:nvSpPr>
          <p:cNvPr id="7" name="文本框 1">
            <a:extLst>
              <a:ext uri="{FF2B5EF4-FFF2-40B4-BE49-F238E27FC236}">
                <a16:creationId xmlns:a16="http://schemas.microsoft.com/office/drawing/2014/main" xmlns="" id="{18244F0A-B653-40C6-B645-A5FC9406BACE}"/>
              </a:ext>
            </a:extLst>
          </p:cNvPr>
          <p:cNvSpPr txBox="1">
            <a:spLocks noChangeArrowheads="1"/>
          </p:cNvSpPr>
          <p:nvPr/>
        </p:nvSpPr>
        <p:spPr bwMode="auto">
          <a:xfrm>
            <a:off x="7039341" y="2464793"/>
            <a:ext cx="445912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625475" algn="just" defTabSz="914400" rtl="0" eaLnBrk="1" fontAlgn="base" latinLnBrk="0" hangingPunct="1">
              <a:lnSpc>
                <a:spcPct val="150000"/>
              </a:lnSpc>
              <a:spcBef>
                <a:spcPts val="1400"/>
              </a:spcBef>
              <a:spcAft>
                <a:spcPct val="0"/>
              </a:spcAft>
              <a:buClrTx/>
              <a:buSzTx/>
              <a:buFontTx/>
              <a:buNone/>
              <a:tabLst/>
              <a:defRPr/>
            </a:pPr>
            <a:r>
              <a:rPr lang="zh-CN" altLang="en-US" sz="2400" b="1" dirty="0">
                <a:solidFill>
                  <a:prstClr val="black"/>
                </a:solidFill>
                <a:latin typeface="微软雅黑" panose="020B0503020204020204" pitchFamily="34" charset="-122"/>
                <a:sym typeface="微软雅黑" panose="020B0503020204020204" pitchFamily="34" charset="-122"/>
              </a:rPr>
              <a:t>没有危机阶段，就不存在资本主义再生产的周期性。</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sym typeface="微软雅黑" panose="020B0503020204020204" pitchFamily="34" charset="-122"/>
            </a:endParaRPr>
          </a:p>
        </p:txBody>
      </p:sp>
      <p:pic>
        <p:nvPicPr>
          <p:cNvPr id="22530" name="Picture 2" descr="See the source image">
            <a:extLst>
              <a:ext uri="{FF2B5EF4-FFF2-40B4-BE49-F238E27FC236}">
                <a16:creationId xmlns:a16="http://schemas.microsoft.com/office/drawing/2014/main" xmlns="" id="{3E2C7BA4-8F68-4F1E-9261-49E9B53D0D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191"/>
          <a:stretch/>
        </p:blipFill>
        <p:spPr bwMode="auto">
          <a:xfrm>
            <a:off x="7025347" y="3809270"/>
            <a:ext cx="4487110" cy="249872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xmlns="" id="{CCC68BAC-D898-4BB6-8054-13719EB249C9}"/>
              </a:ext>
            </a:extLst>
          </p:cNvPr>
          <p:cNvSpPr txBox="1"/>
          <p:nvPr/>
        </p:nvSpPr>
        <p:spPr>
          <a:xfrm>
            <a:off x="235110" y="1864629"/>
            <a:ext cx="4818153" cy="461665"/>
          </a:xfrm>
          <a:prstGeom prst="rect">
            <a:avLst/>
          </a:prstGeom>
          <a:noFill/>
        </p:spPr>
        <p:txBody>
          <a:bodyPr wrap="square">
            <a:spAutoFit/>
          </a:bodyPr>
          <a:lstStyle/>
          <a:p>
            <a:pPr algn="just" eaLnBrk="1" hangingPunct="1">
              <a:spcBef>
                <a:spcPct val="20000"/>
              </a:spcBef>
            </a:pPr>
            <a:r>
              <a:rPr lang="en-US" altLang="zh-CN" sz="2400" b="1" dirty="0">
                <a:solidFill>
                  <a:srgbClr val="B26A37"/>
                </a:solidFill>
                <a:latin typeface="+mn-ea"/>
                <a:ea typeface="+mn-ea"/>
                <a:sym typeface="微软雅黑" panose="020B0503020204020204" pitchFamily="34" charset="-122"/>
              </a:rPr>
              <a:t>4.</a:t>
            </a:r>
            <a:r>
              <a:rPr lang="zh-CN" altLang="en-US" sz="2400" b="1" dirty="0">
                <a:solidFill>
                  <a:srgbClr val="B26A37"/>
                </a:solidFill>
                <a:latin typeface="+mn-ea"/>
                <a:ea typeface="+mn-ea"/>
                <a:sym typeface="微软雅黑" panose="020B0503020204020204" pitchFamily="34" charset="-122"/>
              </a:rPr>
              <a:t>资本主义经济危机的周期性</a:t>
            </a:r>
          </a:p>
        </p:txBody>
      </p:sp>
      <p:grpSp>
        <p:nvGrpSpPr>
          <p:cNvPr id="13" name="组合 12">
            <a:extLst>
              <a:ext uri="{FF2B5EF4-FFF2-40B4-BE49-F238E27FC236}">
                <a16:creationId xmlns:a16="http://schemas.microsoft.com/office/drawing/2014/main" xmlns="" id="{107BBC2B-DD7F-496C-972E-4855D697269F}"/>
              </a:ext>
            </a:extLst>
          </p:cNvPr>
          <p:cNvGrpSpPr/>
          <p:nvPr/>
        </p:nvGrpSpPr>
        <p:grpSpPr>
          <a:xfrm>
            <a:off x="2136061" y="2962428"/>
            <a:ext cx="3125364" cy="3138558"/>
            <a:chOff x="4382650" y="4026078"/>
            <a:chExt cx="1596498" cy="1603237"/>
          </a:xfrm>
        </p:grpSpPr>
        <p:grpSp>
          <p:nvGrpSpPr>
            <p:cNvPr id="14" name="组合 13">
              <a:extLst>
                <a:ext uri="{FF2B5EF4-FFF2-40B4-BE49-F238E27FC236}">
                  <a16:creationId xmlns:a16="http://schemas.microsoft.com/office/drawing/2014/main" xmlns="" id="{56EDFC13-F5E5-4672-9DA0-E2ACE5049FDC}"/>
                </a:ext>
              </a:extLst>
            </p:cNvPr>
            <p:cNvGrpSpPr/>
            <p:nvPr/>
          </p:nvGrpSpPr>
          <p:grpSpPr>
            <a:xfrm>
              <a:off x="4475039" y="4123688"/>
              <a:ext cx="1418933" cy="1505627"/>
              <a:chOff x="3353947" y="1351085"/>
              <a:chExt cx="2439752" cy="2588816"/>
            </a:xfrm>
          </p:grpSpPr>
          <p:sp>
            <p:nvSpPr>
              <p:cNvPr id="25" name="空心弧 24">
                <a:extLst>
                  <a:ext uri="{FF2B5EF4-FFF2-40B4-BE49-F238E27FC236}">
                    <a16:creationId xmlns:a16="http://schemas.microsoft.com/office/drawing/2014/main" xmlns="" id="{BCF19C3B-64F7-4DF3-8D99-FEAB52ED584D}"/>
                  </a:ext>
                </a:extLst>
              </p:cNvPr>
              <p:cNvSpPr/>
              <p:nvPr/>
            </p:nvSpPr>
            <p:spPr>
              <a:xfrm rot="9168515">
                <a:off x="3353947" y="1351085"/>
                <a:ext cx="2439752" cy="2439752"/>
              </a:xfrm>
              <a:prstGeom prst="blockArc">
                <a:avLst>
                  <a:gd name="adj1" fmla="val 15245967"/>
                  <a:gd name="adj2" fmla="val 20403604"/>
                  <a:gd name="adj3" fmla="val 16424"/>
                </a:avLst>
              </a:prstGeom>
              <a:solidFill>
                <a:srgbClr val="C87E4C"/>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6" name="等腰三角形 25">
                <a:extLst>
                  <a:ext uri="{FF2B5EF4-FFF2-40B4-BE49-F238E27FC236}">
                    <a16:creationId xmlns:a16="http://schemas.microsoft.com/office/drawing/2014/main" xmlns="" id="{9567FC54-CFE9-42D3-9183-3AE8F75AEDAF}"/>
                  </a:ext>
                </a:extLst>
              </p:cNvPr>
              <p:cNvSpPr/>
              <p:nvPr/>
            </p:nvSpPr>
            <p:spPr>
              <a:xfrm rot="10800000">
                <a:off x="4429807" y="3723877"/>
                <a:ext cx="288032" cy="216024"/>
              </a:xfrm>
              <a:prstGeom prst="triangle">
                <a:avLst/>
              </a:prstGeom>
              <a:solidFill>
                <a:srgbClr val="C87E4C"/>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5" name="组合 14">
              <a:extLst>
                <a:ext uri="{FF2B5EF4-FFF2-40B4-BE49-F238E27FC236}">
                  <a16:creationId xmlns:a16="http://schemas.microsoft.com/office/drawing/2014/main" xmlns="" id="{03B078B0-5AED-4490-89CD-A25F6CF6D95A}"/>
                </a:ext>
              </a:extLst>
            </p:cNvPr>
            <p:cNvGrpSpPr/>
            <p:nvPr/>
          </p:nvGrpSpPr>
          <p:grpSpPr>
            <a:xfrm>
              <a:off x="4475039" y="4123688"/>
              <a:ext cx="1504109" cy="1418933"/>
              <a:chOff x="3353947" y="1351085"/>
              <a:chExt cx="2586205" cy="2439752"/>
            </a:xfrm>
          </p:grpSpPr>
          <p:sp>
            <p:nvSpPr>
              <p:cNvPr id="23" name="空心弧 22">
                <a:extLst>
                  <a:ext uri="{FF2B5EF4-FFF2-40B4-BE49-F238E27FC236}">
                    <a16:creationId xmlns:a16="http://schemas.microsoft.com/office/drawing/2014/main" xmlns="" id="{3831DFC0-B37E-409D-86D3-9CDD7139C34D}"/>
                  </a:ext>
                </a:extLst>
              </p:cNvPr>
              <p:cNvSpPr/>
              <p:nvPr/>
            </p:nvSpPr>
            <p:spPr>
              <a:xfrm rot="3465695">
                <a:off x="3353947" y="1351085"/>
                <a:ext cx="2439752" cy="2439752"/>
              </a:xfrm>
              <a:prstGeom prst="blockArc">
                <a:avLst>
                  <a:gd name="adj1" fmla="val 15638161"/>
                  <a:gd name="adj2" fmla="val 20690868"/>
                  <a:gd name="adj3" fmla="val 16322"/>
                </a:avLst>
              </a:prstGeom>
              <a:solidFill>
                <a:srgbClr val="EDC67B"/>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4" name="等腰三角形 23">
                <a:extLst>
                  <a:ext uri="{FF2B5EF4-FFF2-40B4-BE49-F238E27FC236}">
                    <a16:creationId xmlns:a16="http://schemas.microsoft.com/office/drawing/2014/main" xmlns="" id="{A6B52586-5308-4544-83BB-126DA95CA36C}"/>
                  </a:ext>
                </a:extLst>
              </p:cNvPr>
              <p:cNvSpPr/>
              <p:nvPr/>
            </p:nvSpPr>
            <p:spPr>
              <a:xfrm rot="5400000">
                <a:off x="5688124" y="2463738"/>
                <a:ext cx="288032" cy="216024"/>
              </a:xfrm>
              <a:prstGeom prst="triangle">
                <a:avLst/>
              </a:prstGeom>
              <a:solidFill>
                <a:srgbClr val="EDC67B"/>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6" name="组合 15">
              <a:extLst>
                <a:ext uri="{FF2B5EF4-FFF2-40B4-BE49-F238E27FC236}">
                  <a16:creationId xmlns:a16="http://schemas.microsoft.com/office/drawing/2014/main" xmlns="" id="{631F1694-426C-4B0E-807D-71D4924D9CF0}"/>
                </a:ext>
              </a:extLst>
            </p:cNvPr>
            <p:cNvGrpSpPr/>
            <p:nvPr/>
          </p:nvGrpSpPr>
          <p:grpSpPr>
            <a:xfrm>
              <a:off x="4382650" y="4026078"/>
              <a:ext cx="1511715" cy="1515549"/>
              <a:chOff x="3195092" y="1183251"/>
              <a:chExt cx="2599283" cy="2605876"/>
            </a:xfrm>
          </p:grpSpPr>
          <p:sp>
            <p:nvSpPr>
              <p:cNvPr id="17" name="等腰三角形 16">
                <a:extLst>
                  <a:ext uri="{FF2B5EF4-FFF2-40B4-BE49-F238E27FC236}">
                    <a16:creationId xmlns:a16="http://schemas.microsoft.com/office/drawing/2014/main" xmlns="" id="{D0FCC79C-D5A7-4009-9C82-33B9E904BBD5}"/>
                  </a:ext>
                </a:extLst>
              </p:cNvPr>
              <p:cNvSpPr/>
              <p:nvPr/>
            </p:nvSpPr>
            <p:spPr>
              <a:xfrm>
                <a:off x="4426161" y="1183251"/>
                <a:ext cx="288032" cy="216024"/>
              </a:xfrm>
              <a:prstGeom prst="triangle">
                <a:avLst/>
              </a:prstGeom>
              <a:solidFill>
                <a:srgbClr val="C87E4C"/>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8" name="组合 17">
                <a:extLst>
                  <a:ext uri="{FF2B5EF4-FFF2-40B4-BE49-F238E27FC236}">
                    <a16:creationId xmlns:a16="http://schemas.microsoft.com/office/drawing/2014/main" xmlns="" id="{B7B523C3-A975-4BCE-BC35-D256A85AB369}"/>
                  </a:ext>
                </a:extLst>
              </p:cNvPr>
              <p:cNvGrpSpPr/>
              <p:nvPr/>
            </p:nvGrpSpPr>
            <p:grpSpPr>
              <a:xfrm>
                <a:off x="3195092" y="1349375"/>
                <a:ext cx="2599283" cy="2439752"/>
                <a:chOff x="3195092" y="1349375"/>
                <a:chExt cx="2599283" cy="2439752"/>
              </a:xfrm>
            </p:grpSpPr>
            <p:grpSp>
              <p:nvGrpSpPr>
                <p:cNvPr id="19" name="组合 18">
                  <a:extLst>
                    <a:ext uri="{FF2B5EF4-FFF2-40B4-BE49-F238E27FC236}">
                      <a16:creationId xmlns:a16="http://schemas.microsoft.com/office/drawing/2014/main" xmlns="" id="{8EC9D34D-A801-4ED0-9BD7-74103905769A}"/>
                    </a:ext>
                  </a:extLst>
                </p:cNvPr>
                <p:cNvGrpSpPr/>
                <p:nvPr/>
              </p:nvGrpSpPr>
              <p:grpSpPr>
                <a:xfrm rot="18790935">
                  <a:off x="3352124" y="1346875"/>
                  <a:ext cx="2439752" cy="2444751"/>
                  <a:chOff x="3352124" y="1346875"/>
                  <a:chExt cx="2439752" cy="2444751"/>
                </a:xfrm>
              </p:grpSpPr>
              <p:sp>
                <p:nvSpPr>
                  <p:cNvPr id="21" name="空心弧 20">
                    <a:extLst>
                      <a:ext uri="{FF2B5EF4-FFF2-40B4-BE49-F238E27FC236}">
                        <a16:creationId xmlns:a16="http://schemas.microsoft.com/office/drawing/2014/main" xmlns="" id="{7B15F859-EE48-4803-82A8-300F0F19BDDC}"/>
                      </a:ext>
                    </a:extLst>
                  </p:cNvPr>
                  <p:cNvSpPr/>
                  <p:nvPr/>
                </p:nvSpPr>
                <p:spPr>
                  <a:xfrm>
                    <a:off x="3352124" y="1351874"/>
                    <a:ext cx="2439752" cy="2439752"/>
                  </a:xfrm>
                  <a:prstGeom prst="blockArc">
                    <a:avLst>
                      <a:gd name="adj1" fmla="val 10994450"/>
                      <a:gd name="adj2" fmla="val 16160160"/>
                      <a:gd name="adj3" fmla="val 16534"/>
                    </a:avLst>
                  </a:prstGeom>
                  <a:solidFill>
                    <a:srgbClr val="EDC67B"/>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 name="空心弧 21">
                    <a:extLst>
                      <a:ext uri="{FF2B5EF4-FFF2-40B4-BE49-F238E27FC236}">
                        <a16:creationId xmlns:a16="http://schemas.microsoft.com/office/drawing/2014/main" xmlns="" id="{CAA84D50-D7CE-4F91-9ACC-74E8691AEA92}"/>
                      </a:ext>
                    </a:extLst>
                  </p:cNvPr>
                  <p:cNvSpPr/>
                  <p:nvPr/>
                </p:nvSpPr>
                <p:spPr>
                  <a:xfrm>
                    <a:off x="3352124" y="1346875"/>
                    <a:ext cx="2439752" cy="2439752"/>
                  </a:xfrm>
                  <a:prstGeom prst="blockArc">
                    <a:avLst>
                      <a:gd name="adj1" fmla="val 16429645"/>
                      <a:gd name="adj2" fmla="val 59222"/>
                      <a:gd name="adj3" fmla="val 16339"/>
                    </a:avLst>
                  </a:prstGeom>
                  <a:solidFill>
                    <a:srgbClr val="C87E4C"/>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20" name="等腰三角形 19">
                  <a:extLst>
                    <a:ext uri="{FF2B5EF4-FFF2-40B4-BE49-F238E27FC236}">
                      <a16:creationId xmlns:a16="http://schemas.microsoft.com/office/drawing/2014/main" xmlns="" id="{A8978565-023F-4C73-8D03-E6E36774B94B}"/>
                    </a:ext>
                  </a:extLst>
                </p:cNvPr>
                <p:cNvSpPr/>
                <p:nvPr/>
              </p:nvSpPr>
              <p:spPr>
                <a:xfrm rot="16200000">
                  <a:off x="3159088" y="2459528"/>
                  <a:ext cx="288032" cy="216024"/>
                </a:xfrm>
                <a:prstGeom prst="triangle">
                  <a:avLst/>
                </a:prstGeom>
                <a:solidFill>
                  <a:srgbClr val="EDC67B"/>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grpSp>
      <p:sp>
        <p:nvSpPr>
          <p:cNvPr id="27" name="文本框 1">
            <a:extLst>
              <a:ext uri="{FF2B5EF4-FFF2-40B4-BE49-F238E27FC236}">
                <a16:creationId xmlns:a16="http://schemas.microsoft.com/office/drawing/2014/main" xmlns="" id="{518BBDA3-FA14-4835-B1FA-8A3BBAA3D8F3}"/>
              </a:ext>
            </a:extLst>
          </p:cNvPr>
          <p:cNvSpPr txBox="1">
            <a:spLocks noChangeArrowheads="1"/>
          </p:cNvSpPr>
          <p:nvPr/>
        </p:nvSpPr>
        <p:spPr bwMode="auto">
          <a:xfrm>
            <a:off x="1108844" y="4307904"/>
            <a:ext cx="10522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危机</a:t>
            </a:r>
            <a:endPar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文本框 1">
            <a:extLst>
              <a:ext uri="{FF2B5EF4-FFF2-40B4-BE49-F238E27FC236}">
                <a16:creationId xmlns:a16="http://schemas.microsoft.com/office/drawing/2014/main" xmlns="" id="{422CEFC3-E6C4-44D8-B0B3-939BED58931D}"/>
              </a:ext>
            </a:extLst>
          </p:cNvPr>
          <p:cNvSpPr txBox="1">
            <a:spLocks noChangeArrowheads="1"/>
          </p:cNvSpPr>
          <p:nvPr/>
        </p:nvSpPr>
        <p:spPr bwMode="auto">
          <a:xfrm>
            <a:off x="5417667" y="4307904"/>
            <a:ext cx="10522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复苏</a:t>
            </a:r>
          </a:p>
        </p:txBody>
      </p:sp>
      <p:sp>
        <p:nvSpPr>
          <p:cNvPr id="30" name="文本框 1">
            <a:extLst>
              <a:ext uri="{FF2B5EF4-FFF2-40B4-BE49-F238E27FC236}">
                <a16:creationId xmlns:a16="http://schemas.microsoft.com/office/drawing/2014/main" xmlns="" id="{CA0F1C83-EF28-4591-8813-1F27174C438D}"/>
              </a:ext>
            </a:extLst>
          </p:cNvPr>
          <p:cNvSpPr txBox="1">
            <a:spLocks noChangeArrowheads="1"/>
          </p:cNvSpPr>
          <p:nvPr/>
        </p:nvSpPr>
        <p:spPr bwMode="auto">
          <a:xfrm>
            <a:off x="3253386" y="2476997"/>
            <a:ext cx="10522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萧条</a:t>
            </a:r>
          </a:p>
        </p:txBody>
      </p:sp>
      <p:sp>
        <p:nvSpPr>
          <p:cNvPr id="32" name="文本框 1">
            <a:extLst>
              <a:ext uri="{FF2B5EF4-FFF2-40B4-BE49-F238E27FC236}">
                <a16:creationId xmlns:a16="http://schemas.microsoft.com/office/drawing/2014/main" xmlns="" id="{085C602E-A357-4D33-A389-060976E3FD0A}"/>
              </a:ext>
            </a:extLst>
          </p:cNvPr>
          <p:cNvSpPr txBox="1">
            <a:spLocks noChangeArrowheads="1"/>
          </p:cNvSpPr>
          <p:nvPr/>
        </p:nvSpPr>
        <p:spPr bwMode="auto">
          <a:xfrm>
            <a:off x="3253386" y="6152108"/>
            <a:ext cx="10522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高涨</a:t>
            </a:r>
          </a:p>
        </p:txBody>
      </p:sp>
    </p:spTree>
    <p:extLst>
      <p:ext uri="{BB962C8B-B14F-4D97-AF65-F5344CB8AC3E}">
        <p14:creationId xmlns:p14="http://schemas.microsoft.com/office/powerpoint/2010/main" val="1127863801"/>
      </p:ext>
    </p:extLst>
  </p:cSld>
  <p:clrMapOvr>
    <a:masterClrMapping/>
  </p:clrMapOvr>
  <p:transition spd="med">
    <p:pull/>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59EA9DD0-832A-434C-97BB-584176F3B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2627500" y="3075458"/>
            <a:ext cx="5724644" cy="2438488"/>
          </a:xfrm>
          <a:prstGeom prst="rect">
            <a:avLst/>
          </a:prstGeom>
          <a:effectLst/>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资本主义政治制度</a:t>
            </a:r>
            <a:endParaRPr kumimoji="0" lang="en-US" altLang="zh-CN"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和意识形态</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pic>
        <p:nvPicPr>
          <p:cNvPr id="11" name="图片 8">
            <a:hlinkClick r:id="rId3" action="ppaction://hlinksldjump"/>
            <a:extLst>
              <a:ext uri="{FF2B5EF4-FFF2-40B4-BE49-F238E27FC236}">
                <a16:creationId xmlns:a16="http://schemas.microsoft.com/office/drawing/2014/main" xmlns="" id="{765A8AE8-5D43-416E-A8E2-9ECCD1BED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391315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18" name="矩形 1">
            <a:extLst>
              <a:ext uri="{FF2B5EF4-FFF2-40B4-BE49-F238E27FC236}">
                <a16:creationId xmlns:a16="http://schemas.microsoft.com/office/drawing/2014/main" xmlns="" id="{103AFC00-6762-453B-846A-85772EA5B2D3}"/>
              </a:ext>
            </a:extLst>
          </p:cNvPr>
          <p:cNvSpPr>
            <a:spLocks noChangeArrowheads="1"/>
          </p:cNvSpPr>
          <p:nvPr/>
        </p:nvSpPr>
        <p:spPr bwMode="auto">
          <a:xfrm>
            <a:off x="1276744" y="3100454"/>
            <a:ext cx="3056614"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“随着生产分为</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农业</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手工业</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这两大主要部门，便出现了直接以交换为目的的生产，即商品生产。”</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a:extLst>
              <a:ext uri="{FF2B5EF4-FFF2-40B4-BE49-F238E27FC236}">
                <a16:creationId xmlns:a16="http://schemas.microsoft.com/office/drawing/2014/main" xmlns="" id="{ABFC09F4-1FC4-4499-8E6D-F727CB73D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963" y="1865380"/>
            <a:ext cx="6856955" cy="4628444"/>
          </a:xfrm>
          <a:prstGeom prst="rect">
            <a:avLst/>
          </a:prstGeom>
        </p:spPr>
      </p:pic>
      <p:sp>
        <p:nvSpPr>
          <p:cNvPr id="6" name="矩形 5">
            <a:extLst>
              <a:ext uri="{FF2B5EF4-FFF2-40B4-BE49-F238E27FC236}">
                <a16:creationId xmlns:a16="http://schemas.microsoft.com/office/drawing/2014/main" xmlns="" id="{95A721D3-5D8F-4557-9DD9-B603FB3A0187}"/>
              </a:ext>
            </a:extLst>
          </p:cNvPr>
          <p:cNvSpPr/>
          <p:nvPr/>
        </p:nvSpPr>
        <p:spPr bwMode="auto">
          <a:xfrm>
            <a:off x="1039139" y="2102977"/>
            <a:ext cx="3645074" cy="4153251"/>
          </a:xfrm>
          <a:prstGeom prst="rect">
            <a:avLst/>
          </a:prstGeom>
          <a:noFill/>
          <a:ln w="28575" cap="flat" cmpd="sng" algn="ctr">
            <a:solidFill>
              <a:srgbClr val="C87E4C"/>
            </a:solidFill>
            <a:prstDash val="solid"/>
            <a:miter lim="800000"/>
          </a:ln>
          <a:effectLst/>
        </p:spPr>
        <p:txBody>
          <a:bodyPr anchor="ctr"/>
          <a:lstStyle/>
          <a:p>
            <a:pPr algn="ctr" defTabSz="457200" eaLnBrk="1" fontAlgn="auto" hangingPunct="1">
              <a:spcBef>
                <a:spcPts val="0"/>
              </a:spcBef>
              <a:spcAft>
                <a:spcPts val="0"/>
              </a:spcAft>
              <a:defRPr/>
            </a:pPr>
            <a:endParaRPr lang="zh-CN" altLang="en-US" kern="0">
              <a:solidFill>
                <a:prstClr val="white"/>
              </a:solidFill>
              <a:latin typeface="Calibri"/>
              <a:ea typeface="等线" panose="02010600030101010101" pitchFamily="2" charset="-122"/>
            </a:endParaRPr>
          </a:p>
        </p:txBody>
      </p:sp>
      <p:sp>
        <p:nvSpPr>
          <p:cNvPr id="7" name="矩形 6">
            <a:extLst>
              <a:ext uri="{FF2B5EF4-FFF2-40B4-BE49-F238E27FC236}">
                <a16:creationId xmlns:a16="http://schemas.microsoft.com/office/drawing/2014/main" xmlns="" id="{E5E84F7D-A3A9-423F-A148-F8A4D1B381E5}"/>
              </a:ext>
            </a:extLst>
          </p:cNvPr>
          <p:cNvSpPr/>
          <p:nvPr/>
        </p:nvSpPr>
        <p:spPr bwMode="auto">
          <a:xfrm>
            <a:off x="195022" y="2346922"/>
            <a:ext cx="2553920" cy="509587"/>
          </a:xfrm>
          <a:prstGeom prst="rect">
            <a:avLst/>
          </a:prstGeom>
          <a:solidFill>
            <a:srgbClr val="B26A37"/>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lang="zh-CN" altLang="en-US" sz="2400" b="1" kern="0" spc="600" dirty="0">
                <a:solidFill>
                  <a:prstClr val="white"/>
                </a:solidFill>
                <a:latin typeface="微软雅黑" panose="020B0503020204020204" pitchFamily="34" charset="-122"/>
                <a:ea typeface="微软雅黑" panose="020B0503020204020204" pitchFamily="34" charset="-122"/>
              </a:rPr>
              <a:t>恩格斯</a:t>
            </a:r>
          </a:p>
        </p:txBody>
      </p:sp>
      <p:sp>
        <p:nvSpPr>
          <p:cNvPr id="8" name="矩形: 圆角 7">
            <a:extLst>
              <a:ext uri="{FF2B5EF4-FFF2-40B4-BE49-F238E27FC236}">
                <a16:creationId xmlns:a16="http://schemas.microsoft.com/office/drawing/2014/main" xmlns="" id="{88B77218-813E-49F6-82B5-2CC97AC39842}"/>
              </a:ext>
            </a:extLst>
          </p:cNvPr>
          <p:cNvSpPr/>
          <p:nvPr/>
        </p:nvSpPr>
        <p:spPr>
          <a:xfrm>
            <a:off x="3237147" y="1064542"/>
            <a:ext cx="571770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rPr>
              <a:t>（一）商品经济产生的历史条件</a:t>
            </a:r>
          </a:p>
        </p:txBody>
      </p:sp>
    </p:spTree>
    <p:extLst>
      <p:ext uri="{BB962C8B-B14F-4D97-AF65-F5344CB8AC3E}">
        <p14:creationId xmlns:p14="http://schemas.microsoft.com/office/powerpoint/2010/main" val="3837122440"/>
      </p:ext>
    </p:extLst>
  </p:cSld>
  <p:clrMapOvr>
    <a:masterClrMapping/>
  </p:clrMapOvr>
  <p:transition spd="med">
    <p:pull/>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a:extLst>
              <a:ext uri="{FF2B5EF4-FFF2-40B4-BE49-F238E27FC236}">
                <a16:creationId xmlns:a16="http://schemas.microsoft.com/office/drawing/2014/main" xmlns="" id="{C96A0DFE-3B6E-43EC-85EC-B4104C5B9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65"/>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a:extLst>
              <a:ext uri="{FF2B5EF4-FFF2-40B4-BE49-F238E27FC236}">
                <a16:creationId xmlns:a16="http://schemas.microsoft.com/office/drawing/2014/main" xmlns="" id="{76DBAAB1-A06E-47BE-BEE3-A6386FA1AB87}"/>
              </a:ext>
            </a:extLst>
          </p:cNvPr>
          <p:cNvGrpSpPr/>
          <p:nvPr/>
        </p:nvGrpSpPr>
        <p:grpSpPr>
          <a:xfrm>
            <a:off x="1790420" y="4093039"/>
            <a:ext cx="9833233" cy="1015663"/>
            <a:chOff x="1283945" y="2888822"/>
            <a:chExt cx="9833233"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833233" cy="1015663"/>
              <a:chOff x="1041963" y="994023"/>
              <a:chExt cx="9833233"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994023"/>
                <a:ext cx="983323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lvl="0" algn="just" fontAlgn="auto">
                  <a:spcBef>
                    <a:spcPts val="0"/>
                  </a:spcBef>
                  <a:spcAft>
                    <a:spcPts val="0"/>
                  </a:spcAft>
                  <a:defRPr/>
                </a:pPr>
                <a:r>
                  <a:rPr lang="zh-CN" altLang="en-US" sz="4800" b="1" dirty="0">
                    <a:ln w="0">
                      <a:noFill/>
                    </a:ln>
                    <a:solidFill>
                      <a:srgbClr val="B26A37"/>
                    </a:solidFill>
                    <a:latin typeface="微软雅黑" panose="020B0503020204020204" pitchFamily="34" charset="-122"/>
                    <a:ea typeface="微软雅黑" panose="020B0503020204020204" pitchFamily="34" charset="-122"/>
                  </a:rPr>
                  <a:t>二 </a:t>
                </a:r>
                <a:r>
                  <a:rPr lang="en-US" altLang="zh-CN" sz="4800" b="1" dirty="0">
                    <a:ln w="0">
                      <a:noFill/>
                    </a:ln>
                    <a:solidFill>
                      <a:srgbClr val="B26A37"/>
                    </a:solidFill>
                    <a:latin typeface="微软雅黑" panose="020B0503020204020204" pitchFamily="34" charset="-122"/>
                    <a:ea typeface="微软雅黑" panose="020B0503020204020204" pitchFamily="34" charset="-122"/>
                  </a:rPr>
                  <a:t>/</a:t>
                </a:r>
                <a:endParaRPr lang="zh-CN" altLang="en-US" sz="2800" b="1" dirty="0">
                  <a:ln w="0">
                    <a:noFill/>
                  </a:ln>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7" name="矩形 26">
              <a:hlinkClick r:id="rId4" action="ppaction://hlinksldjump"/>
              <a:extLst>
                <a:ext uri="{FF2B5EF4-FFF2-40B4-BE49-F238E27FC236}">
                  <a16:creationId xmlns:a16="http://schemas.microsoft.com/office/drawing/2014/main" xmlns="" id="{75A45FE1-C30D-4C7D-BD2A-5A0BB2263892}"/>
                </a:ext>
              </a:extLst>
            </p:cNvPr>
            <p:cNvSpPr/>
            <p:nvPr/>
          </p:nvSpPr>
          <p:spPr>
            <a:xfrm>
              <a:off x="4851914" y="3135043"/>
              <a:ext cx="5424958"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ea typeface="微软雅黑" panose="020B0503020204020204" pitchFamily="34" charset="-122"/>
                </a:rPr>
                <a:t>资本主义意识形态及其本质</a:t>
              </a:r>
            </a:p>
          </p:txBody>
        </p:sp>
      </p:grpSp>
      <p:grpSp>
        <p:nvGrpSpPr>
          <p:cNvPr id="12" name="组合 11">
            <a:extLst>
              <a:ext uri="{FF2B5EF4-FFF2-40B4-BE49-F238E27FC236}">
                <a16:creationId xmlns:a16="http://schemas.microsoft.com/office/drawing/2014/main" xmlns="" id="{3F8B4F32-4387-4FDB-8CDE-5D3F65F73B51}"/>
              </a:ext>
            </a:extLst>
          </p:cNvPr>
          <p:cNvGrpSpPr/>
          <p:nvPr/>
        </p:nvGrpSpPr>
        <p:grpSpPr>
          <a:xfrm>
            <a:off x="769751" y="1792604"/>
            <a:ext cx="9480006" cy="1015663"/>
            <a:chOff x="608884" y="1397874"/>
            <a:chExt cx="9480006" cy="1015663"/>
          </a:xfrm>
        </p:grpSpPr>
        <p:grpSp>
          <p:nvGrpSpPr>
            <p:cNvPr id="7" name="组合 6">
              <a:extLst>
                <a:ext uri="{FF2B5EF4-FFF2-40B4-BE49-F238E27FC236}">
                  <a16:creationId xmlns:a16="http://schemas.microsoft.com/office/drawing/2014/main" xmlns="" id="{7E2342E8-CC9A-4F42-8B59-D5C3E65AAE7E}"/>
                </a:ext>
              </a:extLst>
            </p:cNvPr>
            <p:cNvGrpSpPr/>
            <p:nvPr/>
          </p:nvGrpSpPr>
          <p:grpSpPr>
            <a:xfrm>
              <a:off x="608884" y="1397874"/>
              <a:ext cx="9480006" cy="1015663"/>
              <a:chOff x="1041966" y="994023"/>
              <a:chExt cx="9480006" cy="1015663"/>
            </a:xfrm>
          </p:grpSpPr>
          <p:sp>
            <p:nvSpPr>
              <p:cNvPr id="6" name="平行四边形 5">
                <a:extLst>
                  <a:ext uri="{FF2B5EF4-FFF2-40B4-BE49-F238E27FC236}">
                    <a16:creationId xmlns:a16="http://schemas.microsoft.com/office/drawing/2014/main" xmlns="" id="{5581663E-4EC9-47CE-804A-3E9878971754}"/>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xmlns="" id="{AF052D45-B158-442B-BA78-B27D4D33D697}"/>
                  </a:ext>
                </a:extLst>
              </p:cNvPr>
              <p:cNvSpPr/>
              <p:nvPr/>
            </p:nvSpPr>
            <p:spPr>
              <a:xfrm>
                <a:off x="3176314" y="1035812"/>
                <a:ext cx="7345658" cy="830997"/>
              </a:xfrm>
              <a:prstGeom prst="rect">
                <a:avLst/>
              </a:prstGeom>
            </p:spPr>
            <p:txBody>
              <a:bodyPr wrap="square">
                <a:spAutoFit/>
              </a:bodyPr>
              <a:lstStyle/>
              <a:p>
                <a:pPr lvl="0" algn="just" fontAlgn="auto">
                  <a:spcBef>
                    <a:spcPts val="0"/>
                  </a:spcBef>
                  <a:spcAft>
                    <a:spcPts val="0"/>
                  </a:spcAft>
                  <a:defRPr/>
                </a:pPr>
                <a:r>
                  <a:rPr lang="zh-CN" altLang="en-US" sz="4800" b="1" dirty="0">
                    <a:ln w="0">
                      <a:noFill/>
                    </a:ln>
                    <a:solidFill>
                      <a:srgbClr val="B26A37"/>
                    </a:solidFill>
                    <a:latin typeface="微软雅黑" panose="020B0503020204020204" pitchFamily="34" charset="-122"/>
                    <a:ea typeface="微软雅黑" panose="020B0503020204020204" pitchFamily="34" charset="-122"/>
                  </a:rPr>
                  <a:t>一 </a:t>
                </a:r>
                <a:r>
                  <a:rPr lang="en-US" altLang="zh-CN" sz="4800" b="1" dirty="0">
                    <a:ln w="0">
                      <a:noFill/>
                    </a:ln>
                    <a:solidFill>
                      <a:srgbClr val="B26A37"/>
                    </a:solidFill>
                    <a:latin typeface="微软雅黑" panose="020B0503020204020204" pitchFamily="34" charset="-122"/>
                    <a:ea typeface="微软雅黑" panose="020B0503020204020204" pitchFamily="34" charset="-122"/>
                  </a:rPr>
                  <a:t>/</a:t>
                </a:r>
                <a:endParaRPr lang="zh-CN" altLang="en-US" sz="2800" b="1" dirty="0">
                  <a:ln w="0">
                    <a:noFill/>
                  </a:ln>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8" name="矩形 7">
              <a:hlinkClick r:id="rId5" action="ppaction://hlinksldjump"/>
              <a:extLst>
                <a:ext uri="{FF2B5EF4-FFF2-40B4-BE49-F238E27FC236}">
                  <a16:creationId xmlns:a16="http://schemas.microsoft.com/office/drawing/2014/main" xmlns="" id="{49F74FA2-97F1-47B7-BD4D-72B1CBDD4FA9}"/>
                </a:ext>
              </a:extLst>
            </p:cNvPr>
            <p:cNvSpPr/>
            <p:nvPr/>
          </p:nvSpPr>
          <p:spPr>
            <a:xfrm>
              <a:off x="4041312" y="1633498"/>
              <a:ext cx="5407456" cy="523220"/>
            </a:xfrm>
            <a:prstGeom prst="rect">
              <a:avLst/>
            </a:prstGeom>
          </p:spPr>
          <p:txBody>
            <a:bodyPr wrap="square">
              <a:spAutoFit/>
            </a:bodyPr>
            <a:lstStyle/>
            <a:p>
              <a:r>
                <a:rPr lang="zh-CN" altLang="en-US" sz="2800" b="1" dirty="0">
                  <a:ln w="0">
                    <a:noFill/>
                  </a:ln>
                  <a:solidFill>
                    <a:prstClr val="black">
                      <a:lumMod val="75000"/>
                      <a:lumOff val="25000"/>
                    </a:prstClr>
                  </a:solidFill>
                  <a:latin typeface="微软雅黑" panose="020B0503020204020204" pitchFamily="34" charset="-122"/>
                  <a:ea typeface="微软雅黑" panose="020B0503020204020204" pitchFamily="34" charset="-122"/>
                </a:rPr>
                <a:t>资本主义政治制度及其本质</a:t>
              </a: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558853" y="4049733"/>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454021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pic>
        <p:nvPicPr>
          <p:cNvPr id="9" name="图片 8">
            <a:hlinkClick r:id="rId2" action="ppaction://hlinksldjump"/>
            <a:extLst>
              <a:ext uri="{FF2B5EF4-FFF2-40B4-BE49-F238E27FC236}">
                <a16:creationId xmlns:a16="http://schemas.microsoft.com/office/drawing/2014/main" xmlns="" id="{0EA99939-4830-42C4-857A-5EF8D7C1857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399" y="6047328"/>
            <a:ext cx="555625" cy="555625"/>
          </a:xfrm>
          <a:prstGeom prst="rect">
            <a:avLst/>
          </a:prstGeom>
          <a:noFill/>
          <a:ln>
            <a:noFill/>
          </a:ln>
        </p:spPr>
      </p:pic>
      <p:sp>
        <p:nvSpPr>
          <p:cNvPr id="15" name="矩形 4">
            <a:extLst>
              <a:ext uri="{FF2B5EF4-FFF2-40B4-BE49-F238E27FC236}">
                <a16:creationId xmlns:a16="http://schemas.microsoft.com/office/drawing/2014/main" xmlns="" id="{15A6BF63-79DD-4D2E-9113-890D64D7C3B6}"/>
              </a:ext>
            </a:extLst>
          </p:cNvPr>
          <p:cNvSpPr>
            <a:spLocks noChangeArrowheads="1"/>
          </p:cNvSpPr>
          <p:nvPr/>
        </p:nvSpPr>
        <p:spPr bwMode="auto">
          <a:xfrm>
            <a:off x="557213" y="2547019"/>
            <a:ext cx="3035074"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资本主义政治制度</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9" name="矩形 4">
            <a:extLst>
              <a:ext uri="{FF2B5EF4-FFF2-40B4-BE49-F238E27FC236}">
                <a16:creationId xmlns:a16="http://schemas.microsoft.com/office/drawing/2014/main" xmlns="" id="{FDA8B43F-A48E-4605-A6AB-E8E2B7034316}"/>
              </a:ext>
            </a:extLst>
          </p:cNvPr>
          <p:cNvSpPr>
            <a:spLocks noChangeArrowheads="1"/>
          </p:cNvSpPr>
          <p:nvPr/>
        </p:nvSpPr>
        <p:spPr bwMode="auto">
          <a:xfrm>
            <a:off x="557213" y="4431424"/>
            <a:ext cx="303507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资本主义经济基础</a:t>
            </a:r>
            <a:endParaRPr kumimoji="0" lang="zh-CN" altLang="en-US" sz="2400" b="1"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endParaRPr>
          </a:p>
        </p:txBody>
      </p:sp>
      <p:sp>
        <p:nvSpPr>
          <p:cNvPr id="8" name="箭头: 下 7">
            <a:extLst>
              <a:ext uri="{FF2B5EF4-FFF2-40B4-BE49-F238E27FC236}">
                <a16:creationId xmlns:a16="http://schemas.microsoft.com/office/drawing/2014/main" xmlns="" id="{08F2F28B-39F2-4B8D-8532-04A8754428F6}"/>
              </a:ext>
            </a:extLst>
          </p:cNvPr>
          <p:cNvSpPr/>
          <p:nvPr/>
        </p:nvSpPr>
        <p:spPr>
          <a:xfrm flipV="1">
            <a:off x="1672771" y="3535719"/>
            <a:ext cx="468300" cy="693591"/>
          </a:xfrm>
          <a:prstGeom prst="downArrow">
            <a:avLst/>
          </a:prstGeom>
          <a:gradFill>
            <a:gsLst>
              <a:gs pos="0">
                <a:srgbClr val="B26A37"/>
              </a:gs>
              <a:gs pos="100000">
                <a:srgbClr val="EDC67B"/>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Microsoft YaHei"/>
              <a:cs typeface="+mn-cs"/>
            </a:endParaRPr>
          </a:p>
        </p:txBody>
      </p:sp>
      <p:sp>
        <p:nvSpPr>
          <p:cNvPr id="13" name="箭头: 下 12">
            <a:extLst>
              <a:ext uri="{FF2B5EF4-FFF2-40B4-BE49-F238E27FC236}">
                <a16:creationId xmlns:a16="http://schemas.microsoft.com/office/drawing/2014/main" xmlns="" id="{B2D21B5D-5804-4C0C-85F4-EAD3E59E3251}"/>
              </a:ext>
            </a:extLst>
          </p:cNvPr>
          <p:cNvSpPr/>
          <p:nvPr/>
        </p:nvSpPr>
        <p:spPr>
          <a:xfrm rot="5400000" flipV="1">
            <a:off x="4020348" y="3552530"/>
            <a:ext cx="468300" cy="693591"/>
          </a:xfrm>
          <a:prstGeom prst="downArrow">
            <a:avLst/>
          </a:prstGeom>
          <a:gradFill>
            <a:gsLst>
              <a:gs pos="0">
                <a:srgbClr val="B26A37"/>
              </a:gs>
              <a:gs pos="100000">
                <a:srgbClr val="EDC67B"/>
              </a:gs>
            </a:gsLst>
            <a:lin ang="540000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Microsoft YaHei"/>
              <a:cs typeface="+mn-cs"/>
            </a:endParaRPr>
          </a:p>
        </p:txBody>
      </p:sp>
      <p:sp>
        <p:nvSpPr>
          <p:cNvPr id="10" name="矩形 9">
            <a:extLst>
              <a:ext uri="{FF2B5EF4-FFF2-40B4-BE49-F238E27FC236}">
                <a16:creationId xmlns:a16="http://schemas.microsoft.com/office/drawing/2014/main" xmlns="" id="{C9BED74E-45F0-445B-9A4E-1876EAA221BC}"/>
              </a:ext>
            </a:extLst>
          </p:cNvPr>
          <p:cNvSpPr/>
          <p:nvPr/>
        </p:nvSpPr>
        <p:spPr>
          <a:xfrm>
            <a:off x="5283120" y="2365955"/>
            <a:ext cx="6262687" cy="1063045"/>
          </a:xfrm>
          <a:prstGeom prst="rect">
            <a:avLst/>
          </a:prstGeom>
          <a:gradFill>
            <a:gsLst>
              <a:gs pos="0">
                <a:srgbClr val="B26A37"/>
              </a:gs>
              <a:gs pos="100000">
                <a:srgbClr val="C87E4C">
                  <a:alpha val="50000"/>
                </a:srgbClr>
              </a:gs>
            </a:gsLst>
            <a:lin ang="5400000" scaled="1"/>
          </a:gra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50839" tIns="150839" rIns="150839" bIns="150839" numCol="1" spcCol="1270" anchor="ctr" anchorCtr="0">
            <a:noAutofit/>
          </a:bodyPr>
          <a:lstStyle/>
          <a:p>
            <a:pPr marL="0" marR="0" lvl="0" indent="0" algn="just" defTabSz="1066800" rtl="0" eaLnBrk="0" fontAlgn="base" latinLnBrk="0" hangingPunct="0">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a:ea typeface="Microsoft YaHei"/>
                <a:cs typeface="+mn-cs"/>
              </a:rPr>
              <a:t>反映了资本主义社会的经济关系</a:t>
            </a:r>
          </a:p>
        </p:txBody>
      </p:sp>
      <p:sp>
        <p:nvSpPr>
          <p:cNvPr id="16" name="矩形 15">
            <a:extLst>
              <a:ext uri="{FF2B5EF4-FFF2-40B4-BE49-F238E27FC236}">
                <a16:creationId xmlns:a16="http://schemas.microsoft.com/office/drawing/2014/main" xmlns="" id="{A20E1A74-0FA7-4366-B1DE-FE0FA6558311}"/>
              </a:ext>
            </a:extLst>
          </p:cNvPr>
          <p:cNvSpPr/>
          <p:nvPr/>
        </p:nvSpPr>
        <p:spPr>
          <a:xfrm>
            <a:off x="5283120" y="4133475"/>
            <a:ext cx="6262687" cy="1063045"/>
          </a:xfrm>
          <a:prstGeom prst="rect">
            <a:avLst/>
          </a:prstGeom>
          <a:gradFill>
            <a:gsLst>
              <a:gs pos="0">
                <a:srgbClr val="B26A37"/>
              </a:gs>
              <a:gs pos="100000">
                <a:srgbClr val="C87E4C">
                  <a:alpha val="50000"/>
                </a:srgbClr>
              </a:gs>
            </a:gsLst>
            <a:lin ang="5400000" scaled="1"/>
          </a:gra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50839" tIns="150839" rIns="150839" bIns="150839" numCol="1" spcCol="1270" anchor="ctr" anchorCtr="0">
            <a:noAutofit/>
          </a:bodyPr>
          <a:lstStyle/>
          <a:p>
            <a:pPr marL="0" marR="0" lvl="0" indent="0" algn="just" defTabSz="1066800" rtl="0" eaLnBrk="0" fontAlgn="base" latinLnBrk="0" hangingPunct="0">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a:ea typeface="Microsoft YaHei"/>
                <a:cs typeface="+mn-cs"/>
              </a:rPr>
              <a:t>反映了政治上占统治地位的资产阶级的要求</a:t>
            </a:r>
          </a:p>
        </p:txBody>
      </p:sp>
    </p:spTree>
    <p:extLst>
      <p:ext uri="{BB962C8B-B14F-4D97-AF65-F5344CB8AC3E}">
        <p14:creationId xmlns:p14="http://schemas.microsoft.com/office/powerpoint/2010/main" val="3878603312"/>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6" name="AutoShape 6">
            <a:extLst>
              <a:ext uri="{FF2B5EF4-FFF2-40B4-BE49-F238E27FC236}">
                <a16:creationId xmlns:a16="http://schemas.microsoft.com/office/drawing/2014/main" xmlns="" id="{57FF2A38-816C-496A-9CA1-D613E989F602}"/>
              </a:ext>
            </a:extLst>
          </p:cNvPr>
          <p:cNvSpPr>
            <a:spLocks noChangeArrowheads="1"/>
          </p:cNvSpPr>
          <p:nvPr/>
        </p:nvSpPr>
        <p:spPr bwMode="auto">
          <a:xfrm>
            <a:off x="5746118" y="1698043"/>
            <a:ext cx="5662613" cy="3386138"/>
          </a:xfrm>
          <a:prstGeom prst="roundRect">
            <a:avLst>
              <a:gd name="adj" fmla="val 16667"/>
            </a:avLst>
          </a:prstGeom>
          <a:noFill/>
          <a:ln w="19050" cap="rnd">
            <a:solidFill>
              <a:srgbClr val="B26A37"/>
            </a:solidFill>
            <a:prstDash val="sysDot"/>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牢房升级：</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每晚82美元；</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印度妈妈的代孕服务：</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每位6250美元；</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新药实验对象：</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7500美元/位；</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为私人军事公司去非洲或中东打仗：</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每天250</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1000美元。</a:t>
            </a:r>
            <a:endParaRPr kumimoji="0" lang="zh-CN" altLang="en-US" sz="2400" b="0" i="1"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爆炸形 2 3">
            <a:extLst>
              <a:ext uri="{FF2B5EF4-FFF2-40B4-BE49-F238E27FC236}">
                <a16:creationId xmlns:a16="http://schemas.microsoft.com/office/drawing/2014/main" xmlns="" id="{36A87161-AD9A-493A-A2C8-A3459005B5AF}"/>
              </a:ext>
            </a:extLst>
          </p:cNvPr>
          <p:cNvSpPr>
            <a:spLocks noChangeArrowheads="1"/>
          </p:cNvSpPr>
          <p:nvPr/>
        </p:nvSpPr>
        <p:spPr bwMode="auto">
          <a:xfrm rot="952200">
            <a:off x="513736" y="1405254"/>
            <a:ext cx="4907658" cy="3925189"/>
          </a:xfrm>
          <a:prstGeom prst="irregularSeal2">
            <a:avLst/>
          </a:prstGeom>
          <a:solidFill>
            <a:schemeClr val="accent4">
              <a:lumMod val="40000"/>
              <a:lumOff val="60000"/>
              <a:alpha val="54901"/>
            </a:schemeClr>
          </a:solidFill>
          <a:ln>
            <a:noFill/>
          </a:ln>
        </p:spPr>
        <p:txBody>
          <a:bodyPr wrap="none" lIns="90170" tIns="46990" rIns="90170" bIns="4699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宋体" panose="02010600030101010101" pitchFamily="2" charset="-122"/>
              <a:cs typeface="+mn-cs"/>
            </a:endParaRPr>
          </a:p>
        </p:txBody>
      </p:sp>
      <p:sp>
        <p:nvSpPr>
          <p:cNvPr id="18" name="Rectangle 7">
            <a:extLst>
              <a:ext uri="{FF2B5EF4-FFF2-40B4-BE49-F238E27FC236}">
                <a16:creationId xmlns:a16="http://schemas.microsoft.com/office/drawing/2014/main" xmlns="" id="{F42C048B-993D-4F76-89E4-2D1AE13318BE}"/>
              </a:ext>
            </a:extLst>
          </p:cNvPr>
          <p:cNvSpPr>
            <a:spLocks noGrp="1" noChangeArrowheads="1"/>
          </p:cNvSpPr>
          <p:nvPr/>
        </p:nvSpPr>
        <p:spPr bwMode="auto">
          <a:xfrm>
            <a:off x="901700" y="2872254"/>
            <a:ext cx="3837318" cy="1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20000"/>
              </a:spcBef>
              <a:spcAft>
                <a:spcPct val="0"/>
              </a:spcAft>
              <a:buClrTx/>
              <a:buSzTx/>
              <a:buFontTx/>
              <a:buNone/>
              <a:tabLst/>
              <a:defRPr/>
            </a:pPr>
            <a:r>
              <a:rPr kumimoji="0" lang="zh-CN" altLang="en-US"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rPr>
              <a:t>金钱可以买什么？</a:t>
            </a:r>
            <a:endParaRPr kumimoji="0" lang="en-US" altLang="zh-CN"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endParaRPr>
          </a:p>
        </p:txBody>
      </p:sp>
      <p:sp>
        <p:nvSpPr>
          <p:cNvPr id="19" name="矩形 2">
            <a:extLst>
              <a:ext uri="{FF2B5EF4-FFF2-40B4-BE49-F238E27FC236}">
                <a16:creationId xmlns:a16="http://schemas.microsoft.com/office/drawing/2014/main" xmlns="" id="{02B3902D-925E-4546-801D-F146FD442155}"/>
              </a:ext>
            </a:extLst>
          </p:cNvPr>
          <p:cNvSpPr>
            <a:spLocks noChangeArrowheads="1"/>
          </p:cNvSpPr>
          <p:nvPr/>
        </p:nvSpPr>
        <p:spPr bwMode="auto">
          <a:xfrm>
            <a:off x="901700" y="5344040"/>
            <a:ext cx="103886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你怎么看待西方民主政治制度？</a:t>
            </a:r>
            <a:endParaRPr kumimoji="0" lang="zh-CN"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75405457"/>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9DA8EAD8-6B8E-4ACA-8FBC-77DB916CB085}"/>
              </a:ext>
            </a:extLst>
          </p:cNvPr>
          <p:cNvSpPr/>
          <p:nvPr/>
        </p:nvSpPr>
        <p:spPr>
          <a:xfrm>
            <a:off x="740229" y="2888343"/>
            <a:ext cx="10711543" cy="3338286"/>
          </a:xfrm>
          <a:prstGeom prst="rect">
            <a:avLst/>
          </a:prstGeom>
          <a:solidFill>
            <a:srgbClr val="C55A11">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（一）资本主义国家的职能和本质</a:t>
            </a:r>
          </a:p>
        </p:txBody>
      </p:sp>
      <p:sp>
        <p:nvSpPr>
          <p:cNvPr id="19" name="文本框 1">
            <a:extLst>
              <a:ext uri="{FF2B5EF4-FFF2-40B4-BE49-F238E27FC236}">
                <a16:creationId xmlns:a16="http://schemas.microsoft.com/office/drawing/2014/main" xmlns="" id="{07D0ED3F-D9F7-4C51-A9AD-915C270431F5}"/>
              </a:ext>
            </a:extLst>
          </p:cNvPr>
          <p:cNvSpPr txBox="1">
            <a:spLocks noChangeArrowheads="1"/>
          </p:cNvSpPr>
          <p:nvPr/>
        </p:nvSpPr>
        <p:spPr bwMode="auto">
          <a:xfrm>
            <a:off x="4154707" y="3760062"/>
            <a:ext cx="6995893" cy="1457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2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对内实行</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政治统治</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和</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社会管理</a:t>
            </a:r>
            <a:endPar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1" fontAlgn="base" latinLnBrk="0" hangingPunct="1">
              <a:lnSpc>
                <a:spcPct val="2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对外进行</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国际交往</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和</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维护国家安全及利益</a:t>
            </a:r>
          </a:p>
        </p:txBody>
      </p:sp>
      <p:sp>
        <p:nvSpPr>
          <p:cNvPr id="10" name="文本框 9">
            <a:extLst>
              <a:ext uri="{FF2B5EF4-FFF2-40B4-BE49-F238E27FC236}">
                <a16:creationId xmlns:a16="http://schemas.microsoft.com/office/drawing/2014/main" xmlns="" id="{7F28F61E-736E-45F2-A74C-54A46DE5E525}"/>
              </a:ext>
            </a:extLst>
          </p:cNvPr>
          <p:cNvSpPr txBox="1"/>
          <p:nvPr/>
        </p:nvSpPr>
        <p:spPr>
          <a:xfrm>
            <a:off x="374197" y="1862663"/>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资本主义国家的职能</a:t>
            </a:r>
          </a:p>
        </p:txBody>
      </p:sp>
      <p:sp>
        <p:nvSpPr>
          <p:cNvPr id="11" name="Oval Callout 12">
            <a:extLst>
              <a:ext uri="{FF2B5EF4-FFF2-40B4-BE49-F238E27FC236}">
                <a16:creationId xmlns:a16="http://schemas.microsoft.com/office/drawing/2014/main" xmlns="" id="{1F453F9A-1F8D-4321-980D-B380309D8599}"/>
              </a:ext>
            </a:extLst>
          </p:cNvPr>
          <p:cNvSpPr/>
          <p:nvPr/>
        </p:nvSpPr>
        <p:spPr>
          <a:xfrm>
            <a:off x="1630877" y="3634020"/>
            <a:ext cx="1709662" cy="1709662"/>
          </a:xfrm>
          <a:prstGeom prst="wedgeEllipseCallout">
            <a:avLst>
              <a:gd name="adj1" fmla="val 293"/>
              <a:gd name="adj2" fmla="val 70246"/>
            </a:avLst>
          </a:prstGeom>
          <a:solidFill>
            <a:srgbClr val="C55A11"/>
          </a:solidFill>
          <a:ln w="38100" cap="flat" cmpd="sng" algn="ctr">
            <a:solidFill>
              <a:srgbClr val="B97300">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0" cap="none" spc="0" normalizeH="0" baseline="0" noProof="0" dirty="0">
                <a:ln>
                  <a:noFill/>
                </a:ln>
                <a:solidFill>
                  <a:srgbClr val="F8F8F8"/>
                </a:solidFill>
                <a:effectLst>
                  <a:outerShdw blurRad="38100" dist="38100" dir="2700000" algn="tl">
                    <a:srgbClr val="000000">
                      <a:alpha val="43137"/>
                    </a:srgbClr>
                  </a:outerShdw>
                </a:effectLst>
                <a:uLnTx/>
                <a:uFillTx/>
                <a:latin typeface="Microsoft YaHei"/>
                <a:ea typeface="Microsoft YaHei"/>
                <a:cs typeface="Arial" panose="020B0604020202020204" pitchFamily="34" charset="0"/>
              </a:rPr>
              <a:t>职能</a:t>
            </a:r>
            <a:endParaRPr kumimoji="0" lang="en-US" sz="3000" b="1" i="0" u="none" strike="noStrike" kern="0" cap="none" spc="0" normalizeH="0" baseline="0" noProof="0" dirty="0">
              <a:ln>
                <a:noFill/>
              </a:ln>
              <a:solidFill>
                <a:srgbClr val="F8F8F8"/>
              </a:solidFill>
              <a:effectLst>
                <a:outerShdw blurRad="38100" dist="38100" dir="2700000" algn="tl">
                  <a:srgbClr val="000000">
                    <a:alpha val="43137"/>
                  </a:srgbClr>
                </a:outerShdw>
              </a:effectLst>
              <a:uLnTx/>
              <a:uFillTx/>
              <a:latin typeface="Microsoft YaHei"/>
              <a:ea typeface="Microsoft YaHei"/>
              <a:cs typeface="Arial" panose="020B0604020202020204" pitchFamily="34" charset="0"/>
              <a:sym typeface="+mn-lt"/>
            </a:endParaRPr>
          </a:p>
        </p:txBody>
      </p:sp>
    </p:spTree>
    <p:extLst>
      <p:ext uri="{BB962C8B-B14F-4D97-AF65-F5344CB8AC3E}">
        <p14:creationId xmlns:p14="http://schemas.microsoft.com/office/powerpoint/2010/main" val="2127647561"/>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（一）资本主义国家的职能和本质</a:t>
            </a:r>
          </a:p>
        </p:txBody>
      </p:sp>
      <p:sp>
        <p:nvSpPr>
          <p:cNvPr id="8" name="矩形 4">
            <a:extLst>
              <a:ext uri="{FF2B5EF4-FFF2-40B4-BE49-F238E27FC236}">
                <a16:creationId xmlns:a16="http://schemas.microsoft.com/office/drawing/2014/main" xmlns="" id="{8CA5317A-7175-4D04-B15D-03E4405CBC23}"/>
              </a:ext>
            </a:extLst>
          </p:cNvPr>
          <p:cNvSpPr>
            <a:spLocks noChangeArrowheads="1"/>
          </p:cNvSpPr>
          <p:nvPr/>
        </p:nvSpPr>
        <p:spPr bwMode="auto">
          <a:xfrm>
            <a:off x="461474" y="2997166"/>
            <a:ext cx="6304547" cy="298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B26A37"/>
                </a:solidFill>
                <a:effectLst/>
                <a:uLnTx/>
                <a:uFillTx/>
                <a:latin typeface="Microsoft YaHei"/>
                <a:ea typeface="Microsoft YaHei"/>
                <a:cs typeface="+mn-cs"/>
                <a:sym typeface="微软雅黑" panose="020B0503020204020204" pitchFamily="34" charset="-122"/>
              </a:rPr>
              <a:t>     政治统治的职能</a:t>
            </a: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rPr>
              <a:t>，即资产阶级作为统治阶级，运用手中掌握的政府机构和军队、警察、法庭、监狱等国家机器，对被统治阶级进行压迫、控制，使社会生活保持在统治阶级所制定的秩序要求之内 。</a:t>
            </a:r>
          </a:p>
        </p:txBody>
      </p:sp>
      <p:pic>
        <p:nvPicPr>
          <p:cNvPr id="9" name="Picture 2">
            <a:extLst>
              <a:ext uri="{FF2B5EF4-FFF2-40B4-BE49-F238E27FC236}">
                <a16:creationId xmlns:a16="http://schemas.microsoft.com/office/drawing/2014/main" xmlns="" id="{CA7568F0-06DB-4310-BE2A-F917C4E8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053" y="3016428"/>
            <a:ext cx="4414787" cy="294319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文本框 11">
            <a:extLst>
              <a:ext uri="{FF2B5EF4-FFF2-40B4-BE49-F238E27FC236}">
                <a16:creationId xmlns:a16="http://schemas.microsoft.com/office/drawing/2014/main" xmlns="" id="{050C3812-D076-445F-A61A-9050591B6F39}"/>
              </a:ext>
            </a:extLst>
          </p:cNvPr>
          <p:cNvSpPr txBox="1"/>
          <p:nvPr/>
        </p:nvSpPr>
        <p:spPr>
          <a:xfrm>
            <a:off x="374197" y="2012530"/>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资本主义国家的职能</a:t>
            </a:r>
          </a:p>
        </p:txBody>
      </p:sp>
    </p:spTree>
    <p:extLst>
      <p:ext uri="{BB962C8B-B14F-4D97-AF65-F5344CB8AC3E}">
        <p14:creationId xmlns:p14="http://schemas.microsoft.com/office/powerpoint/2010/main" val="2248714256"/>
      </p:ext>
    </p:extLst>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（一）资本主义国家的职能和本质</a:t>
            </a:r>
          </a:p>
        </p:txBody>
      </p:sp>
      <p:sp>
        <p:nvSpPr>
          <p:cNvPr id="13" name="矩形 4">
            <a:extLst>
              <a:ext uri="{FF2B5EF4-FFF2-40B4-BE49-F238E27FC236}">
                <a16:creationId xmlns:a16="http://schemas.microsoft.com/office/drawing/2014/main" xmlns="" id="{E6181442-A523-4512-8A11-C2CEE0D745BF}"/>
              </a:ext>
            </a:extLst>
          </p:cNvPr>
          <p:cNvSpPr>
            <a:spLocks noChangeArrowheads="1"/>
          </p:cNvSpPr>
          <p:nvPr/>
        </p:nvSpPr>
        <p:spPr bwMode="auto">
          <a:xfrm>
            <a:off x="484472" y="2879302"/>
            <a:ext cx="5186121" cy="307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      社会管理职能</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，即国家要运用各种权力和资源对邮政、交通、水利、文化教育、卫生保健、</a:t>
            </a:r>
            <a:r>
              <a:rPr lang="zh-CN" altLang="en-US" sz="2400" dirty="0">
                <a:solidFill>
                  <a:prstClr val="black"/>
                </a:solidFill>
              </a:rPr>
              <a:t>社会</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福利等事业进行管理，以保证社会生活的正常进行。</a:t>
            </a:r>
            <a:endPar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endParaRPr>
          </a:p>
        </p:txBody>
      </p:sp>
      <p:pic>
        <p:nvPicPr>
          <p:cNvPr id="107524" name="Picture 4">
            <a:extLst>
              <a:ext uri="{FF2B5EF4-FFF2-40B4-BE49-F238E27FC236}">
                <a16:creationId xmlns:a16="http://schemas.microsoft.com/office/drawing/2014/main" xmlns="" id="{2EEBD367-0FC2-4B4A-BBA7-594991296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830413"/>
            <a:ext cx="5238750" cy="3171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xmlns="" id="{6C18A685-78D4-4579-AEFB-865852BC4146}"/>
              </a:ext>
            </a:extLst>
          </p:cNvPr>
          <p:cNvSpPr txBox="1"/>
          <p:nvPr/>
        </p:nvSpPr>
        <p:spPr>
          <a:xfrm>
            <a:off x="374197" y="2012530"/>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资本主义国家的职能</a:t>
            </a:r>
          </a:p>
        </p:txBody>
      </p:sp>
    </p:spTree>
    <p:extLst>
      <p:ext uri="{BB962C8B-B14F-4D97-AF65-F5344CB8AC3E}">
        <p14:creationId xmlns:p14="http://schemas.microsoft.com/office/powerpoint/2010/main" val="827363110"/>
      </p:ext>
    </p:extLst>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9B1A1CB-3F98-4E59-B858-D75D64A17D98}"/>
              </a:ext>
            </a:extLst>
          </p:cNvPr>
          <p:cNvSpPr/>
          <p:nvPr/>
        </p:nvSpPr>
        <p:spPr>
          <a:xfrm>
            <a:off x="11459272" y="3099228"/>
            <a:ext cx="732727" cy="2583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3" name="矩形 2">
            <a:extLst>
              <a:ext uri="{FF2B5EF4-FFF2-40B4-BE49-F238E27FC236}">
                <a16:creationId xmlns:a16="http://schemas.microsoft.com/office/drawing/2014/main" xmlns="" id="{01357707-E882-4686-889D-B9F65079680A}"/>
              </a:ext>
            </a:extLst>
          </p:cNvPr>
          <p:cNvSpPr/>
          <p:nvPr/>
        </p:nvSpPr>
        <p:spPr>
          <a:xfrm>
            <a:off x="0" y="3265846"/>
            <a:ext cx="1509486" cy="2583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pic>
        <p:nvPicPr>
          <p:cNvPr id="2" name="图片 1">
            <a:extLst>
              <a:ext uri="{FF2B5EF4-FFF2-40B4-BE49-F238E27FC236}">
                <a16:creationId xmlns:a16="http://schemas.microsoft.com/office/drawing/2014/main" xmlns="" id="{0EAA9CE4-6CC6-462F-9ECE-A75E49DE3D6D}"/>
              </a:ext>
            </a:extLst>
          </p:cNvPr>
          <p:cNvPicPr>
            <a:picLocks noChangeAspect="1"/>
          </p:cNvPicPr>
          <p:nvPr/>
        </p:nvPicPr>
        <p:blipFill>
          <a:blip r:embed="rId2"/>
          <a:stretch>
            <a:fillRect/>
          </a:stretch>
        </p:blipFill>
        <p:spPr>
          <a:xfrm>
            <a:off x="829912" y="2566893"/>
            <a:ext cx="6096000" cy="3981450"/>
          </a:xfrm>
          <a:prstGeom prst="rect">
            <a:avLst/>
          </a:prstGeom>
          <a:ln>
            <a:noFill/>
          </a:ln>
          <a:effectLst>
            <a:softEdge rad="112500"/>
          </a:effectLst>
        </p:spPr>
      </p:pic>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（一）资本主义国家的职能和本质</a:t>
            </a:r>
          </a:p>
        </p:txBody>
      </p:sp>
      <p:sp>
        <p:nvSpPr>
          <p:cNvPr id="13" name="矩形 4">
            <a:extLst>
              <a:ext uri="{FF2B5EF4-FFF2-40B4-BE49-F238E27FC236}">
                <a16:creationId xmlns:a16="http://schemas.microsoft.com/office/drawing/2014/main" xmlns="" id="{E6181442-A523-4512-8A11-C2CEE0D745BF}"/>
              </a:ext>
            </a:extLst>
          </p:cNvPr>
          <p:cNvSpPr>
            <a:spLocks noChangeArrowheads="1"/>
          </p:cNvSpPr>
          <p:nvPr/>
        </p:nvSpPr>
        <p:spPr bwMode="auto">
          <a:xfrm>
            <a:off x="7470442" y="3269475"/>
            <a:ext cx="344430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714375" algn="just"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对外职能</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，是指资本主义国家对外进行国际交往和维护国家安全及利益的职能。</a:t>
            </a:r>
            <a:endPar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endParaRPr>
          </a:p>
        </p:txBody>
      </p:sp>
      <p:sp>
        <p:nvSpPr>
          <p:cNvPr id="6" name="文本框 5">
            <a:extLst>
              <a:ext uri="{FF2B5EF4-FFF2-40B4-BE49-F238E27FC236}">
                <a16:creationId xmlns:a16="http://schemas.microsoft.com/office/drawing/2014/main" xmlns="" id="{B9147F7F-B9AC-4036-80E7-D61E029CFA2B}"/>
              </a:ext>
            </a:extLst>
          </p:cNvPr>
          <p:cNvSpPr txBox="1"/>
          <p:nvPr/>
        </p:nvSpPr>
        <p:spPr>
          <a:xfrm>
            <a:off x="374197" y="1719326"/>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资本主义国家的职能</a:t>
            </a:r>
          </a:p>
        </p:txBody>
      </p:sp>
    </p:spTree>
    <p:extLst>
      <p:ext uri="{BB962C8B-B14F-4D97-AF65-F5344CB8AC3E}">
        <p14:creationId xmlns:p14="http://schemas.microsoft.com/office/powerpoint/2010/main" val="1545671152"/>
      </p:ext>
    </p:extLst>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11" name="矩形 1">
            <a:extLst>
              <a:ext uri="{FF2B5EF4-FFF2-40B4-BE49-F238E27FC236}">
                <a16:creationId xmlns:a16="http://schemas.microsoft.com/office/drawing/2014/main" xmlns="" id="{9FB196A8-6894-47DD-ABD0-542AC858D649}"/>
              </a:ext>
            </a:extLst>
          </p:cNvPr>
          <p:cNvSpPr>
            <a:spLocks noChangeArrowheads="1"/>
          </p:cNvSpPr>
          <p:nvPr/>
        </p:nvSpPr>
        <p:spPr bwMode="auto">
          <a:xfrm>
            <a:off x="6313899" y="1829575"/>
            <a:ext cx="5499410" cy="461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spcAft>
                <a:spcPts val="1200"/>
              </a:spcAft>
              <a:defRPr/>
            </a:pP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2001</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年国际恐怖主义势力“基地组织”策划了“</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9·11”</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恐怖袭击事件</a:t>
            </a:r>
            <a:r>
              <a:rPr lang="zh-CN" altLang="en-US" sz="2400" dirty="0">
                <a:solidFill>
                  <a:srgbClr val="262626"/>
                </a:solidFill>
                <a:latin typeface="微软雅黑" panose="020B0503020204020204" pitchFamily="34" charset="-122"/>
              </a:rPr>
              <a:t>。美国以反恐为名迅速</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发动了阿富汗战争。</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620713" algn="just" defTabSz="914400" rtl="0" eaLnBrk="1" fontAlgn="base" latinLnBrk="0" hangingPunct="0">
              <a:lnSpc>
                <a:spcPct val="150000"/>
              </a:lnSpc>
              <a:spcBef>
                <a:spcPct val="0"/>
              </a:spcBef>
              <a:spcAft>
                <a:spcPts val="1200"/>
              </a:spcAft>
              <a:buClrTx/>
              <a:buSzTx/>
              <a:buFontTx/>
              <a:buNone/>
              <a:tabLst/>
              <a:defRPr/>
            </a:pP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2021</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8</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15</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日，阿富汗塔利班迅速控制了包括总统府在内的阿富汗政军机构，宣布废除原来“阿富汗伊斯兰共和国”的称号，改国名为“阿富汗伊斯兰联合酋长国”。</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2" name="图片 11" descr="图片包含 飞行, 飞机, 街道, 风景&#10;&#10;描述已自动生成">
            <a:extLst>
              <a:ext uri="{FF2B5EF4-FFF2-40B4-BE49-F238E27FC236}">
                <a16:creationId xmlns:a16="http://schemas.microsoft.com/office/drawing/2014/main" xmlns="" id="{638540A8-D938-418C-8BB2-16BD040E8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76" y="2872517"/>
            <a:ext cx="5410727" cy="2424113"/>
          </a:xfrm>
          <a:prstGeom prst="rect">
            <a:avLst/>
          </a:prstGeom>
        </p:spPr>
      </p:pic>
      <p:grpSp>
        <p:nvGrpSpPr>
          <p:cNvPr id="14" name="组合 13">
            <a:extLst>
              <a:ext uri="{FF2B5EF4-FFF2-40B4-BE49-F238E27FC236}">
                <a16:creationId xmlns:a16="http://schemas.microsoft.com/office/drawing/2014/main" xmlns="" id="{F48F1379-2445-4553-B06A-AEF65E557710}"/>
              </a:ext>
            </a:extLst>
          </p:cNvPr>
          <p:cNvGrpSpPr/>
          <p:nvPr/>
        </p:nvGrpSpPr>
        <p:grpSpPr>
          <a:xfrm>
            <a:off x="-156" y="0"/>
            <a:ext cx="12192154" cy="1379459"/>
            <a:chOff x="-156" y="0"/>
            <a:chExt cx="12192154" cy="1379459"/>
          </a:xfrm>
        </p:grpSpPr>
        <p:grpSp>
          <p:nvGrpSpPr>
            <p:cNvPr id="15" name="组合 14">
              <a:extLst>
                <a:ext uri="{FF2B5EF4-FFF2-40B4-BE49-F238E27FC236}">
                  <a16:creationId xmlns:a16="http://schemas.microsoft.com/office/drawing/2014/main" xmlns="" id="{C4152442-A90A-44EB-9BE2-6D72B67420FE}"/>
                </a:ext>
              </a:extLst>
            </p:cNvPr>
            <p:cNvGrpSpPr/>
            <p:nvPr/>
          </p:nvGrpSpPr>
          <p:grpSpPr>
            <a:xfrm>
              <a:off x="-156" y="132762"/>
              <a:ext cx="12192154" cy="1246697"/>
              <a:chOff x="-156" y="132762"/>
              <a:chExt cx="12192154" cy="1246697"/>
            </a:xfrm>
          </p:grpSpPr>
          <p:pic>
            <p:nvPicPr>
              <p:cNvPr id="17" name="图片 16">
                <a:extLst>
                  <a:ext uri="{FF2B5EF4-FFF2-40B4-BE49-F238E27FC236}">
                    <a16:creationId xmlns:a16="http://schemas.microsoft.com/office/drawing/2014/main" xmlns="" id="{B56B3886-E363-4DB9-8520-EA61F3DB4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920" y="222163"/>
                <a:ext cx="1727578" cy="1146817"/>
              </a:xfrm>
              <a:prstGeom prst="rect">
                <a:avLst/>
              </a:prstGeom>
            </p:spPr>
          </p:pic>
          <p:grpSp>
            <p:nvGrpSpPr>
              <p:cNvPr id="18" name="组合 17">
                <a:extLst>
                  <a:ext uri="{FF2B5EF4-FFF2-40B4-BE49-F238E27FC236}">
                    <a16:creationId xmlns:a16="http://schemas.microsoft.com/office/drawing/2014/main" xmlns="" id="{69A025CB-EB06-4DE1-B14D-11753CFA2521}"/>
                  </a:ext>
                </a:extLst>
              </p:cNvPr>
              <p:cNvGrpSpPr/>
              <p:nvPr/>
            </p:nvGrpSpPr>
            <p:grpSpPr>
              <a:xfrm>
                <a:off x="-156" y="132762"/>
                <a:ext cx="12192154" cy="1246697"/>
                <a:chOff x="-5720519" y="757867"/>
                <a:chExt cx="14864518" cy="1519954"/>
              </a:xfrm>
            </p:grpSpPr>
            <p:sp>
              <p:nvSpPr>
                <p:cNvPr id="19" name="矩形 18">
                  <a:extLst>
                    <a:ext uri="{FF2B5EF4-FFF2-40B4-BE49-F238E27FC236}">
                      <a16:creationId xmlns:a16="http://schemas.microsoft.com/office/drawing/2014/main" xmlns="" id="{655D61D9-2880-4A60-BEDE-5A90960435D8}"/>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xmlns="" id="{08331FC9-0FBD-4AC4-8C96-BE4E9D82E29B}"/>
                    </a:ext>
                  </a:extLst>
                </p:cNvPr>
                <p:cNvSpPr txBox="1"/>
                <p:nvPr/>
              </p:nvSpPr>
              <p:spPr>
                <a:xfrm>
                  <a:off x="-3676483" y="1583561"/>
                  <a:ext cx="10312781" cy="637903"/>
                </a:xfrm>
                <a:prstGeom prst="rect">
                  <a:avLst/>
                </a:prstGeom>
                <a:noFill/>
              </p:spPr>
              <p:txBody>
                <a:bodyPr wrap="square" rtlCol="0">
                  <a:spAutoFit/>
                </a:bodyPr>
                <a:lstStyle/>
                <a:p>
                  <a:pPr lvl="0" algn="ctr">
                    <a:defRPr/>
                  </a:pPr>
                  <a:r>
                    <a:rPr lang="zh-CN" altLang="en-US" sz="2800" b="1" kern="0" dirty="0">
                      <a:solidFill>
                        <a:prstClr val="white"/>
                      </a:solidFill>
                      <a:latin typeface="微软雅黑" panose="020B0503020204020204" pitchFamily="34" charset="-122"/>
                      <a:ea typeface="微软雅黑" panose="020B0503020204020204" pitchFamily="34" charset="-122"/>
                    </a:rPr>
                    <a:t>“正义的反恐事业”  攫取利益的借口</a:t>
                  </a:r>
                </a:p>
              </p:txBody>
            </p:sp>
            <p:sp>
              <p:nvSpPr>
                <p:cNvPr id="21" name="矩形 20">
                  <a:extLst>
                    <a:ext uri="{FF2B5EF4-FFF2-40B4-BE49-F238E27FC236}">
                      <a16:creationId xmlns:a16="http://schemas.microsoft.com/office/drawing/2014/main" xmlns="" id="{F10BB64D-EE9F-4C7D-BF08-06408341914A}"/>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6" name="图片 15">
              <a:extLst>
                <a:ext uri="{FF2B5EF4-FFF2-40B4-BE49-F238E27FC236}">
                  <a16:creationId xmlns:a16="http://schemas.microsoft.com/office/drawing/2014/main" xmlns="" id="{90FA9CD1-0305-41A8-80B9-CF5AA72B2B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818915659"/>
      </p:ext>
    </p:extLst>
  </p:cSld>
  <p:clrMapOvr>
    <a:masterClrMapping/>
  </p:clrMapOvr>
  <p:transition spd="slow">
    <p:wipe/>
  </p:transition>
</p:sld>
</file>

<file path=ppt/slides/slide16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xmlns="" id="{F48F1379-2445-4553-B06A-AEF65E557710}"/>
              </a:ext>
            </a:extLst>
          </p:cNvPr>
          <p:cNvGrpSpPr/>
          <p:nvPr/>
        </p:nvGrpSpPr>
        <p:grpSpPr>
          <a:xfrm>
            <a:off x="-156" y="0"/>
            <a:ext cx="12192154" cy="1379459"/>
            <a:chOff x="-156" y="0"/>
            <a:chExt cx="12192154" cy="1379459"/>
          </a:xfrm>
        </p:grpSpPr>
        <p:grpSp>
          <p:nvGrpSpPr>
            <p:cNvPr id="15" name="组合 14">
              <a:extLst>
                <a:ext uri="{FF2B5EF4-FFF2-40B4-BE49-F238E27FC236}">
                  <a16:creationId xmlns:a16="http://schemas.microsoft.com/office/drawing/2014/main" xmlns="" id="{C4152442-A90A-44EB-9BE2-6D72B67420FE}"/>
                </a:ext>
              </a:extLst>
            </p:cNvPr>
            <p:cNvGrpSpPr/>
            <p:nvPr/>
          </p:nvGrpSpPr>
          <p:grpSpPr>
            <a:xfrm>
              <a:off x="-156" y="132762"/>
              <a:ext cx="12192154" cy="1246697"/>
              <a:chOff x="-156" y="132762"/>
              <a:chExt cx="12192154" cy="1246697"/>
            </a:xfrm>
          </p:grpSpPr>
          <p:pic>
            <p:nvPicPr>
              <p:cNvPr id="17" name="图片 16">
                <a:extLst>
                  <a:ext uri="{FF2B5EF4-FFF2-40B4-BE49-F238E27FC236}">
                    <a16:creationId xmlns:a16="http://schemas.microsoft.com/office/drawing/2014/main" xmlns="" id="{B56B3886-E363-4DB9-8520-EA61F3DB4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920" y="222163"/>
                <a:ext cx="1727578" cy="1146817"/>
              </a:xfrm>
              <a:prstGeom prst="rect">
                <a:avLst/>
              </a:prstGeom>
            </p:spPr>
          </p:pic>
          <p:grpSp>
            <p:nvGrpSpPr>
              <p:cNvPr id="18" name="组合 17">
                <a:extLst>
                  <a:ext uri="{FF2B5EF4-FFF2-40B4-BE49-F238E27FC236}">
                    <a16:creationId xmlns:a16="http://schemas.microsoft.com/office/drawing/2014/main" xmlns="" id="{69A025CB-EB06-4DE1-B14D-11753CFA2521}"/>
                  </a:ext>
                </a:extLst>
              </p:cNvPr>
              <p:cNvGrpSpPr/>
              <p:nvPr/>
            </p:nvGrpSpPr>
            <p:grpSpPr>
              <a:xfrm>
                <a:off x="-156" y="132762"/>
                <a:ext cx="12192154" cy="1246697"/>
                <a:chOff x="-5720519" y="757867"/>
                <a:chExt cx="14864518" cy="1519954"/>
              </a:xfrm>
            </p:grpSpPr>
            <p:sp>
              <p:nvSpPr>
                <p:cNvPr id="19" name="矩形 18">
                  <a:extLst>
                    <a:ext uri="{FF2B5EF4-FFF2-40B4-BE49-F238E27FC236}">
                      <a16:creationId xmlns:a16="http://schemas.microsoft.com/office/drawing/2014/main" xmlns="" id="{655D61D9-2880-4A60-BEDE-5A90960435D8}"/>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xmlns="" id="{08331FC9-0FBD-4AC4-8C96-BE4E9D82E29B}"/>
                    </a:ext>
                  </a:extLst>
                </p:cNvPr>
                <p:cNvSpPr txBox="1"/>
                <p:nvPr/>
              </p:nvSpPr>
              <p:spPr>
                <a:xfrm>
                  <a:off x="-3676483" y="1583561"/>
                  <a:ext cx="10312781" cy="637903"/>
                </a:xfrm>
                <a:prstGeom prst="rect">
                  <a:avLst/>
                </a:prstGeom>
                <a:noFill/>
              </p:spPr>
              <p:txBody>
                <a:bodyPr wrap="square" rtlCol="0">
                  <a:spAutoFit/>
                </a:bodyPr>
                <a:lstStyle/>
                <a:p>
                  <a:pPr lvl="0" algn="ctr">
                    <a:defRPr/>
                  </a:pPr>
                  <a:r>
                    <a:rPr lang="zh-CN" altLang="en-US" sz="2800" b="1" kern="0" dirty="0">
                      <a:solidFill>
                        <a:prstClr val="white"/>
                      </a:solidFill>
                      <a:latin typeface="微软雅黑" panose="020B0503020204020204" pitchFamily="34" charset="-122"/>
                      <a:ea typeface="微软雅黑" panose="020B0503020204020204" pitchFamily="34" charset="-122"/>
                    </a:rPr>
                    <a:t>“正义的反恐事业”  攫取利益的借口</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xmlns="" id="{F10BB64D-EE9F-4C7D-BF08-06408341914A}"/>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6" name="图片 15">
              <a:extLst>
                <a:ext uri="{FF2B5EF4-FFF2-40B4-BE49-F238E27FC236}">
                  <a16:creationId xmlns:a16="http://schemas.microsoft.com/office/drawing/2014/main" xmlns="" id="{90FA9CD1-0305-41A8-80B9-CF5AA72B2B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
        <p:nvSpPr>
          <p:cNvPr id="13" name="矩形 1">
            <a:extLst>
              <a:ext uri="{FF2B5EF4-FFF2-40B4-BE49-F238E27FC236}">
                <a16:creationId xmlns:a16="http://schemas.microsoft.com/office/drawing/2014/main" xmlns="" id="{E00E3EB3-9233-484E-AE43-CC6A6A9804A8}"/>
              </a:ext>
            </a:extLst>
          </p:cNvPr>
          <p:cNvSpPr>
            <a:spLocks noChangeArrowheads="1"/>
          </p:cNvSpPr>
          <p:nvPr/>
        </p:nvSpPr>
        <p:spPr bwMode="auto">
          <a:xfrm>
            <a:off x="6096000" y="2368683"/>
            <a:ext cx="5682558" cy="350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spcAft>
                <a:spcPts val="1200"/>
              </a:spcAf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事实雄辩地说明，美国通过军事介入等强制性手段，一味依仗霸权力量优势来扩大海外战略利益、全面干涉和插手他国内政的做法，不可能会有好结果</a:t>
            </a:r>
            <a:r>
              <a:rPr lang="zh-CN" altLang="en-US" sz="2400" dirty="0">
                <a:solidFill>
                  <a:srgbClr val="262626"/>
                </a:solidFill>
                <a:latin typeface="微软雅黑" panose="020B0503020204020204" pitchFamily="34" charset="-122"/>
              </a:rPr>
              <a:t>。</a:t>
            </a:r>
            <a:endParaRPr lang="en-US" altLang="zh-CN" sz="2400" dirty="0">
              <a:solidFill>
                <a:srgbClr val="262626"/>
              </a:solidFill>
              <a:latin typeface="微软雅黑" panose="020B0503020204020204" pitchFamily="34" charset="-122"/>
            </a:endParaRPr>
          </a:p>
          <a:p>
            <a:pPr lvl="0" algn="just" eaLnBrk="1">
              <a:lnSpc>
                <a:spcPct val="150000"/>
              </a:lnSpc>
              <a:spcAft>
                <a:spcPts val="1200"/>
              </a:spcAft>
              <a:defRPr/>
            </a:pPr>
            <a:r>
              <a:rPr lang="zh-CN" altLang="en-US" sz="2400" dirty="0">
                <a:solidFill>
                  <a:srgbClr val="262626"/>
                </a:solidFill>
                <a:latin typeface="微软雅黑" panose="020B0503020204020204" pitchFamily="34" charset="-122"/>
              </a:rPr>
              <a:t>所谓“正义的反恐事业”不过是美国为了攫取阿富汗巨大利益的借口罢了。</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2" name="图片 21">
            <a:extLst>
              <a:ext uri="{FF2B5EF4-FFF2-40B4-BE49-F238E27FC236}">
                <a16:creationId xmlns:a16="http://schemas.microsoft.com/office/drawing/2014/main" xmlns="" id="{74E97701-F927-4591-879B-885D88314142}"/>
              </a:ext>
            </a:extLst>
          </p:cNvPr>
          <p:cNvPicPr>
            <a:picLocks noChangeAspect="1"/>
          </p:cNvPicPr>
          <p:nvPr/>
        </p:nvPicPr>
        <p:blipFill rotWithShape="1">
          <a:blip r:embed="rId5">
            <a:extLst>
              <a:ext uri="{28A0092B-C50C-407E-A947-70E740481C1C}">
                <a14:useLocalDpi xmlns:a14="http://schemas.microsoft.com/office/drawing/2010/main" val="0"/>
              </a:ext>
            </a:extLst>
          </a:blip>
          <a:srcRect l="1519" t="1346" b="1428"/>
          <a:stretch/>
        </p:blipFill>
        <p:spPr>
          <a:xfrm>
            <a:off x="647700" y="1828800"/>
            <a:ext cx="4940300" cy="4584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2149757"/>
      </p:ext>
    </p:extLst>
  </p:cSld>
  <p:clrMapOvr>
    <a:masterClrMapping/>
  </p:clrMapOvr>
  <p:transition spd="slow">
    <p:wipe/>
  </p:transition>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（一）资本主义国家的职能和本质</a:t>
            </a:r>
          </a:p>
        </p:txBody>
      </p:sp>
      <p:sp>
        <p:nvSpPr>
          <p:cNvPr id="23" name="文本框 16">
            <a:extLst>
              <a:ext uri="{FF2B5EF4-FFF2-40B4-BE49-F238E27FC236}">
                <a16:creationId xmlns:a16="http://schemas.microsoft.com/office/drawing/2014/main" xmlns="" id="{6EFF03D9-AEE5-4306-9697-3C6BBB380E48}"/>
              </a:ext>
            </a:extLst>
          </p:cNvPr>
          <p:cNvSpPr txBox="1">
            <a:spLocks noChangeArrowheads="1"/>
          </p:cNvSpPr>
          <p:nvPr/>
        </p:nvSpPr>
        <p:spPr bwMode="auto">
          <a:xfrm>
            <a:off x="1781360" y="2650385"/>
            <a:ext cx="9959975"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服务于资本主义制度和资产阶级利益，是资产阶级进行阶级统治的工具</a:t>
            </a:r>
          </a:p>
        </p:txBody>
      </p:sp>
      <p:sp>
        <p:nvSpPr>
          <p:cNvPr id="25" name="矩形 1">
            <a:extLst>
              <a:ext uri="{FF2B5EF4-FFF2-40B4-BE49-F238E27FC236}">
                <a16:creationId xmlns:a16="http://schemas.microsoft.com/office/drawing/2014/main" xmlns="" id="{054012AF-88EC-4466-8EC2-2E4F4D25EBBF}"/>
              </a:ext>
            </a:extLst>
          </p:cNvPr>
          <p:cNvSpPr>
            <a:spLocks noChangeArrowheads="1"/>
          </p:cNvSpPr>
          <p:nvPr/>
        </p:nvSpPr>
        <p:spPr bwMode="auto">
          <a:xfrm>
            <a:off x="1446430" y="4010667"/>
            <a:ext cx="5316758" cy="23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对人民群众进行阶级统治和阶级压迫的工具的性质</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1" fontAlgn="base" latinLnBrk="0" hangingPunct="0">
              <a:lnSpc>
                <a:spcPct val="15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在政治生活方面实际上不自由、不民主、不平等、不尊重人权的本质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09570" name="Picture 2">
            <a:extLst>
              <a:ext uri="{FF2B5EF4-FFF2-40B4-BE49-F238E27FC236}">
                <a16:creationId xmlns:a16="http://schemas.microsoft.com/office/drawing/2014/main" xmlns="" id="{0138CEAF-D044-4580-BEB0-9786F38A6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187256" y="3313355"/>
            <a:ext cx="4439927" cy="3324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xmlns="" id="{D82DABA6-CF76-4601-A1F8-E28DC885E682}"/>
              </a:ext>
            </a:extLst>
          </p:cNvPr>
          <p:cNvSpPr txBox="1"/>
          <p:nvPr/>
        </p:nvSpPr>
        <p:spPr>
          <a:xfrm>
            <a:off x="374197" y="1719326"/>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资本主义国家的本质</a:t>
            </a:r>
          </a:p>
        </p:txBody>
      </p:sp>
      <p:sp>
        <p:nvSpPr>
          <p:cNvPr id="3" name="矩形 2">
            <a:extLst>
              <a:ext uri="{FF2B5EF4-FFF2-40B4-BE49-F238E27FC236}">
                <a16:creationId xmlns:a16="http://schemas.microsoft.com/office/drawing/2014/main" xmlns="" id="{A72CBBA6-C13B-4DE9-813F-28E0074A22DB}"/>
              </a:ext>
            </a:extLst>
          </p:cNvPr>
          <p:cNvSpPr/>
          <p:nvPr/>
        </p:nvSpPr>
        <p:spPr>
          <a:xfrm>
            <a:off x="403265" y="4738559"/>
            <a:ext cx="1043165" cy="941155"/>
          </a:xfrm>
          <a:prstGeom prst="rect">
            <a:avLst/>
          </a:prstGeom>
        </p:spPr>
        <p:txBody>
          <a:bodyPr wrap="square">
            <a:spAutoFit/>
          </a:bodyPr>
          <a:lstStyle/>
          <a:p>
            <a:pPr marL="0" marR="0" lvl="0" indent="0" algn="ctr" defTabSz="914400" rtl="0" eaLnBrk="1" fontAlgn="base" latinLnBrk="0" hangingPunct="1">
              <a:lnSpc>
                <a:spcPct val="12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没有</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2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改变</a:t>
            </a:r>
          </a:p>
        </p:txBody>
      </p:sp>
      <p:sp>
        <p:nvSpPr>
          <p:cNvPr id="12" name="Oval Callout 12">
            <a:extLst>
              <a:ext uri="{FF2B5EF4-FFF2-40B4-BE49-F238E27FC236}">
                <a16:creationId xmlns:a16="http://schemas.microsoft.com/office/drawing/2014/main" xmlns="" id="{26B74991-FABE-4012-B5B0-113DDDF17D44}"/>
              </a:ext>
            </a:extLst>
          </p:cNvPr>
          <p:cNvSpPr/>
          <p:nvPr/>
        </p:nvSpPr>
        <p:spPr>
          <a:xfrm>
            <a:off x="497093" y="2359908"/>
            <a:ext cx="1161371" cy="1161371"/>
          </a:xfrm>
          <a:prstGeom prst="wedgeEllipseCallout">
            <a:avLst>
              <a:gd name="adj1" fmla="val 293"/>
              <a:gd name="adj2" fmla="val 70246"/>
            </a:avLst>
          </a:prstGeom>
          <a:solidFill>
            <a:srgbClr val="C55A11"/>
          </a:solidFill>
          <a:ln w="38100" cap="flat" cmpd="sng" algn="ctr">
            <a:solidFill>
              <a:srgbClr val="B97300">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8F8F8"/>
                </a:solidFill>
                <a:effectLst>
                  <a:outerShdw blurRad="38100" dist="38100" dir="2700000" algn="tl">
                    <a:srgbClr val="000000">
                      <a:alpha val="43137"/>
                    </a:srgbClr>
                  </a:outerShdw>
                </a:effectLst>
                <a:uLnTx/>
                <a:uFillTx/>
                <a:latin typeface="Microsoft YaHei"/>
                <a:ea typeface="Microsoft YaHei"/>
                <a:cs typeface="Arial" panose="020B0604020202020204" pitchFamily="34" charset="0"/>
              </a:rPr>
              <a:t>本质</a:t>
            </a:r>
            <a:endParaRPr kumimoji="0" lang="en-US" sz="2400" b="1" i="0" u="none" strike="noStrike" kern="0" cap="none" spc="0" normalizeH="0" baseline="0" noProof="0" dirty="0">
              <a:ln>
                <a:noFill/>
              </a:ln>
              <a:solidFill>
                <a:srgbClr val="F8F8F8"/>
              </a:solidFill>
              <a:effectLst>
                <a:outerShdw blurRad="38100" dist="38100" dir="2700000" algn="tl">
                  <a:srgbClr val="000000">
                    <a:alpha val="43137"/>
                  </a:srgbClr>
                </a:outerShdw>
              </a:effectLst>
              <a:uLnTx/>
              <a:uFillTx/>
              <a:latin typeface="Microsoft YaHei"/>
              <a:ea typeface="Microsoft YaHei"/>
              <a:cs typeface="Arial" panose="020B0604020202020204" pitchFamily="34" charset="0"/>
              <a:sym typeface="+mn-lt"/>
            </a:endParaRPr>
          </a:p>
        </p:txBody>
      </p:sp>
      <p:sp>
        <p:nvSpPr>
          <p:cNvPr id="2" name="矩形 1">
            <a:extLst>
              <a:ext uri="{FF2B5EF4-FFF2-40B4-BE49-F238E27FC236}">
                <a16:creationId xmlns:a16="http://schemas.microsoft.com/office/drawing/2014/main" xmlns="" id="{55DC0F8B-FD51-4C47-A794-6D53BB2D6812}"/>
              </a:ext>
            </a:extLst>
          </p:cNvPr>
          <p:cNvSpPr/>
          <p:nvPr/>
        </p:nvSpPr>
        <p:spPr>
          <a:xfrm>
            <a:off x="403265" y="3959415"/>
            <a:ext cx="6359923" cy="2499442"/>
          </a:xfrm>
          <a:prstGeom prst="rect">
            <a:avLst/>
          </a:prstGeom>
          <a:noFill/>
          <a:ln>
            <a:solidFill>
              <a:srgbClr val="B26A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cxnSp>
        <p:nvCxnSpPr>
          <p:cNvPr id="5" name="直接连接符 4">
            <a:extLst>
              <a:ext uri="{FF2B5EF4-FFF2-40B4-BE49-F238E27FC236}">
                <a16:creationId xmlns:a16="http://schemas.microsoft.com/office/drawing/2014/main" xmlns="" id="{9EFB5DB3-DF43-4343-8848-4D54C1ECD85B}"/>
              </a:ext>
            </a:extLst>
          </p:cNvPr>
          <p:cNvCxnSpPr/>
          <p:nvPr/>
        </p:nvCxnSpPr>
        <p:spPr>
          <a:xfrm>
            <a:off x="1354989" y="3959415"/>
            <a:ext cx="0" cy="2499442"/>
          </a:xfrm>
          <a:prstGeom prst="line">
            <a:avLst/>
          </a:prstGeom>
          <a:ln w="38100">
            <a:solidFill>
              <a:srgbClr val="B26A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56189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pic>
        <p:nvPicPr>
          <p:cNvPr id="1026" name="Picture 2">
            <a:extLst>
              <a:ext uri="{FF2B5EF4-FFF2-40B4-BE49-F238E27FC236}">
                <a16:creationId xmlns:a16="http://schemas.microsoft.com/office/drawing/2014/main" xmlns="" id="{A404C535-6480-4334-A953-579AB6368AAA}"/>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85556" y="3178925"/>
            <a:ext cx="2743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xmlns="" id="{9E01C534-AD08-4F78-B741-7B944C1FCBCE}"/>
              </a:ext>
            </a:extLst>
          </p:cNvPr>
          <p:cNvGrpSpPr/>
          <p:nvPr/>
        </p:nvGrpSpPr>
        <p:grpSpPr>
          <a:xfrm>
            <a:off x="1065948" y="3429000"/>
            <a:ext cx="5630739" cy="2289985"/>
            <a:chOff x="860208" y="3364856"/>
            <a:chExt cx="5630739" cy="2289985"/>
          </a:xfrm>
        </p:grpSpPr>
        <p:sp>
          <p:nvSpPr>
            <p:cNvPr id="7" name="矩形 1">
              <a:extLst>
                <a:ext uri="{FF2B5EF4-FFF2-40B4-BE49-F238E27FC236}">
                  <a16:creationId xmlns:a16="http://schemas.microsoft.com/office/drawing/2014/main" xmlns="" id="{5333095D-E16B-405F-A210-C5512C65A1CB}"/>
                </a:ext>
              </a:extLst>
            </p:cNvPr>
            <p:cNvSpPr>
              <a:spLocks noChangeArrowheads="1"/>
            </p:cNvSpPr>
            <p:nvPr/>
          </p:nvSpPr>
          <p:spPr bwMode="auto">
            <a:xfrm>
              <a:off x="1215025" y="3364856"/>
              <a:ext cx="4880975"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pPr>
              <a:r>
                <a:rPr lang="zh-CN" altLang="en-US" sz="2400" dirty="0">
                  <a:solidFill>
                    <a:prstClr val="black"/>
                  </a:solidFill>
                  <a:latin typeface="微软雅黑" panose="020B0503020204020204" pitchFamily="34" charset="-122"/>
                </a:rPr>
                <a:t>在私有制下，生产资料和劳动产品归</a:t>
              </a:r>
              <a:r>
                <a:rPr lang="zh-CN" altLang="en-US" sz="2400" b="1" dirty="0">
                  <a:solidFill>
                    <a:srgbClr val="B26A37"/>
                  </a:solidFill>
                  <a:latin typeface="微软雅黑" panose="020B0503020204020204" pitchFamily="34" charset="-122"/>
                </a:rPr>
                <a:t>私人</a:t>
              </a:r>
              <a:r>
                <a:rPr lang="zh-CN" altLang="en-US" sz="2400" dirty="0">
                  <a:solidFill>
                    <a:prstClr val="black"/>
                  </a:solidFill>
                  <a:latin typeface="微软雅黑" panose="020B0503020204020204" pitchFamily="34" charset="-122"/>
                </a:rPr>
                <a:t>所有，一个人要想得到别人的产品以满足自己的需要，就只能进行</a:t>
              </a:r>
              <a:r>
                <a:rPr lang="zh-CN" altLang="en-US" sz="2400" b="1" dirty="0">
                  <a:solidFill>
                    <a:srgbClr val="B26A37"/>
                  </a:solidFill>
                  <a:latin typeface="微软雅黑" panose="020B0503020204020204" pitchFamily="34" charset="-122"/>
                </a:rPr>
                <a:t>交换</a:t>
              </a:r>
              <a:r>
                <a:rPr lang="zh-CN" altLang="en-US" sz="2400" dirty="0">
                  <a:solidFill>
                    <a:prstClr val="black"/>
                  </a:solidFill>
                  <a:latin typeface="微软雅黑" panose="020B0503020204020204" pitchFamily="34" charset="-122"/>
                </a:rPr>
                <a:t>。</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íślíḋè-Left Bracket 46">
              <a:extLst>
                <a:ext uri="{FF2B5EF4-FFF2-40B4-BE49-F238E27FC236}">
                  <a16:creationId xmlns:a16="http://schemas.microsoft.com/office/drawing/2014/main" xmlns="" id="{64D9F5D0-B2ED-4251-9D25-4D5CAD01F755}"/>
                </a:ext>
              </a:extLst>
            </p:cNvPr>
            <p:cNvSpPr/>
            <p:nvPr/>
          </p:nvSpPr>
          <p:spPr bwMode="auto">
            <a:xfrm>
              <a:off x="860208" y="3500508"/>
              <a:ext cx="176213" cy="2154333"/>
            </a:xfrm>
            <a:prstGeom prst="leftBracket">
              <a:avLst>
                <a:gd name="adj" fmla="val 92990"/>
              </a:avLst>
            </a:prstGeom>
            <a:noFill/>
            <a:ln w="12700" cap="flat" cmpd="sng" algn="ctr">
              <a:solidFill>
                <a:srgbClr val="C87E4C"/>
              </a:solidFill>
              <a:prstDash val="sysDot"/>
            </a:ln>
            <a:effectLst/>
          </p:spPr>
          <p:txBody>
            <a:bodyPr anchor="ctr"/>
            <a:lstStyle/>
            <a:p>
              <a:pPr algn="ctr" eaLnBrk="1" fontAlgn="auto" hangingPunct="1">
                <a:spcBef>
                  <a:spcPts val="0"/>
                </a:spcBef>
                <a:spcAft>
                  <a:spcPts val="0"/>
                </a:spcAft>
                <a:defRPr/>
              </a:pPr>
              <a:endParaRPr kern="0">
                <a:solidFill>
                  <a:srgbClr val="000000"/>
                </a:solidFill>
                <a:latin typeface="Calibri"/>
                <a:ea typeface="+mn-ea"/>
              </a:endParaRPr>
            </a:p>
          </p:txBody>
        </p:sp>
        <p:sp>
          <p:nvSpPr>
            <p:cNvPr id="13" name="íślíḋè-Left Bracket 47">
              <a:extLst>
                <a:ext uri="{FF2B5EF4-FFF2-40B4-BE49-F238E27FC236}">
                  <a16:creationId xmlns:a16="http://schemas.microsoft.com/office/drawing/2014/main" xmlns="" id="{94FEC3E9-7634-486C-8245-662E84F13482}"/>
                </a:ext>
              </a:extLst>
            </p:cNvPr>
            <p:cNvSpPr/>
            <p:nvPr/>
          </p:nvSpPr>
          <p:spPr bwMode="auto">
            <a:xfrm flipH="1">
              <a:off x="6314734" y="3500508"/>
              <a:ext cx="176213" cy="2154333"/>
            </a:xfrm>
            <a:prstGeom prst="leftBracket">
              <a:avLst>
                <a:gd name="adj" fmla="val 92990"/>
              </a:avLst>
            </a:prstGeom>
            <a:noFill/>
            <a:ln w="12700" cap="flat" cmpd="sng" algn="ctr">
              <a:solidFill>
                <a:srgbClr val="C87E4C"/>
              </a:solidFill>
              <a:prstDash val="sysDot"/>
            </a:ln>
            <a:effectLst/>
          </p:spPr>
          <p:txBody>
            <a:bodyPr anchor="ctr"/>
            <a:lstStyle/>
            <a:p>
              <a:pPr algn="ctr" eaLnBrk="1" fontAlgn="auto" hangingPunct="1">
                <a:spcBef>
                  <a:spcPts val="0"/>
                </a:spcBef>
                <a:spcAft>
                  <a:spcPts val="0"/>
                </a:spcAft>
                <a:defRPr/>
              </a:pPr>
              <a:endParaRPr kern="0">
                <a:solidFill>
                  <a:srgbClr val="000000"/>
                </a:solidFill>
                <a:latin typeface="Calibri"/>
                <a:ea typeface="+mn-ea"/>
              </a:endParaRPr>
            </a:p>
          </p:txBody>
        </p:sp>
      </p:grpSp>
      <p:sp>
        <p:nvSpPr>
          <p:cNvPr id="15" name="矩形: 圆角 14">
            <a:extLst>
              <a:ext uri="{FF2B5EF4-FFF2-40B4-BE49-F238E27FC236}">
                <a16:creationId xmlns:a16="http://schemas.microsoft.com/office/drawing/2014/main" xmlns="" id="{CD2B880B-B87C-4BA5-99FB-029748B6D7BB}"/>
              </a:ext>
            </a:extLst>
          </p:cNvPr>
          <p:cNvSpPr/>
          <p:nvPr/>
        </p:nvSpPr>
        <p:spPr>
          <a:xfrm>
            <a:off x="3237147" y="1064542"/>
            <a:ext cx="571770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ea typeface="微软雅黑" panose="020B0503020204020204" pitchFamily="34" charset="-122"/>
              </a:rPr>
              <a:t>（一）商品经济产生的历史条件</a:t>
            </a:r>
          </a:p>
        </p:txBody>
      </p:sp>
      <p:sp>
        <p:nvSpPr>
          <p:cNvPr id="10" name="矩形 4">
            <a:extLst>
              <a:ext uri="{FF2B5EF4-FFF2-40B4-BE49-F238E27FC236}">
                <a16:creationId xmlns:a16="http://schemas.microsoft.com/office/drawing/2014/main" xmlns="" id="{C9EB82A3-DA73-4EBB-AF0C-EDC4C75A2111}"/>
              </a:ext>
            </a:extLst>
          </p:cNvPr>
          <p:cNvSpPr>
            <a:spLocks noChangeArrowheads="1"/>
          </p:cNvSpPr>
          <p:nvPr/>
        </p:nvSpPr>
        <p:spPr bwMode="auto">
          <a:xfrm>
            <a:off x="1049252" y="1867748"/>
            <a:ext cx="6130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生产资料和劳动产品属于不同的所有者</a:t>
            </a:r>
          </a:p>
        </p:txBody>
      </p:sp>
    </p:spTree>
    <p:extLst>
      <p:ext uri="{BB962C8B-B14F-4D97-AF65-F5344CB8AC3E}">
        <p14:creationId xmlns:p14="http://schemas.microsoft.com/office/powerpoint/2010/main" val="3675762383"/>
      </p:ext>
    </p:extLst>
  </p:cSld>
  <p:clrMapOvr>
    <a:masterClrMapping/>
  </p:clrMapOvr>
  <p:transition spd="med">
    <p:pull/>
  </p:transition>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（二）资本主义的民主制度及其本质</a:t>
            </a:r>
          </a:p>
        </p:txBody>
      </p:sp>
      <p:sp>
        <p:nvSpPr>
          <p:cNvPr id="3" name="菱形 2">
            <a:extLst>
              <a:ext uri="{FF2B5EF4-FFF2-40B4-BE49-F238E27FC236}">
                <a16:creationId xmlns:a16="http://schemas.microsoft.com/office/drawing/2014/main" xmlns="" id="{E9D181F0-752F-45EE-9991-664B9BF9D54A}"/>
              </a:ext>
            </a:extLst>
          </p:cNvPr>
          <p:cNvSpPr/>
          <p:nvPr/>
        </p:nvSpPr>
        <p:spPr>
          <a:xfrm>
            <a:off x="6720700" y="2130650"/>
            <a:ext cx="4461587" cy="4461587"/>
          </a:xfrm>
          <a:prstGeom prst="diamond">
            <a:avLst/>
          </a:prstGeom>
          <a:solidFill>
            <a:srgbClr val="B26A37">
              <a:alpha val="20000"/>
            </a:srgbClr>
          </a:solidFill>
          <a:ln>
            <a:noFill/>
          </a:ln>
          <a:scene3d>
            <a:camera prst="orthographicFront">
              <a:rot lat="0" lon="0" rev="0"/>
            </a:camera>
            <a:lightRig rig="contrasting" dir="t">
              <a:rot lat="0" lon="0" rev="1200000"/>
            </a:lightRig>
          </a:scene3d>
          <a:sp3d z="-300000" prstMaterial="plastic"/>
        </p:spPr>
        <p:style>
          <a:lnRef idx="1">
            <a:schemeClr val="dk1">
              <a:hueOff val="0"/>
              <a:satOff val="0"/>
              <a:lumOff val="0"/>
              <a:alphaOff val="0"/>
            </a:schemeClr>
          </a:lnRef>
          <a:fillRef idx="1">
            <a:schemeClr val="accent2">
              <a:tint val="55000"/>
              <a:hueOff val="0"/>
              <a:satOff val="0"/>
              <a:lumOff val="0"/>
              <a:alphaOff val="0"/>
            </a:schemeClr>
          </a:fillRef>
          <a:effectRef idx="0">
            <a:schemeClr val="accent2">
              <a:tint val="55000"/>
              <a:hueOff val="0"/>
              <a:satOff val="0"/>
              <a:lumOff val="0"/>
              <a:alphaOff val="0"/>
            </a:schemeClr>
          </a:effectRef>
          <a:fontRef idx="minor">
            <a:schemeClr val="dk1">
              <a:hueOff val="0"/>
              <a:satOff val="0"/>
              <a:lumOff val="0"/>
              <a:alphaOff val="0"/>
            </a:schemeClr>
          </a:fontRef>
        </p:style>
      </p:sp>
      <p:sp>
        <p:nvSpPr>
          <p:cNvPr id="4" name="任意多边形: 形状 3">
            <a:extLst>
              <a:ext uri="{FF2B5EF4-FFF2-40B4-BE49-F238E27FC236}">
                <a16:creationId xmlns:a16="http://schemas.microsoft.com/office/drawing/2014/main" xmlns="" id="{2A508692-4910-49F8-825C-7B5A214FD2E6}"/>
              </a:ext>
            </a:extLst>
          </p:cNvPr>
          <p:cNvSpPr/>
          <p:nvPr/>
        </p:nvSpPr>
        <p:spPr>
          <a:xfrm>
            <a:off x="7144550" y="2554500"/>
            <a:ext cx="1740018" cy="1740018"/>
          </a:xfrm>
          <a:custGeom>
            <a:avLst/>
            <a:gdLst>
              <a:gd name="connsiteX0" fmla="*/ 0 w 1740018"/>
              <a:gd name="connsiteY0" fmla="*/ 290009 h 1740018"/>
              <a:gd name="connsiteX1" fmla="*/ 290009 w 1740018"/>
              <a:gd name="connsiteY1" fmla="*/ 0 h 1740018"/>
              <a:gd name="connsiteX2" fmla="*/ 1450009 w 1740018"/>
              <a:gd name="connsiteY2" fmla="*/ 0 h 1740018"/>
              <a:gd name="connsiteX3" fmla="*/ 1740018 w 1740018"/>
              <a:gd name="connsiteY3" fmla="*/ 290009 h 1740018"/>
              <a:gd name="connsiteX4" fmla="*/ 1740018 w 1740018"/>
              <a:gd name="connsiteY4" fmla="*/ 1450009 h 1740018"/>
              <a:gd name="connsiteX5" fmla="*/ 1450009 w 1740018"/>
              <a:gd name="connsiteY5" fmla="*/ 1740018 h 1740018"/>
              <a:gd name="connsiteX6" fmla="*/ 290009 w 1740018"/>
              <a:gd name="connsiteY6" fmla="*/ 1740018 h 1740018"/>
              <a:gd name="connsiteX7" fmla="*/ 0 w 1740018"/>
              <a:gd name="connsiteY7" fmla="*/ 1450009 h 1740018"/>
              <a:gd name="connsiteX8" fmla="*/ 0 w 1740018"/>
              <a:gd name="connsiteY8" fmla="*/ 290009 h 174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0018" h="1740018">
                <a:moveTo>
                  <a:pt x="0" y="290009"/>
                </a:moveTo>
                <a:cubicBezTo>
                  <a:pt x="0" y="129841"/>
                  <a:pt x="129841" y="0"/>
                  <a:pt x="290009" y="0"/>
                </a:cubicBezTo>
                <a:lnTo>
                  <a:pt x="1450009" y="0"/>
                </a:lnTo>
                <a:cubicBezTo>
                  <a:pt x="1610177" y="0"/>
                  <a:pt x="1740018" y="129841"/>
                  <a:pt x="1740018" y="290009"/>
                </a:cubicBezTo>
                <a:lnTo>
                  <a:pt x="1740018" y="1450009"/>
                </a:lnTo>
                <a:cubicBezTo>
                  <a:pt x="1740018" y="1610177"/>
                  <a:pt x="1610177" y="1740018"/>
                  <a:pt x="1450009" y="1740018"/>
                </a:cubicBezTo>
                <a:lnTo>
                  <a:pt x="290009" y="1740018"/>
                </a:lnTo>
                <a:cubicBezTo>
                  <a:pt x="129841" y="1740018"/>
                  <a:pt x="0" y="1610177"/>
                  <a:pt x="0" y="1450009"/>
                </a:cubicBezTo>
                <a:lnTo>
                  <a:pt x="0" y="290009"/>
                </a:lnTo>
                <a:close/>
              </a:path>
            </a:pathLst>
          </a:custGeom>
          <a:ln>
            <a:noFill/>
          </a:ln>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168761" tIns="168761" rIns="168761" bIns="168761" numCol="1" spcCol="1270" anchor="ctr" anchorCtr="0">
            <a:noAutofit/>
          </a:bodyPr>
          <a:lstStyle/>
          <a:p>
            <a:pPr marL="0" marR="0" lvl="0" indent="0" algn="ctr" defTabSz="977900" rtl="0" eaLnBrk="0" fontAlgn="base" latinLnBrk="0" hangingPunct="0">
              <a:lnSpc>
                <a:spcPct val="120000"/>
              </a:lnSpc>
              <a:spcBef>
                <a:spcPct val="0"/>
              </a:spcBef>
              <a:spcAft>
                <a:spcPts val="0"/>
              </a:spcAft>
              <a:buClrTx/>
              <a:buSzTx/>
              <a:buFontTx/>
              <a:buNone/>
              <a:tabLst/>
              <a:defRPr/>
            </a:pPr>
            <a:r>
              <a:rPr lang="zh-CN" altLang="en-US" sz="2200" b="1" dirty="0">
                <a:solidFill>
                  <a:prstClr val="white"/>
                </a:solidFill>
                <a:latin typeface="微软雅黑"/>
                <a:ea typeface="Microsoft YaHei"/>
              </a:rPr>
              <a:t>资本</a:t>
            </a:r>
            <a:r>
              <a:rPr kumimoji="0" lang="zh-CN" altLang="en-US" sz="2200" b="1" i="0" u="none" strike="noStrike" kern="1200" cap="none" spc="0" normalizeH="0" baseline="0" noProof="0" dirty="0">
                <a:ln>
                  <a:noFill/>
                </a:ln>
                <a:solidFill>
                  <a:prstClr val="white"/>
                </a:solidFill>
                <a:effectLst/>
                <a:uLnTx/>
                <a:uFillTx/>
                <a:latin typeface="微软雅黑"/>
                <a:ea typeface="Microsoft YaHei"/>
                <a:cs typeface="+mn-cs"/>
              </a:rPr>
              <a:t>主义</a:t>
            </a:r>
            <a:endParaRPr kumimoji="0" lang="en-US" altLang="zh-CN" sz="2200" b="1" i="0" u="none" strike="noStrike" kern="1200" cap="none" spc="0" normalizeH="0" baseline="0" noProof="0" dirty="0">
              <a:ln>
                <a:noFill/>
              </a:ln>
              <a:solidFill>
                <a:prstClr val="white"/>
              </a:solidFill>
              <a:effectLst/>
              <a:uLnTx/>
              <a:uFillTx/>
              <a:latin typeface="微软雅黑"/>
              <a:ea typeface="Microsoft YaHei"/>
              <a:cs typeface="+mn-cs"/>
            </a:endParaRPr>
          </a:p>
          <a:p>
            <a:pPr marL="0" marR="0" lvl="0" indent="0" algn="ctr" defTabSz="977900" rtl="0" eaLnBrk="0" fontAlgn="base" latinLnBrk="0" hangingPunct="0">
              <a:lnSpc>
                <a:spcPct val="120000"/>
              </a:lnSpc>
              <a:spcBef>
                <a:spcPct val="0"/>
              </a:spcBef>
              <a:spcAft>
                <a:spcPts val="0"/>
              </a:spcAft>
              <a:buClrTx/>
              <a:buSzTx/>
              <a:buFontTx/>
              <a:buNone/>
              <a:tabLst/>
              <a:defRPr/>
            </a:pPr>
            <a:r>
              <a:rPr kumimoji="0" lang="zh-CN" altLang="en-US" sz="2200" b="1" i="0" u="none" strike="noStrike" kern="1200" cap="none" spc="0" normalizeH="0" baseline="0" noProof="0" dirty="0">
                <a:ln>
                  <a:noFill/>
                </a:ln>
                <a:solidFill>
                  <a:prstClr val="white"/>
                </a:solidFill>
                <a:effectLst/>
                <a:uLnTx/>
                <a:uFillTx/>
                <a:latin typeface="微软雅黑"/>
                <a:ea typeface="Microsoft YaHei"/>
                <a:cs typeface="+mn-cs"/>
              </a:rPr>
              <a:t>法律制度</a:t>
            </a:r>
          </a:p>
        </p:txBody>
      </p:sp>
      <p:sp>
        <p:nvSpPr>
          <p:cNvPr id="5" name="任意多边形: 形状 4">
            <a:extLst>
              <a:ext uri="{FF2B5EF4-FFF2-40B4-BE49-F238E27FC236}">
                <a16:creationId xmlns:a16="http://schemas.microsoft.com/office/drawing/2014/main" xmlns="" id="{D6724D68-D4BA-4D8B-B408-6CE2238E3809}"/>
              </a:ext>
            </a:extLst>
          </p:cNvPr>
          <p:cNvSpPr/>
          <p:nvPr/>
        </p:nvSpPr>
        <p:spPr>
          <a:xfrm>
            <a:off x="9018417" y="2554500"/>
            <a:ext cx="1740018" cy="1740018"/>
          </a:xfrm>
          <a:custGeom>
            <a:avLst/>
            <a:gdLst>
              <a:gd name="connsiteX0" fmla="*/ 0 w 1740018"/>
              <a:gd name="connsiteY0" fmla="*/ 290009 h 1740018"/>
              <a:gd name="connsiteX1" fmla="*/ 290009 w 1740018"/>
              <a:gd name="connsiteY1" fmla="*/ 0 h 1740018"/>
              <a:gd name="connsiteX2" fmla="*/ 1450009 w 1740018"/>
              <a:gd name="connsiteY2" fmla="*/ 0 h 1740018"/>
              <a:gd name="connsiteX3" fmla="*/ 1740018 w 1740018"/>
              <a:gd name="connsiteY3" fmla="*/ 290009 h 1740018"/>
              <a:gd name="connsiteX4" fmla="*/ 1740018 w 1740018"/>
              <a:gd name="connsiteY4" fmla="*/ 1450009 h 1740018"/>
              <a:gd name="connsiteX5" fmla="*/ 1450009 w 1740018"/>
              <a:gd name="connsiteY5" fmla="*/ 1740018 h 1740018"/>
              <a:gd name="connsiteX6" fmla="*/ 290009 w 1740018"/>
              <a:gd name="connsiteY6" fmla="*/ 1740018 h 1740018"/>
              <a:gd name="connsiteX7" fmla="*/ 0 w 1740018"/>
              <a:gd name="connsiteY7" fmla="*/ 1450009 h 1740018"/>
              <a:gd name="connsiteX8" fmla="*/ 0 w 1740018"/>
              <a:gd name="connsiteY8" fmla="*/ 290009 h 174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0018" h="1740018">
                <a:moveTo>
                  <a:pt x="0" y="290009"/>
                </a:moveTo>
                <a:cubicBezTo>
                  <a:pt x="0" y="129841"/>
                  <a:pt x="129841" y="0"/>
                  <a:pt x="290009" y="0"/>
                </a:cubicBezTo>
                <a:lnTo>
                  <a:pt x="1450009" y="0"/>
                </a:lnTo>
                <a:cubicBezTo>
                  <a:pt x="1610177" y="0"/>
                  <a:pt x="1740018" y="129841"/>
                  <a:pt x="1740018" y="290009"/>
                </a:cubicBezTo>
                <a:lnTo>
                  <a:pt x="1740018" y="1450009"/>
                </a:lnTo>
                <a:cubicBezTo>
                  <a:pt x="1740018" y="1610177"/>
                  <a:pt x="1610177" y="1740018"/>
                  <a:pt x="1450009" y="1740018"/>
                </a:cubicBezTo>
                <a:lnTo>
                  <a:pt x="290009" y="1740018"/>
                </a:lnTo>
                <a:cubicBezTo>
                  <a:pt x="129841" y="1740018"/>
                  <a:pt x="0" y="1610177"/>
                  <a:pt x="0" y="1450009"/>
                </a:cubicBezTo>
                <a:lnTo>
                  <a:pt x="0" y="290009"/>
                </a:lnTo>
                <a:close/>
              </a:path>
            </a:pathLst>
          </a:custGeom>
          <a:ln>
            <a:noFill/>
          </a:ln>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168761" tIns="168761" rIns="168761" bIns="168761" numCol="1" spcCol="1270" anchor="ctr" anchorCtr="0">
            <a:noAutofit/>
          </a:bodyPr>
          <a:lstStyle/>
          <a:p>
            <a:pPr marL="0" marR="0" lvl="0" indent="0" algn="just" defTabSz="977900" rtl="0" eaLnBrk="0" fontAlgn="base" latinLnBrk="0" hangingPunct="0">
              <a:lnSpc>
                <a:spcPct val="120000"/>
              </a:lnSpc>
              <a:spcBef>
                <a:spcPct val="0"/>
              </a:spcBef>
              <a:spcAft>
                <a:spcPts val="0"/>
              </a:spcAft>
              <a:buClrTx/>
              <a:buSzTx/>
              <a:buFontTx/>
              <a:buNone/>
              <a:tabLst/>
              <a:defRPr/>
            </a:pPr>
            <a:r>
              <a:rPr kumimoji="0" lang="zh-CN" altLang="en-US" sz="2200" b="1" i="0" u="none" strike="noStrike" kern="1200" cap="none" spc="0" normalizeH="0" baseline="0" noProof="0" dirty="0">
                <a:ln>
                  <a:noFill/>
                </a:ln>
                <a:solidFill>
                  <a:prstClr val="white"/>
                </a:solidFill>
                <a:effectLst/>
                <a:uLnTx/>
                <a:uFillTx/>
                <a:latin typeface="微软雅黑"/>
                <a:ea typeface="Microsoft YaHei"/>
                <a:cs typeface="+mn-cs"/>
              </a:rPr>
              <a:t>资本主义政权组织形式</a:t>
            </a:r>
          </a:p>
        </p:txBody>
      </p:sp>
      <p:sp>
        <p:nvSpPr>
          <p:cNvPr id="7" name="任意多边形: 形状 6">
            <a:extLst>
              <a:ext uri="{FF2B5EF4-FFF2-40B4-BE49-F238E27FC236}">
                <a16:creationId xmlns:a16="http://schemas.microsoft.com/office/drawing/2014/main" xmlns="" id="{25616DCE-4B45-4CD9-8964-4DE90AF20864}"/>
              </a:ext>
            </a:extLst>
          </p:cNvPr>
          <p:cNvSpPr/>
          <p:nvPr/>
        </p:nvSpPr>
        <p:spPr>
          <a:xfrm>
            <a:off x="7144550" y="4428367"/>
            <a:ext cx="1740018" cy="1740018"/>
          </a:xfrm>
          <a:custGeom>
            <a:avLst/>
            <a:gdLst>
              <a:gd name="connsiteX0" fmla="*/ 0 w 1740018"/>
              <a:gd name="connsiteY0" fmla="*/ 290009 h 1740018"/>
              <a:gd name="connsiteX1" fmla="*/ 290009 w 1740018"/>
              <a:gd name="connsiteY1" fmla="*/ 0 h 1740018"/>
              <a:gd name="connsiteX2" fmla="*/ 1450009 w 1740018"/>
              <a:gd name="connsiteY2" fmla="*/ 0 h 1740018"/>
              <a:gd name="connsiteX3" fmla="*/ 1740018 w 1740018"/>
              <a:gd name="connsiteY3" fmla="*/ 290009 h 1740018"/>
              <a:gd name="connsiteX4" fmla="*/ 1740018 w 1740018"/>
              <a:gd name="connsiteY4" fmla="*/ 1450009 h 1740018"/>
              <a:gd name="connsiteX5" fmla="*/ 1450009 w 1740018"/>
              <a:gd name="connsiteY5" fmla="*/ 1740018 h 1740018"/>
              <a:gd name="connsiteX6" fmla="*/ 290009 w 1740018"/>
              <a:gd name="connsiteY6" fmla="*/ 1740018 h 1740018"/>
              <a:gd name="connsiteX7" fmla="*/ 0 w 1740018"/>
              <a:gd name="connsiteY7" fmla="*/ 1450009 h 1740018"/>
              <a:gd name="connsiteX8" fmla="*/ 0 w 1740018"/>
              <a:gd name="connsiteY8" fmla="*/ 290009 h 174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0018" h="1740018">
                <a:moveTo>
                  <a:pt x="0" y="290009"/>
                </a:moveTo>
                <a:cubicBezTo>
                  <a:pt x="0" y="129841"/>
                  <a:pt x="129841" y="0"/>
                  <a:pt x="290009" y="0"/>
                </a:cubicBezTo>
                <a:lnTo>
                  <a:pt x="1450009" y="0"/>
                </a:lnTo>
                <a:cubicBezTo>
                  <a:pt x="1610177" y="0"/>
                  <a:pt x="1740018" y="129841"/>
                  <a:pt x="1740018" y="290009"/>
                </a:cubicBezTo>
                <a:lnTo>
                  <a:pt x="1740018" y="1450009"/>
                </a:lnTo>
                <a:cubicBezTo>
                  <a:pt x="1740018" y="1610177"/>
                  <a:pt x="1610177" y="1740018"/>
                  <a:pt x="1450009" y="1740018"/>
                </a:cubicBezTo>
                <a:lnTo>
                  <a:pt x="290009" y="1740018"/>
                </a:lnTo>
                <a:cubicBezTo>
                  <a:pt x="129841" y="1740018"/>
                  <a:pt x="0" y="1610177"/>
                  <a:pt x="0" y="1450009"/>
                </a:cubicBezTo>
                <a:lnTo>
                  <a:pt x="0" y="290009"/>
                </a:lnTo>
                <a:close/>
              </a:path>
            </a:pathLst>
          </a:custGeom>
          <a:ln>
            <a:noFill/>
          </a:ln>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168761" tIns="168761" rIns="168761" bIns="168761" numCol="1" spcCol="1270" anchor="ctr" anchorCtr="0">
            <a:noAutofit/>
          </a:bodyPr>
          <a:lstStyle/>
          <a:p>
            <a:pPr marL="0" marR="0" lvl="0" indent="0" algn="ctr" defTabSz="977900" rtl="0" eaLnBrk="0" fontAlgn="base" latinLnBrk="0" hangingPunct="0">
              <a:lnSpc>
                <a:spcPct val="120000"/>
              </a:lnSpc>
              <a:spcBef>
                <a:spcPct val="0"/>
              </a:spcBef>
              <a:spcAft>
                <a:spcPts val="0"/>
              </a:spcAft>
              <a:buClrTx/>
              <a:buSzTx/>
              <a:buFontTx/>
              <a:buNone/>
              <a:tabLst/>
              <a:defRPr/>
            </a:pPr>
            <a:r>
              <a:rPr kumimoji="0" lang="zh-CN" altLang="en-US" sz="2200" b="1" i="0" u="none" strike="noStrike" kern="1200" cap="none" spc="0" normalizeH="0" baseline="0" noProof="0" dirty="0">
                <a:ln>
                  <a:noFill/>
                </a:ln>
                <a:solidFill>
                  <a:prstClr val="white"/>
                </a:solidFill>
                <a:effectLst/>
                <a:uLnTx/>
                <a:uFillTx/>
                <a:latin typeface="微软雅黑"/>
                <a:ea typeface="Microsoft YaHei"/>
                <a:cs typeface="+mn-cs"/>
              </a:rPr>
              <a:t>资本主义</a:t>
            </a:r>
            <a:endParaRPr kumimoji="0" lang="en-US" altLang="zh-CN" sz="2200" b="1" i="0" u="none" strike="noStrike" kern="1200" cap="none" spc="0" normalizeH="0" baseline="0" noProof="0" dirty="0">
              <a:ln>
                <a:noFill/>
              </a:ln>
              <a:solidFill>
                <a:prstClr val="white"/>
              </a:solidFill>
              <a:effectLst/>
              <a:uLnTx/>
              <a:uFillTx/>
              <a:latin typeface="微软雅黑"/>
              <a:ea typeface="Microsoft YaHei"/>
              <a:cs typeface="+mn-cs"/>
            </a:endParaRPr>
          </a:p>
          <a:p>
            <a:pPr marL="0" marR="0" lvl="0" indent="0" algn="ctr" defTabSz="977900" rtl="0" eaLnBrk="0" fontAlgn="base" latinLnBrk="0" hangingPunct="0">
              <a:lnSpc>
                <a:spcPct val="120000"/>
              </a:lnSpc>
              <a:spcBef>
                <a:spcPct val="0"/>
              </a:spcBef>
              <a:spcAft>
                <a:spcPts val="0"/>
              </a:spcAft>
              <a:buClrTx/>
              <a:buSzTx/>
              <a:buFontTx/>
              <a:buNone/>
              <a:tabLst/>
              <a:defRPr/>
            </a:pPr>
            <a:r>
              <a:rPr kumimoji="0" lang="zh-CN" altLang="en-US" sz="2200" b="1" i="0" u="none" strike="noStrike" kern="1200" cap="none" spc="0" normalizeH="0" baseline="0" noProof="0" dirty="0">
                <a:ln>
                  <a:noFill/>
                </a:ln>
                <a:solidFill>
                  <a:prstClr val="white"/>
                </a:solidFill>
                <a:effectLst/>
                <a:uLnTx/>
                <a:uFillTx/>
                <a:latin typeface="微软雅黑"/>
                <a:ea typeface="Microsoft YaHei"/>
                <a:cs typeface="+mn-cs"/>
              </a:rPr>
              <a:t>选举制度</a:t>
            </a:r>
          </a:p>
        </p:txBody>
      </p:sp>
      <p:sp>
        <p:nvSpPr>
          <p:cNvPr id="8" name="任意多边形: 形状 7">
            <a:extLst>
              <a:ext uri="{FF2B5EF4-FFF2-40B4-BE49-F238E27FC236}">
                <a16:creationId xmlns:a16="http://schemas.microsoft.com/office/drawing/2014/main" xmlns="" id="{9A7AB14A-06B5-4997-BD17-F7E02F33BD58}"/>
              </a:ext>
            </a:extLst>
          </p:cNvPr>
          <p:cNvSpPr/>
          <p:nvPr/>
        </p:nvSpPr>
        <p:spPr>
          <a:xfrm>
            <a:off x="9018417" y="4428367"/>
            <a:ext cx="1740018" cy="1740018"/>
          </a:xfrm>
          <a:custGeom>
            <a:avLst/>
            <a:gdLst>
              <a:gd name="connsiteX0" fmla="*/ 0 w 1740018"/>
              <a:gd name="connsiteY0" fmla="*/ 290009 h 1740018"/>
              <a:gd name="connsiteX1" fmla="*/ 290009 w 1740018"/>
              <a:gd name="connsiteY1" fmla="*/ 0 h 1740018"/>
              <a:gd name="connsiteX2" fmla="*/ 1450009 w 1740018"/>
              <a:gd name="connsiteY2" fmla="*/ 0 h 1740018"/>
              <a:gd name="connsiteX3" fmla="*/ 1740018 w 1740018"/>
              <a:gd name="connsiteY3" fmla="*/ 290009 h 1740018"/>
              <a:gd name="connsiteX4" fmla="*/ 1740018 w 1740018"/>
              <a:gd name="connsiteY4" fmla="*/ 1450009 h 1740018"/>
              <a:gd name="connsiteX5" fmla="*/ 1450009 w 1740018"/>
              <a:gd name="connsiteY5" fmla="*/ 1740018 h 1740018"/>
              <a:gd name="connsiteX6" fmla="*/ 290009 w 1740018"/>
              <a:gd name="connsiteY6" fmla="*/ 1740018 h 1740018"/>
              <a:gd name="connsiteX7" fmla="*/ 0 w 1740018"/>
              <a:gd name="connsiteY7" fmla="*/ 1450009 h 1740018"/>
              <a:gd name="connsiteX8" fmla="*/ 0 w 1740018"/>
              <a:gd name="connsiteY8" fmla="*/ 290009 h 174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0018" h="1740018">
                <a:moveTo>
                  <a:pt x="0" y="290009"/>
                </a:moveTo>
                <a:cubicBezTo>
                  <a:pt x="0" y="129841"/>
                  <a:pt x="129841" y="0"/>
                  <a:pt x="290009" y="0"/>
                </a:cubicBezTo>
                <a:lnTo>
                  <a:pt x="1450009" y="0"/>
                </a:lnTo>
                <a:cubicBezTo>
                  <a:pt x="1610177" y="0"/>
                  <a:pt x="1740018" y="129841"/>
                  <a:pt x="1740018" y="290009"/>
                </a:cubicBezTo>
                <a:lnTo>
                  <a:pt x="1740018" y="1450009"/>
                </a:lnTo>
                <a:cubicBezTo>
                  <a:pt x="1740018" y="1610177"/>
                  <a:pt x="1610177" y="1740018"/>
                  <a:pt x="1450009" y="1740018"/>
                </a:cubicBezTo>
                <a:lnTo>
                  <a:pt x="290009" y="1740018"/>
                </a:lnTo>
                <a:cubicBezTo>
                  <a:pt x="129841" y="1740018"/>
                  <a:pt x="0" y="1610177"/>
                  <a:pt x="0" y="1450009"/>
                </a:cubicBezTo>
                <a:lnTo>
                  <a:pt x="0" y="290009"/>
                </a:lnTo>
                <a:close/>
              </a:path>
            </a:pathLst>
          </a:custGeom>
          <a:ln>
            <a:noFill/>
          </a:ln>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168761" tIns="168761" rIns="168761" bIns="168761" numCol="1" spcCol="1270" anchor="ctr" anchorCtr="0">
            <a:noAutofit/>
          </a:bodyPr>
          <a:lstStyle/>
          <a:p>
            <a:pPr marL="0" marR="0" lvl="0" indent="0" algn="ctr" defTabSz="977900" rtl="0" eaLnBrk="0" fontAlgn="base" latinLnBrk="0" hangingPunct="0">
              <a:lnSpc>
                <a:spcPct val="120000"/>
              </a:lnSpc>
              <a:spcBef>
                <a:spcPct val="0"/>
              </a:spcBef>
              <a:spcAft>
                <a:spcPts val="0"/>
              </a:spcAft>
              <a:buClrTx/>
              <a:buSzTx/>
              <a:buFontTx/>
              <a:buNone/>
              <a:tabLst/>
              <a:defRPr/>
            </a:pPr>
            <a:r>
              <a:rPr kumimoji="0" lang="zh-CN" altLang="en-US" sz="2200" b="1" i="0" u="none" strike="noStrike" kern="1200" cap="none" spc="0" normalizeH="0" baseline="0" noProof="0" dirty="0">
                <a:ln>
                  <a:noFill/>
                </a:ln>
                <a:solidFill>
                  <a:prstClr val="white"/>
                </a:solidFill>
                <a:effectLst/>
                <a:uLnTx/>
                <a:uFillTx/>
                <a:latin typeface="微软雅黑"/>
                <a:ea typeface="Microsoft YaHei"/>
                <a:cs typeface="+mn-cs"/>
              </a:rPr>
              <a:t>资本主义</a:t>
            </a:r>
            <a:endParaRPr lang="en-US" altLang="zh-CN" sz="2200" b="1" dirty="0">
              <a:solidFill>
                <a:prstClr val="white"/>
              </a:solidFill>
              <a:latin typeface="微软雅黑"/>
              <a:ea typeface="Microsoft YaHei"/>
            </a:endParaRPr>
          </a:p>
          <a:p>
            <a:pPr marL="0" marR="0" lvl="0" indent="0" algn="ctr" defTabSz="977900" rtl="0" eaLnBrk="0" fontAlgn="base" latinLnBrk="0" hangingPunct="0">
              <a:lnSpc>
                <a:spcPct val="120000"/>
              </a:lnSpc>
              <a:spcBef>
                <a:spcPct val="0"/>
              </a:spcBef>
              <a:spcAft>
                <a:spcPts val="0"/>
              </a:spcAft>
              <a:buClrTx/>
              <a:buSzTx/>
              <a:buFontTx/>
              <a:buNone/>
              <a:tabLst/>
              <a:defRPr/>
            </a:pPr>
            <a:r>
              <a:rPr kumimoji="0" lang="zh-CN" altLang="en-US" sz="2200" b="1" i="0" u="none" strike="noStrike" kern="1200" cap="none" spc="0" normalizeH="0" baseline="0" noProof="0" dirty="0">
                <a:ln>
                  <a:noFill/>
                </a:ln>
                <a:solidFill>
                  <a:prstClr val="white"/>
                </a:solidFill>
                <a:effectLst/>
                <a:uLnTx/>
                <a:uFillTx/>
                <a:latin typeface="微软雅黑"/>
                <a:ea typeface="Microsoft YaHei"/>
                <a:cs typeface="+mn-cs"/>
              </a:rPr>
              <a:t>政党制度</a:t>
            </a:r>
          </a:p>
        </p:txBody>
      </p:sp>
      <p:sp>
        <p:nvSpPr>
          <p:cNvPr id="6" name="文本框 5">
            <a:extLst>
              <a:ext uri="{FF2B5EF4-FFF2-40B4-BE49-F238E27FC236}">
                <a16:creationId xmlns:a16="http://schemas.microsoft.com/office/drawing/2014/main" xmlns="" id="{E419C07E-E92A-4C72-9907-4FFFAA33DB73}"/>
              </a:ext>
            </a:extLst>
          </p:cNvPr>
          <p:cNvSpPr txBox="1"/>
          <p:nvPr/>
        </p:nvSpPr>
        <p:spPr>
          <a:xfrm>
            <a:off x="374197" y="1844639"/>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资本主义的民主制度</a:t>
            </a:r>
          </a:p>
        </p:txBody>
      </p:sp>
      <p:pic>
        <p:nvPicPr>
          <p:cNvPr id="24578" name="Picture 2" descr="See the source image">
            <a:extLst>
              <a:ext uri="{FF2B5EF4-FFF2-40B4-BE49-F238E27FC236}">
                <a16:creationId xmlns:a16="http://schemas.microsoft.com/office/drawing/2014/main" xmlns="" id="{AA7A48BA-629E-429C-8FF4-9AEDF60E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993" y="2932694"/>
            <a:ext cx="508635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98505734"/>
      </p:ext>
    </p:extLst>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（二）资本主义的民主制度及其本质</a:t>
            </a:r>
          </a:p>
        </p:txBody>
      </p:sp>
      <p:sp>
        <p:nvSpPr>
          <p:cNvPr id="14" name="文本框 1">
            <a:extLst>
              <a:ext uri="{FF2B5EF4-FFF2-40B4-BE49-F238E27FC236}">
                <a16:creationId xmlns:a16="http://schemas.microsoft.com/office/drawing/2014/main" xmlns="" id="{BCF6CF29-4D95-4BD9-9035-FCA52075B8D0}"/>
              </a:ext>
            </a:extLst>
          </p:cNvPr>
          <p:cNvSpPr txBox="1">
            <a:spLocks noChangeArrowheads="1"/>
          </p:cNvSpPr>
          <p:nvPr/>
        </p:nvSpPr>
        <p:spPr bwMode="auto">
          <a:xfrm>
            <a:off x="374197" y="2606669"/>
            <a:ext cx="6548159"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宪法</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是资本主义</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国家法律制度</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的核心。</a:t>
            </a:r>
          </a:p>
        </p:txBody>
      </p:sp>
      <p:sp>
        <p:nvSpPr>
          <p:cNvPr id="6" name="文本框 5">
            <a:extLst>
              <a:ext uri="{FF2B5EF4-FFF2-40B4-BE49-F238E27FC236}">
                <a16:creationId xmlns:a16="http://schemas.microsoft.com/office/drawing/2014/main" xmlns="" id="{927FA9F6-21D7-4762-AB03-E8705AD15581}"/>
              </a:ext>
            </a:extLst>
          </p:cNvPr>
          <p:cNvSpPr txBox="1"/>
          <p:nvPr/>
        </p:nvSpPr>
        <p:spPr>
          <a:xfrm>
            <a:off x="374197" y="1844639"/>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资本主义的民主制度</a:t>
            </a:r>
          </a:p>
        </p:txBody>
      </p:sp>
      <p:sp>
        <p:nvSpPr>
          <p:cNvPr id="8" name="文本框 1">
            <a:extLst>
              <a:ext uri="{FF2B5EF4-FFF2-40B4-BE49-F238E27FC236}">
                <a16:creationId xmlns:a16="http://schemas.microsoft.com/office/drawing/2014/main" xmlns="" id="{B87EB660-8CD1-444A-9A5E-3CFF21A78BD2}"/>
              </a:ext>
            </a:extLst>
          </p:cNvPr>
          <p:cNvSpPr txBox="1">
            <a:spLocks noChangeArrowheads="1"/>
          </p:cNvSpPr>
          <p:nvPr/>
        </p:nvSpPr>
        <p:spPr bwMode="auto">
          <a:xfrm>
            <a:off x="7449303" y="2015499"/>
            <a:ext cx="4040734"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资本主义国家的宪法在以下基本原则的基础上建立起来</a:t>
            </a:r>
          </a:p>
        </p:txBody>
      </p:sp>
      <p:pic>
        <p:nvPicPr>
          <p:cNvPr id="1026" name="Picture 2">
            <a:extLst>
              <a:ext uri="{FF2B5EF4-FFF2-40B4-BE49-F238E27FC236}">
                <a16:creationId xmlns:a16="http://schemas.microsoft.com/office/drawing/2014/main" xmlns="" id="{F0C9E007-319D-4098-B33B-BAEEE83F71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8910" y="3606555"/>
            <a:ext cx="4545204" cy="28407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xmlns="" id="{61C2B748-9CCF-4217-A0A9-3E2332881717}"/>
              </a:ext>
            </a:extLst>
          </p:cNvPr>
          <p:cNvGrpSpPr/>
          <p:nvPr/>
        </p:nvGrpSpPr>
        <p:grpSpPr>
          <a:xfrm>
            <a:off x="7891605" y="3949244"/>
            <a:ext cx="2124679" cy="2123946"/>
            <a:chOff x="6851418" y="2006845"/>
            <a:chExt cx="3302569" cy="3301430"/>
          </a:xfrm>
        </p:grpSpPr>
        <p:sp>
          <p:nvSpPr>
            <p:cNvPr id="9" name="燕尾形箭头 23">
              <a:extLst>
                <a:ext uri="{FF2B5EF4-FFF2-40B4-BE49-F238E27FC236}">
                  <a16:creationId xmlns:a16="http://schemas.microsoft.com/office/drawing/2014/main" xmlns="" id="{AE28ACDD-DF3A-4AE7-8F51-FD1B2D4EC183}"/>
                </a:ext>
              </a:extLst>
            </p:cNvPr>
            <p:cNvSpPr>
              <a:spLocks noChangeArrowheads="1"/>
            </p:cNvSpPr>
            <p:nvPr/>
          </p:nvSpPr>
          <p:spPr bwMode="auto">
            <a:xfrm rot="16200000">
              <a:off x="7876540" y="1983126"/>
              <a:ext cx="1258671" cy="1306109"/>
            </a:xfrm>
            <a:prstGeom prst="notchedRightArrow">
              <a:avLst>
                <a:gd name="adj1" fmla="val 60009"/>
                <a:gd name="adj2" fmla="val 36500"/>
              </a:avLst>
            </a:prstGeom>
            <a:solidFill>
              <a:srgbClr val="B26A37"/>
            </a:solidFill>
            <a:ln>
              <a:noFill/>
            </a:ln>
            <a:effectLst>
              <a:outerShdw dist="25401" dir="2700000" algn="ctr" rotWithShape="0">
                <a:srgbClr val="000000">
                  <a:alpha val="14000"/>
                </a:srgbClr>
              </a:outerShdw>
            </a:effectLst>
          </p:spPr>
          <p:txBody>
            <a:bodyPr lIns="287863" tIns="45699" rIns="91396" bIns="45699"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0" name="燕尾形箭头 24">
              <a:extLst>
                <a:ext uri="{FF2B5EF4-FFF2-40B4-BE49-F238E27FC236}">
                  <a16:creationId xmlns:a16="http://schemas.microsoft.com/office/drawing/2014/main" xmlns="" id="{163A86EF-1210-4BE9-8804-6D585E16B620}"/>
                </a:ext>
              </a:extLst>
            </p:cNvPr>
            <p:cNvSpPr>
              <a:spLocks noChangeArrowheads="1"/>
            </p:cNvSpPr>
            <p:nvPr/>
          </p:nvSpPr>
          <p:spPr bwMode="auto">
            <a:xfrm>
              <a:off x="8895487" y="3000452"/>
              <a:ext cx="1258500" cy="1306287"/>
            </a:xfrm>
            <a:prstGeom prst="notchedRightArrow">
              <a:avLst>
                <a:gd name="adj1" fmla="val 60009"/>
                <a:gd name="adj2" fmla="val 36500"/>
              </a:avLst>
            </a:prstGeom>
            <a:solidFill>
              <a:srgbClr val="B26A37"/>
            </a:solidFill>
            <a:ln>
              <a:noFill/>
            </a:ln>
          </p:spPr>
          <p:txBody>
            <a:bodyPr lIns="91396" tIns="45699" rIns="91396" bIns="45699"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1" name="燕尾形箭头 25">
              <a:extLst>
                <a:ext uri="{FF2B5EF4-FFF2-40B4-BE49-F238E27FC236}">
                  <a16:creationId xmlns:a16="http://schemas.microsoft.com/office/drawing/2014/main" xmlns="" id="{B5D562F0-41A7-4F28-82AD-FAC7A9B4E9B9}"/>
                </a:ext>
              </a:extLst>
            </p:cNvPr>
            <p:cNvSpPr>
              <a:spLocks noChangeArrowheads="1"/>
            </p:cNvSpPr>
            <p:nvPr/>
          </p:nvSpPr>
          <p:spPr bwMode="auto">
            <a:xfrm flipH="1">
              <a:off x="6851418" y="3000452"/>
              <a:ext cx="1258500" cy="1306287"/>
            </a:xfrm>
            <a:prstGeom prst="notchedRightArrow">
              <a:avLst>
                <a:gd name="adj1" fmla="val 60009"/>
                <a:gd name="adj2" fmla="val 36500"/>
              </a:avLst>
            </a:prstGeom>
            <a:solidFill>
              <a:srgbClr val="B26A37"/>
            </a:solidFill>
            <a:ln>
              <a:noFill/>
            </a:ln>
          </p:spPr>
          <p:txBody>
            <a:bodyPr lIns="91396" tIns="45699" rIns="91396" bIns="45699"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2" name="燕尾形箭头 29">
              <a:extLst>
                <a:ext uri="{FF2B5EF4-FFF2-40B4-BE49-F238E27FC236}">
                  <a16:creationId xmlns:a16="http://schemas.microsoft.com/office/drawing/2014/main" xmlns="" id="{A005CA62-B3D9-4739-A60C-E56E19E85CD4}"/>
                </a:ext>
              </a:extLst>
            </p:cNvPr>
            <p:cNvSpPr>
              <a:spLocks noChangeArrowheads="1"/>
            </p:cNvSpPr>
            <p:nvPr/>
          </p:nvSpPr>
          <p:spPr bwMode="auto">
            <a:xfrm rot="5400000" flipV="1">
              <a:off x="7873372" y="4025885"/>
              <a:ext cx="1258670" cy="1306109"/>
            </a:xfrm>
            <a:prstGeom prst="notchedRightArrow">
              <a:avLst>
                <a:gd name="adj1" fmla="val 60009"/>
                <a:gd name="adj2" fmla="val 36500"/>
              </a:avLst>
            </a:prstGeom>
            <a:solidFill>
              <a:srgbClr val="B26A37"/>
            </a:solidFill>
            <a:ln>
              <a:noFill/>
            </a:ln>
            <a:effectLst>
              <a:outerShdw dist="25401" dir="2700000" algn="ctr" rotWithShape="0">
                <a:srgbClr val="000000">
                  <a:alpha val="14000"/>
                </a:srgbClr>
              </a:outerShdw>
            </a:effectLst>
          </p:spPr>
          <p:txBody>
            <a:bodyPr lIns="287863" tIns="45699" rIns="91396" bIns="45699"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grpSp>
      <p:sp>
        <p:nvSpPr>
          <p:cNvPr id="16" name="文本框 1">
            <a:extLst>
              <a:ext uri="{FF2B5EF4-FFF2-40B4-BE49-F238E27FC236}">
                <a16:creationId xmlns:a16="http://schemas.microsoft.com/office/drawing/2014/main" xmlns="" id="{38794E61-4CE2-42DC-8E36-F72F2B540D9A}"/>
              </a:ext>
            </a:extLst>
          </p:cNvPr>
          <p:cNvSpPr txBox="1">
            <a:spLocks noChangeArrowheads="1"/>
          </p:cNvSpPr>
          <p:nvPr/>
        </p:nvSpPr>
        <p:spPr bwMode="auto">
          <a:xfrm>
            <a:off x="8116198" y="3385185"/>
            <a:ext cx="18704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私有制原则</a:t>
            </a:r>
          </a:p>
        </p:txBody>
      </p:sp>
      <p:sp>
        <p:nvSpPr>
          <p:cNvPr id="17" name="文本框 1">
            <a:extLst>
              <a:ext uri="{FF2B5EF4-FFF2-40B4-BE49-F238E27FC236}">
                <a16:creationId xmlns:a16="http://schemas.microsoft.com/office/drawing/2014/main" xmlns="" id="{760093D3-4838-4B0C-BFE1-A730E5BB5C76}"/>
              </a:ext>
            </a:extLst>
          </p:cNvPr>
          <p:cNvSpPr txBox="1">
            <a:spLocks noChangeArrowheads="1"/>
          </p:cNvSpPr>
          <p:nvPr/>
        </p:nvSpPr>
        <p:spPr bwMode="auto">
          <a:xfrm>
            <a:off x="6329469" y="4793260"/>
            <a:ext cx="21134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00000"/>
              </a:lnSpc>
              <a:spcBef>
                <a:spcPts val="0"/>
              </a:spcBef>
              <a:spcAft>
                <a:spcPct val="0"/>
              </a:spcAft>
              <a:buClrTx/>
              <a:buSzTx/>
              <a:buFontTx/>
              <a:buNone/>
              <a:tabLst/>
              <a:defRPr/>
            </a:pPr>
            <a:r>
              <a:rPr lang="zh-CN" altLang="en-US" sz="2400" dirty="0">
                <a:solidFill>
                  <a:prstClr val="black"/>
                </a:solidFill>
              </a:rPr>
              <a:t>人权</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原则</a:t>
            </a:r>
          </a:p>
        </p:txBody>
      </p:sp>
      <p:sp>
        <p:nvSpPr>
          <p:cNvPr id="18" name="文本框 1">
            <a:extLst>
              <a:ext uri="{FF2B5EF4-FFF2-40B4-BE49-F238E27FC236}">
                <a16:creationId xmlns:a16="http://schemas.microsoft.com/office/drawing/2014/main" xmlns="" id="{6261EDA2-2D1E-413E-B947-99EA12BE7A5D}"/>
              </a:ext>
            </a:extLst>
          </p:cNvPr>
          <p:cNvSpPr txBox="1">
            <a:spLocks noChangeArrowheads="1"/>
          </p:cNvSpPr>
          <p:nvPr/>
        </p:nvSpPr>
        <p:spPr bwMode="auto">
          <a:xfrm>
            <a:off x="7937291" y="6197560"/>
            <a:ext cx="2263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分权制衡原则</a:t>
            </a:r>
          </a:p>
        </p:txBody>
      </p:sp>
      <p:sp>
        <p:nvSpPr>
          <p:cNvPr id="19" name="文本框 1">
            <a:extLst>
              <a:ext uri="{FF2B5EF4-FFF2-40B4-BE49-F238E27FC236}">
                <a16:creationId xmlns:a16="http://schemas.microsoft.com/office/drawing/2014/main" xmlns="" id="{11BCDF96-C991-45A4-A5C3-60F27CB264CF}"/>
              </a:ext>
            </a:extLst>
          </p:cNvPr>
          <p:cNvSpPr txBox="1">
            <a:spLocks noChangeArrowheads="1"/>
          </p:cNvSpPr>
          <p:nvPr/>
        </p:nvSpPr>
        <p:spPr bwMode="auto">
          <a:xfrm>
            <a:off x="10170691" y="4793260"/>
            <a:ext cx="203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00000"/>
              </a:lnSpc>
              <a:spcBef>
                <a:spcPts val="0"/>
              </a:spcBef>
              <a:spcAft>
                <a:spcPct val="0"/>
              </a:spcAft>
              <a:buClrTx/>
              <a:buSzTx/>
              <a:buFontTx/>
              <a:buNone/>
              <a:tabLst/>
              <a:defRPr/>
            </a:pPr>
            <a:r>
              <a:rPr lang="zh-CN" altLang="en-US" sz="2400" dirty="0">
                <a:solidFill>
                  <a:prstClr val="black"/>
                </a:solidFill>
              </a:rPr>
              <a:t>主权在民</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原则</a:t>
            </a:r>
          </a:p>
        </p:txBody>
      </p:sp>
    </p:spTree>
    <p:extLst>
      <p:ext uri="{BB962C8B-B14F-4D97-AF65-F5344CB8AC3E}">
        <p14:creationId xmlns:p14="http://schemas.microsoft.com/office/powerpoint/2010/main" val="1278778374"/>
      </p:ext>
    </p:extLst>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（二）资本主义的民主制度及其本质</a:t>
            </a:r>
          </a:p>
        </p:txBody>
      </p:sp>
      <p:sp>
        <p:nvSpPr>
          <p:cNvPr id="14" name="文本框 1">
            <a:extLst>
              <a:ext uri="{FF2B5EF4-FFF2-40B4-BE49-F238E27FC236}">
                <a16:creationId xmlns:a16="http://schemas.microsoft.com/office/drawing/2014/main" xmlns="" id="{BCF6CF29-4D95-4BD9-9035-FCA52075B8D0}"/>
              </a:ext>
            </a:extLst>
          </p:cNvPr>
          <p:cNvSpPr txBox="1">
            <a:spLocks noChangeArrowheads="1"/>
          </p:cNvSpPr>
          <p:nvPr/>
        </p:nvSpPr>
        <p:spPr bwMode="auto">
          <a:xfrm>
            <a:off x="935347" y="3213583"/>
            <a:ext cx="3797426" cy="13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资本主义</a:t>
            </a:r>
            <a:r>
              <a:rPr kumimoji="0" lang="zh-CN" altLang="en-US" sz="2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国家政权</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采取</a:t>
            </a:r>
            <a:r>
              <a:rPr kumimoji="0" lang="zh-CN" altLang="en-US" sz="32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分权制衡</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的组织形式。</a:t>
            </a:r>
          </a:p>
        </p:txBody>
      </p:sp>
      <p:sp>
        <p:nvSpPr>
          <p:cNvPr id="6" name="文本框 5">
            <a:extLst>
              <a:ext uri="{FF2B5EF4-FFF2-40B4-BE49-F238E27FC236}">
                <a16:creationId xmlns:a16="http://schemas.microsoft.com/office/drawing/2014/main" xmlns="" id="{927FA9F6-21D7-4762-AB03-E8705AD15581}"/>
              </a:ext>
            </a:extLst>
          </p:cNvPr>
          <p:cNvSpPr txBox="1"/>
          <p:nvPr/>
        </p:nvSpPr>
        <p:spPr>
          <a:xfrm>
            <a:off x="374197" y="2059776"/>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资本主义的民主制度</a:t>
            </a:r>
          </a:p>
        </p:txBody>
      </p:sp>
      <p:sp>
        <p:nvSpPr>
          <p:cNvPr id="2" name="矩形: 圆角 1">
            <a:extLst>
              <a:ext uri="{FF2B5EF4-FFF2-40B4-BE49-F238E27FC236}">
                <a16:creationId xmlns:a16="http://schemas.microsoft.com/office/drawing/2014/main" xmlns="" id="{10718951-0636-4EB3-A039-CFF88492178B}"/>
              </a:ext>
            </a:extLst>
          </p:cNvPr>
          <p:cNvSpPr/>
          <p:nvPr/>
        </p:nvSpPr>
        <p:spPr>
          <a:xfrm>
            <a:off x="1349829" y="5546690"/>
            <a:ext cx="9492343" cy="630237"/>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a:ea typeface="Microsoft YaHei"/>
                <a:cs typeface="+mn-cs"/>
              </a:rPr>
              <a:t>不同利益集团共同左右下的国家政权，会是一个稳定的政权吗？</a:t>
            </a:r>
          </a:p>
        </p:txBody>
      </p:sp>
      <p:grpSp>
        <p:nvGrpSpPr>
          <p:cNvPr id="5" name="组合 4">
            <a:extLst>
              <a:ext uri="{FF2B5EF4-FFF2-40B4-BE49-F238E27FC236}">
                <a16:creationId xmlns:a16="http://schemas.microsoft.com/office/drawing/2014/main" xmlns="" id="{C76B483C-C740-413F-90FC-70D3E58CDC38}"/>
              </a:ext>
            </a:extLst>
          </p:cNvPr>
          <p:cNvGrpSpPr/>
          <p:nvPr/>
        </p:nvGrpSpPr>
        <p:grpSpPr>
          <a:xfrm>
            <a:off x="5560318" y="2863382"/>
            <a:ext cx="4935019" cy="461665"/>
            <a:chOff x="5183669" y="2135167"/>
            <a:chExt cx="4935019" cy="461665"/>
          </a:xfrm>
        </p:grpSpPr>
        <p:sp>
          <p:nvSpPr>
            <p:cNvPr id="8" name="文本框 1">
              <a:extLst>
                <a:ext uri="{FF2B5EF4-FFF2-40B4-BE49-F238E27FC236}">
                  <a16:creationId xmlns:a16="http://schemas.microsoft.com/office/drawing/2014/main" xmlns="" id="{54F08DC8-5575-410D-8284-D28DD189952F}"/>
                </a:ext>
              </a:extLst>
            </p:cNvPr>
            <p:cNvSpPr txBox="1">
              <a:spLocks noChangeArrowheads="1"/>
            </p:cNvSpPr>
            <p:nvPr/>
          </p:nvSpPr>
          <p:spPr bwMode="auto">
            <a:xfrm>
              <a:off x="5817993" y="2135167"/>
              <a:ext cx="4300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立法权</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合众国国会</a:t>
              </a:r>
            </a:p>
          </p:txBody>
        </p:sp>
        <p:grpSp>
          <p:nvGrpSpPr>
            <p:cNvPr id="11" name="组合 31">
              <a:extLst>
                <a:ext uri="{FF2B5EF4-FFF2-40B4-BE49-F238E27FC236}">
                  <a16:creationId xmlns:a16="http://schemas.microsoft.com/office/drawing/2014/main" xmlns="" id="{7050DB3C-20BE-4C89-B32D-8D0DF7AAF8C0}"/>
                </a:ext>
              </a:extLst>
            </p:cNvPr>
            <p:cNvGrpSpPr/>
            <p:nvPr/>
          </p:nvGrpSpPr>
          <p:grpSpPr>
            <a:xfrm>
              <a:off x="5183669" y="2181792"/>
              <a:ext cx="518375" cy="368415"/>
              <a:chOff x="9936163" y="1336675"/>
              <a:chExt cx="2030412" cy="1443038"/>
            </a:xfrm>
            <a:solidFill>
              <a:srgbClr val="B26A37"/>
            </a:solidFill>
          </p:grpSpPr>
          <p:sp>
            <p:nvSpPr>
              <p:cNvPr id="12" name="Freeform 15">
                <a:extLst>
                  <a:ext uri="{FF2B5EF4-FFF2-40B4-BE49-F238E27FC236}">
                    <a16:creationId xmlns:a16="http://schemas.microsoft.com/office/drawing/2014/main" xmlns="" id="{9563ABBF-0947-4D02-94AC-13F8123A4B69}"/>
                  </a:ext>
                </a:extLst>
              </p:cNvPr>
              <p:cNvSpPr/>
              <p:nvPr/>
            </p:nvSpPr>
            <p:spPr bwMode="auto">
              <a:xfrm>
                <a:off x="10944225" y="1336675"/>
                <a:ext cx="1022350" cy="1300163"/>
              </a:xfrm>
              <a:custGeom>
                <a:avLst/>
                <a:gdLst>
                  <a:gd name="T0" fmla="*/ 644 w 644"/>
                  <a:gd name="T1" fmla="*/ 321 h 819"/>
                  <a:gd name="T2" fmla="*/ 635 w 644"/>
                  <a:gd name="T3" fmla="*/ 257 h 819"/>
                  <a:gd name="T4" fmla="*/ 613 w 644"/>
                  <a:gd name="T5" fmla="*/ 196 h 819"/>
                  <a:gd name="T6" fmla="*/ 573 w 644"/>
                  <a:gd name="T7" fmla="*/ 142 h 819"/>
                  <a:gd name="T8" fmla="*/ 523 w 644"/>
                  <a:gd name="T9" fmla="*/ 94 h 819"/>
                  <a:gd name="T10" fmla="*/ 463 w 644"/>
                  <a:gd name="T11" fmla="*/ 57 h 819"/>
                  <a:gd name="T12" fmla="*/ 392 w 644"/>
                  <a:gd name="T13" fmla="*/ 25 h 819"/>
                  <a:gd name="T14" fmla="*/ 315 w 644"/>
                  <a:gd name="T15" fmla="*/ 9 h 819"/>
                  <a:gd name="T16" fmla="*/ 231 w 644"/>
                  <a:gd name="T17" fmla="*/ 0 h 819"/>
                  <a:gd name="T18" fmla="*/ 198 w 644"/>
                  <a:gd name="T19" fmla="*/ 3 h 819"/>
                  <a:gd name="T20" fmla="*/ 138 w 644"/>
                  <a:gd name="T21" fmla="*/ 9 h 819"/>
                  <a:gd name="T22" fmla="*/ 79 w 644"/>
                  <a:gd name="T23" fmla="*/ 23 h 819"/>
                  <a:gd name="T24" fmla="*/ 25 w 644"/>
                  <a:gd name="T25" fmla="*/ 44 h 819"/>
                  <a:gd name="T26" fmla="*/ 0 w 644"/>
                  <a:gd name="T27" fmla="*/ 57 h 819"/>
                  <a:gd name="T28" fmla="*/ 56 w 644"/>
                  <a:gd name="T29" fmla="*/ 84 h 819"/>
                  <a:gd name="T30" fmla="*/ 106 w 644"/>
                  <a:gd name="T31" fmla="*/ 115 h 819"/>
                  <a:gd name="T32" fmla="*/ 152 w 644"/>
                  <a:gd name="T33" fmla="*/ 150 h 819"/>
                  <a:gd name="T34" fmla="*/ 190 w 644"/>
                  <a:gd name="T35" fmla="*/ 192 h 819"/>
                  <a:gd name="T36" fmla="*/ 221 w 644"/>
                  <a:gd name="T37" fmla="*/ 238 h 819"/>
                  <a:gd name="T38" fmla="*/ 244 w 644"/>
                  <a:gd name="T39" fmla="*/ 286 h 819"/>
                  <a:gd name="T40" fmla="*/ 258 w 644"/>
                  <a:gd name="T41" fmla="*/ 338 h 819"/>
                  <a:gd name="T42" fmla="*/ 263 w 644"/>
                  <a:gd name="T43" fmla="*/ 392 h 819"/>
                  <a:gd name="T44" fmla="*/ 263 w 644"/>
                  <a:gd name="T45" fmla="*/ 413 h 819"/>
                  <a:gd name="T46" fmla="*/ 256 w 644"/>
                  <a:gd name="T47" fmla="*/ 455 h 819"/>
                  <a:gd name="T48" fmla="*/ 244 w 644"/>
                  <a:gd name="T49" fmla="*/ 496 h 819"/>
                  <a:gd name="T50" fmla="*/ 227 w 644"/>
                  <a:gd name="T51" fmla="*/ 536 h 819"/>
                  <a:gd name="T52" fmla="*/ 204 w 644"/>
                  <a:gd name="T53" fmla="*/ 571 h 819"/>
                  <a:gd name="T54" fmla="*/ 177 w 644"/>
                  <a:gd name="T55" fmla="*/ 607 h 819"/>
                  <a:gd name="T56" fmla="*/ 146 w 644"/>
                  <a:gd name="T57" fmla="*/ 640 h 819"/>
                  <a:gd name="T58" fmla="*/ 108 w 644"/>
                  <a:gd name="T59" fmla="*/ 669 h 819"/>
                  <a:gd name="T60" fmla="*/ 90 w 644"/>
                  <a:gd name="T61" fmla="*/ 684 h 819"/>
                  <a:gd name="T62" fmla="*/ 113 w 644"/>
                  <a:gd name="T63" fmla="*/ 715 h 819"/>
                  <a:gd name="T64" fmla="*/ 140 w 644"/>
                  <a:gd name="T65" fmla="*/ 744 h 819"/>
                  <a:gd name="T66" fmla="*/ 173 w 644"/>
                  <a:gd name="T67" fmla="*/ 769 h 819"/>
                  <a:gd name="T68" fmla="*/ 208 w 644"/>
                  <a:gd name="T69" fmla="*/ 788 h 819"/>
                  <a:gd name="T70" fmla="*/ 246 w 644"/>
                  <a:gd name="T71" fmla="*/ 805 h 819"/>
                  <a:gd name="T72" fmla="*/ 285 w 644"/>
                  <a:gd name="T73" fmla="*/ 815 h 819"/>
                  <a:gd name="T74" fmla="*/ 329 w 644"/>
                  <a:gd name="T75" fmla="*/ 819 h 819"/>
                  <a:gd name="T76" fmla="*/ 373 w 644"/>
                  <a:gd name="T77" fmla="*/ 817 h 819"/>
                  <a:gd name="T78" fmla="*/ 354 w 644"/>
                  <a:gd name="T79" fmla="*/ 809 h 819"/>
                  <a:gd name="T80" fmla="*/ 310 w 644"/>
                  <a:gd name="T81" fmla="*/ 784 h 819"/>
                  <a:gd name="T82" fmla="*/ 281 w 644"/>
                  <a:gd name="T83" fmla="*/ 757 h 819"/>
                  <a:gd name="T84" fmla="*/ 263 w 644"/>
                  <a:gd name="T85" fmla="*/ 732 h 819"/>
                  <a:gd name="T86" fmla="*/ 250 w 644"/>
                  <a:gd name="T87" fmla="*/ 701 h 819"/>
                  <a:gd name="T88" fmla="*/ 244 w 644"/>
                  <a:gd name="T89" fmla="*/ 663 h 819"/>
                  <a:gd name="T90" fmla="*/ 244 w 644"/>
                  <a:gd name="T91" fmla="*/ 642 h 819"/>
                  <a:gd name="T92" fmla="*/ 252 w 644"/>
                  <a:gd name="T93" fmla="*/ 640 h 819"/>
                  <a:gd name="T94" fmla="*/ 331 w 644"/>
                  <a:gd name="T95" fmla="*/ 632 h 819"/>
                  <a:gd name="T96" fmla="*/ 404 w 644"/>
                  <a:gd name="T97" fmla="*/ 611 h 819"/>
                  <a:gd name="T98" fmla="*/ 473 w 644"/>
                  <a:gd name="T99" fmla="*/ 580 h 819"/>
                  <a:gd name="T100" fmla="*/ 529 w 644"/>
                  <a:gd name="T101" fmla="*/ 542 h 819"/>
                  <a:gd name="T102" fmla="*/ 577 w 644"/>
                  <a:gd name="T103" fmla="*/ 494 h 819"/>
                  <a:gd name="T104" fmla="*/ 615 w 644"/>
                  <a:gd name="T105" fmla="*/ 442 h 819"/>
                  <a:gd name="T106" fmla="*/ 638 w 644"/>
                  <a:gd name="T107" fmla="*/ 384 h 819"/>
                  <a:gd name="T108" fmla="*/ 644 w 644"/>
                  <a:gd name="T109" fmla="*/ 32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4" h="819">
                    <a:moveTo>
                      <a:pt x="644" y="321"/>
                    </a:moveTo>
                    <a:lnTo>
                      <a:pt x="644" y="321"/>
                    </a:lnTo>
                    <a:lnTo>
                      <a:pt x="642" y="288"/>
                    </a:lnTo>
                    <a:lnTo>
                      <a:pt x="635" y="257"/>
                    </a:lnTo>
                    <a:lnTo>
                      <a:pt x="625" y="225"/>
                    </a:lnTo>
                    <a:lnTo>
                      <a:pt x="613" y="196"/>
                    </a:lnTo>
                    <a:lnTo>
                      <a:pt x="594" y="169"/>
                    </a:lnTo>
                    <a:lnTo>
                      <a:pt x="573" y="142"/>
                    </a:lnTo>
                    <a:lnTo>
                      <a:pt x="550" y="117"/>
                    </a:lnTo>
                    <a:lnTo>
                      <a:pt x="523" y="94"/>
                    </a:lnTo>
                    <a:lnTo>
                      <a:pt x="494" y="73"/>
                    </a:lnTo>
                    <a:lnTo>
                      <a:pt x="463" y="57"/>
                    </a:lnTo>
                    <a:lnTo>
                      <a:pt x="427" y="40"/>
                    </a:lnTo>
                    <a:lnTo>
                      <a:pt x="392" y="25"/>
                    </a:lnTo>
                    <a:lnTo>
                      <a:pt x="354" y="15"/>
                    </a:lnTo>
                    <a:lnTo>
                      <a:pt x="315" y="9"/>
                    </a:lnTo>
                    <a:lnTo>
                      <a:pt x="273" y="3"/>
                    </a:lnTo>
                    <a:lnTo>
                      <a:pt x="231" y="0"/>
                    </a:lnTo>
                    <a:lnTo>
                      <a:pt x="231" y="0"/>
                    </a:lnTo>
                    <a:lnTo>
                      <a:pt x="198" y="3"/>
                    </a:lnTo>
                    <a:lnTo>
                      <a:pt x="167" y="5"/>
                    </a:lnTo>
                    <a:lnTo>
                      <a:pt x="138" y="9"/>
                    </a:lnTo>
                    <a:lnTo>
                      <a:pt x="108" y="17"/>
                    </a:lnTo>
                    <a:lnTo>
                      <a:pt x="79" y="23"/>
                    </a:lnTo>
                    <a:lnTo>
                      <a:pt x="52" y="34"/>
                    </a:lnTo>
                    <a:lnTo>
                      <a:pt x="25" y="44"/>
                    </a:lnTo>
                    <a:lnTo>
                      <a:pt x="0" y="57"/>
                    </a:lnTo>
                    <a:lnTo>
                      <a:pt x="0" y="57"/>
                    </a:lnTo>
                    <a:lnTo>
                      <a:pt x="27" y="69"/>
                    </a:lnTo>
                    <a:lnTo>
                      <a:pt x="56" y="84"/>
                    </a:lnTo>
                    <a:lnTo>
                      <a:pt x="81" y="98"/>
                    </a:lnTo>
                    <a:lnTo>
                      <a:pt x="106" y="115"/>
                    </a:lnTo>
                    <a:lnTo>
                      <a:pt x="129" y="132"/>
                    </a:lnTo>
                    <a:lnTo>
                      <a:pt x="152" y="150"/>
                    </a:lnTo>
                    <a:lnTo>
                      <a:pt x="171" y="171"/>
                    </a:lnTo>
                    <a:lnTo>
                      <a:pt x="190" y="192"/>
                    </a:lnTo>
                    <a:lnTo>
                      <a:pt x="206" y="215"/>
                    </a:lnTo>
                    <a:lnTo>
                      <a:pt x="221" y="238"/>
                    </a:lnTo>
                    <a:lnTo>
                      <a:pt x="233" y="261"/>
                    </a:lnTo>
                    <a:lnTo>
                      <a:pt x="244" y="286"/>
                    </a:lnTo>
                    <a:lnTo>
                      <a:pt x="252" y="313"/>
                    </a:lnTo>
                    <a:lnTo>
                      <a:pt x="258" y="338"/>
                    </a:lnTo>
                    <a:lnTo>
                      <a:pt x="263" y="365"/>
                    </a:lnTo>
                    <a:lnTo>
                      <a:pt x="263" y="392"/>
                    </a:lnTo>
                    <a:lnTo>
                      <a:pt x="263" y="392"/>
                    </a:lnTo>
                    <a:lnTo>
                      <a:pt x="263" y="413"/>
                    </a:lnTo>
                    <a:lnTo>
                      <a:pt x="260" y="434"/>
                    </a:lnTo>
                    <a:lnTo>
                      <a:pt x="256" y="455"/>
                    </a:lnTo>
                    <a:lnTo>
                      <a:pt x="252" y="475"/>
                    </a:lnTo>
                    <a:lnTo>
                      <a:pt x="244" y="496"/>
                    </a:lnTo>
                    <a:lnTo>
                      <a:pt x="238" y="515"/>
                    </a:lnTo>
                    <a:lnTo>
                      <a:pt x="227" y="536"/>
                    </a:lnTo>
                    <a:lnTo>
                      <a:pt x="217" y="555"/>
                    </a:lnTo>
                    <a:lnTo>
                      <a:pt x="204" y="571"/>
                    </a:lnTo>
                    <a:lnTo>
                      <a:pt x="192" y="590"/>
                    </a:lnTo>
                    <a:lnTo>
                      <a:pt x="177" y="607"/>
                    </a:lnTo>
                    <a:lnTo>
                      <a:pt x="163" y="623"/>
                    </a:lnTo>
                    <a:lnTo>
                      <a:pt x="146" y="640"/>
                    </a:lnTo>
                    <a:lnTo>
                      <a:pt x="127" y="655"/>
                    </a:lnTo>
                    <a:lnTo>
                      <a:pt x="108" y="669"/>
                    </a:lnTo>
                    <a:lnTo>
                      <a:pt x="90" y="684"/>
                    </a:lnTo>
                    <a:lnTo>
                      <a:pt x="90" y="684"/>
                    </a:lnTo>
                    <a:lnTo>
                      <a:pt x="100" y="698"/>
                    </a:lnTo>
                    <a:lnTo>
                      <a:pt x="113" y="715"/>
                    </a:lnTo>
                    <a:lnTo>
                      <a:pt x="125" y="730"/>
                    </a:lnTo>
                    <a:lnTo>
                      <a:pt x="140" y="744"/>
                    </a:lnTo>
                    <a:lnTo>
                      <a:pt x="156" y="757"/>
                    </a:lnTo>
                    <a:lnTo>
                      <a:pt x="173" y="769"/>
                    </a:lnTo>
                    <a:lnTo>
                      <a:pt x="190" y="780"/>
                    </a:lnTo>
                    <a:lnTo>
                      <a:pt x="208" y="788"/>
                    </a:lnTo>
                    <a:lnTo>
                      <a:pt x="227" y="798"/>
                    </a:lnTo>
                    <a:lnTo>
                      <a:pt x="246" y="805"/>
                    </a:lnTo>
                    <a:lnTo>
                      <a:pt x="267" y="811"/>
                    </a:lnTo>
                    <a:lnTo>
                      <a:pt x="285" y="815"/>
                    </a:lnTo>
                    <a:lnTo>
                      <a:pt x="308" y="817"/>
                    </a:lnTo>
                    <a:lnTo>
                      <a:pt x="329" y="819"/>
                    </a:lnTo>
                    <a:lnTo>
                      <a:pt x="350" y="819"/>
                    </a:lnTo>
                    <a:lnTo>
                      <a:pt x="373" y="817"/>
                    </a:lnTo>
                    <a:lnTo>
                      <a:pt x="373" y="817"/>
                    </a:lnTo>
                    <a:lnTo>
                      <a:pt x="354" y="809"/>
                    </a:lnTo>
                    <a:lnTo>
                      <a:pt x="333" y="798"/>
                    </a:lnTo>
                    <a:lnTo>
                      <a:pt x="310" y="784"/>
                    </a:lnTo>
                    <a:lnTo>
                      <a:pt x="290" y="767"/>
                    </a:lnTo>
                    <a:lnTo>
                      <a:pt x="281" y="757"/>
                    </a:lnTo>
                    <a:lnTo>
                      <a:pt x="271" y="744"/>
                    </a:lnTo>
                    <a:lnTo>
                      <a:pt x="263" y="732"/>
                    </a:lnTo>
                    <a:lnTo>
                      <a:pt x="256" y="717"/>
                    </a:lnTo>
                    <a:lnTo>
                      <a:pt x="250" y="701"/>
                    </a:lnTo>
                    <a:lnTo>
                      <a:pt x="246" y="682"/>
                    </a:lnTo>
                    <a:lnTo>
                      <a:pt x="244" y="663"/>
                    </a:lnTo>
                    <a:lnTo>
                      <a:pt x="244" y="642"/>
                    </a:lnTo>
                    <a:lnTo>
                      <a:pt x="244" y="642"/>
                    </a:lnTo>
                    <a:lnTo>
                      <a:pt x="252" y="640"/>
                    </a:lnTo>
                    <a:lnTo>
                      <a:pt x="252" y="640"/>
                    </a:lnTo>
                    <a:lnTo>
                      <a:pt x="292" y="636"/>
                    </a:lnTo>
                    <a:lnTo>
                      <a:pt x="331" y="632"/>
                    </a:lnTo>
                    <a:lnTo>
                      <a:pt x="369" y="621"/>
                    </a:lnTo>
                    <a:lnTo>
                      <a:pt x="404" y="611"/>
                    </a:lnTo>
                    <a:lnTo>
                      <a:pt x="440" y="596"/>
                    </a:lnTo>
                    <a:lnTo>
                      <a:pt x="473" y="580"/>
                    </a:lnTo>
                    <a:lnTo>
                      <a:pt x="502" y="563"/>
                    </a:lnTo>
                    <a:lnTo>
                      <a:pt x="529" y="542"/>
                    </a:lnTo>
                    <a:lnTo>
                      <a:pt x="556" y="519"/>
                    </a:lnTo>
                    <a:lnTo>
                      <a:pt x="577" y="494"/>
                    </a:lnTo>
                    <a:lnTo>
                      <a:pt x="598" y="469"/>
                    </a:lnTo>
                    <a:lnTo>
                      <a:pt x="615" y="442"/>
                    </a:lnTo>
                    <a:lnTo>
                      <a:pt x="627" y="413"/>
                    </a:lnTo>
                    <a:lnTo>
                      <a:pt x="638" y="384"/>
                    </a:lnTo>
                    <a:lnTo>
                      <a:pt x="642" y="353"/>
                    </a:lnTo>
                    <a:lnTo>
                      <a:pt x="644" y="321"/>
                    </a:lnTo>
                    <a:lnTo>
                      <a:pt x="644"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3" name="Freeform 16">
                <a:extLst>
                  <a:ext uri="{FF2B5EF4-FFF2-40B4-BE49-F238E27FC236}">
                    <a16:creationId xmlns:a16="http://schemas.microsoft.com/office/drawing/2014/main" xmlns="" id="{C84631DB-E9CC-4C50-81A0-F2A82F77D77E}"/>
                  </a:ext>
                </a:extLst>
              </p:cNvPr>
              <p:cNvSpPr>
                <a:spLocks noEditPoints="1"/>
              </p:cNvSpPr>
              <p:nvPr/>
            </p:nvSpPr>
            <p:spPr bwMode="auto">
              <a:xfrm>
                <a:off x="9936163" y="1436688"/>
                <a:ext cx="1355725" cy="1343025"/>
              </a:xfrm>
              <a:custGeom>
                <a:avLst/>
                <a:gdLst>
                  <a:gd name="T0" fmla="*/ 852 w 854"/>
                  <a:gd name="T1" fmla="*/ 296 h 846"/>
                  <a:gd name="T2" fmla="*/ 820 w 854"/>
                  <a:gd name="T3" fmla="*/ 202 h 846"/>
                  <a:gd name="T4" fmla="*/ 758 w 854"/>
                  <a:gd name="T5" fmla="*/ 119 h 846"/>
                  <a:gd name="T6" fmla="*/ 666 w 854"/>
                  <a:gd name="T7" fmla="*/ 56 h 846"/>
                  <a:gd name="T8" fmla="*/ 554 w 854"/>
                  <a:gd name="T9" fmla="*/ 15 h 846"/>
                  <a:gd name="T10" fmla="*/ 427 w 854"/>
                  <a:gd name="T11" fmla="*/ 0 h 846"/>
                  <a:gd name="T12" fmla="*/ 341 w 854"/>
                  <a:gd name="T13" fmla="*/ 6 h 846"/>
                  <a:gd name="T14" fmla="*/ 225 w 854"/>
                  <a:gd name="T15" fmla="*/ 40 h 846"/>
                  <a:gd name="T16" fmla="*/ 125 w 854"/>
                  <a:gd name="T17" fmla="*/ 96 h 846"/>
                  <a:gd name="T18" fmla="*/ 52 w 854"/>
                  <a:gd name="T19" fmla="*/ 173 h 846"/>
                  <a:gd name="T20" fmla="*/ 8 w 854"/>
                  <a:gd name="T21" fmla="*/ 262 h 846"/>
                  <a:gd name="T22" fmla="*/ 0 w 854"/>
                  <a:gd name="T23" fmla="*/ 329 h 846"/>
                  <a:gd name="T24" fmla="*/ 18 w 854"/>
                  <a:gd name="T25" fmla="*/ 425 h 846"/>
                  <a:gd name="T26" fmla="*/ 68 w 854"/>
                  <a:gd name="T27" fmla="*/ 508 h 846"/>
                  <a:gd name="T28" fmla="*/ 148 w 854"/>
                  <a:gd name="T29" fmla="*/ 579 h 846"/>
                  <a:gd name="T30" fmla="*/ 248 w 854"/>
                  <a:gd name="T31" fmla="*/ 629 h 846"/>
                  <a:gd name="T32" fmla="*/ 364 w 854"/>
                  <a:gd name="T33" fmla="*/ 656 h 846"/>
                  <a:gd name="T34" fmla="*/ 414 w 854"/>
                  <a:gd name="T35" fmla="*/ 660 h 846"/>
                  <a:gd name="T36" fmla="*/ 410 w 854"/>
                  <a:gd name="T37" fmla="*/ 702 h 846"/>
                  <a:gd name="T38" fmla="*/ 393 w 854"/>
                  <a:gd name="T39" fmla="*/ 754 h 846"/>
                  <a:gd name="T40" fmla="*/ 366 w 854"/>
                  <a:gd name="T41" fmla="*/ 790 h 846"/>
                  <a:gd name="T42" fmla="*/ 300 w 854"/>
                  <a:gd name="T43" fmla="*/ 835 h 846"/>
                  <a:gd name="T44" fmla="*/ 310 w 854"/>
                  <a:gd name="T45" fmla="*/ 846 h 846"/>
                  <a:gd name="T46" fmla="*/ 391 w 854"/>
                  <a:gd name="T47" fmla="*/ 835 h 846"/>
                  <a:gd name="T48" fmla="*/ 466 w 854"/>
                  <a:gd name="T49" fmla="*/ 806 h 846"/>
                  <a:gd name="T50" fmla="*/ 529 w 854"/>
                  <a:gd name="T51" fmla="*/ 758 h 846"/>
                  <a:gd name="T52" fmla="*/ 577 w 854"/>
                  <a:gd name="T53" fmla="*/ 698 h 846"/>
                  <a:gd name="T54" fmla="*/ 606 w 854"/>
                  <a:gd name="T55" fmla="*/ 629 h 846"/>
                  <a:gd name="T56" fmla="*/ 633 w 854"/>
                  <a:gd name="T57" fmla="*/ 619 h 846"/>
                  <a:gd name="T58" fmla="*/ 706 w 854"/>
                  <a:gd name="T59" fmla="*/ 579 h 846"/>
                  <a:gd name="T60" fmla="*/ 768 w 854"/>
                  <a:gd name="T61" fmla="*/ 529 h 846"/>
                  <a:gd name="T62" fmla="*/ 814 w 854"/>
                  <a:gd name="T63" fmla="*/ 469 h 846"/>
                  <a:gd name="T64" fmla="*/ 843 w 854"/>
                  <a:gd name="T65" fmla="*/ 402 h 846"/>
                  <a:gd name="T66" fmla="*/ 854 w 854"/>
                  <a:gd name="T67" fmla="*/ 329 h 846"/>
                  <a:gd name="T68" fmla="*/ 427 w 854"/>
                  <a:gd name="T69" fmla="*/ 150 h 846"/>
                  <a:gd name="T70" fmla="*/ 462 w 854"/>
                  <a:gd name="T71" fmla="*/ 158 h 846"/>
                  <a:gd name="T72" fmla="*/ 479 w 854"/>
                  <a:gd name="T73" fmla="*/ 183 h 846"/>
                  <a:gd name="T74" fmla="*/ 481 w 854"/>
                  <a:gd name="T75" fmla="*/ 206 h 846"/>
                  <a:gd name="T76" fmla="*/ 468 w 854"/>
                  <a:gd name="T77" fmla="*/ 315 h 846"/>
                  <a:gd name="T78" fmla="*/ 456 w 854"/>
                  <a:gd name="T79" fmla="*/ 371 h 846"/>
                  <a:gd name="T80" fmla="*/ 427 w 854"/>
                  <a:gd name="T81" fmla="*/ 385 h 846"/>
                  <a:gd name="T82" fmla="*/ 406 w 854"/>
                  <a:gd name="T83" fmla="*/ 379 h 846"/>
                  <a:gd name="T84" fmla="*/ 395 w 854"/>
                  <a:gd name="T85" fmla="*/ 360 h 846"/>
                  <a:gd name="T86" fmla="*/ 375 w 854"/>
                  <a:gd name="T87" fmla="*/ 237 h 846"/>
                  <a:gd name="T88" fmla="*/ 375 w 854"/>
                  <a:gd name="T89" fmla="*/ 194 h 846"/>
                  <a:gd name="T90" fmla="*/ 385 w 854"/>
                  <a:gd name="T91" fmla="*/ 165 h 846"/>
                  <a:gd name="T92" fmla="*/ 414 w 854"/>
                  <a:gd name="T93" fmla="*/ 150 h 846"/>
                  <a:gd name="T94" fmla="*/ 427 w 854"/>
                  <a:gd name="T95" fmla="*/ 515 h 846"/>
                  <a:gd name="T96" fmla="*/ 406 w 854"/>
                  <a:gd name="T97" fmla="*/ 510 h 846"/>
                  <a:gd name="T98" fmla="*/ 381 w 854"/>
                  <a:gd name="T99" fmla="*/ 490 h 846"/>
                  <a:gd name="T100" fmla="*/ 373 w 854"/>
                  <a:gd name="T101" fmla="*/ 458 h 846"/>
                  <a:gd name="T102" fmla="*/ 377 w 854"/>
                  <a:gd name="T103" fmla="*/ 438 h 846"/>
                  <a:gd name="T104" fmla="*/ 395 w 854"/>
                  <a:gd name="T105" fmla="*/ 412 h 846"/>
                  <a:gd name="T106" fmla="*/ 427 w 854"/>
                  <a:gd name="T107" fmla="*/ 404 h 846"/>
                  <a:gd name="T108" fmla="*/ 450 w 854"/>
                  <a:gd name="T109" fmla="*/ 408 h 846"/>
                  <a:gd name="T110" fmla="*/ 473 w 854"/>
                  <a:gd name="T111" fmla="*/ 427 h 846"/>
                  <a:gd name="T112" fmla="*/ 483 w 854"/>
                  <a:gd name="T113" fmla="*/ 458 h 846"/>
                  <a:gd name="T114" fmla="*/ 479 w 854"/>
                  <a:gd name="T115" fmla="*/ 479 h 846"/>
                  <a:gd name="T116" fmla="*/ 458 w 854"/>
                  <a:gd name="T117" fmla="*/ 504 h 846"/>
                  <a:gd name="T118" fmla="*/ 427 w 854"/>
                  <a:gd name="T119" fmla="*/ 515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846">
                    <a:moveTo>
                      <a:pt x="854" y="329"/>
                    </a:moveTo>
                    <a:lnTo>
                      <a:pt x="854" y="329"/>
                    </a:lnTo>
                    <a:lnTo>
                      <a:pt x="852" y="296"/>
                    </a:lnTo>
                    <a:lnTo>
                      <a:pt x="845" y="262"/>
                    </a:lnTo>
                    <a:lnTo>
                      <a:pt x="835" y="231"/>
                    </a:lnTo>
                    <a:lnTo>
                      <a:pt x="820" y="202"/>
                    </a:lnTo>
                    <a:lnTo>
                      <a:pt x="804" y="173"/>
                    </a:lnTo>
                    <a:lnTo>
                      <a:pt x="781" y="146"/>
                    </a:lnTo>
                    <a:lnTo>
                      <a:pt x="758" y="119"/>
                    </a:lnTo>
                    <a:lnTo>
                      <a:pt x="729" y="96"/>
                    </a:lnTo>
                    <a:lnTo>
                      <a:pt x="700" y="75"/>
                    </a:lnTo>
                    <a:lnTo>
                      <a:pt x="666" y="56"/>
                    </a:lnTo>
                    <a:lnTo>
                      <a:pt x="631" y="40"/>
                    </a:lnTo>
                    <a:lnTo>
                      <a:pt x="593" y="25"/>
                    </a:lnTo>
                    <a:lnTo>
                      <a:pt x="554" y="15"/>
                    </a:lnTo>
                    <a:lnTo>
                      <a:pt x="514" y="6"/>
                    </a:lnTo>
                    <a:lnTo>
                      <a:pt x="470" y="2"/>
                    </a:lnTo>
                    <a:lnTo>
                      <a:pt x="427" y="0"/>
                    </a:lnTo>
                    <a:lnTo>
                      <a:pt x="427" y="0"/>
                    </a:lnTo>
                    <a:lnTo>
                      <a:pt x="383" y="2"/>
                    </a:lnTo>
                    <a:lnTo>
                      <a:pt x="341" y="6"/>
                    </a:lnTo>
                    <a:lnTo>
                      <a:pt x="300" y="15"/>
                    </a:lnTo>
                    <a:lnTo>
                      <a:pt x="262" y="25"/>
                    </a:lnTo>
                    <a:lnTo>
                      <a:pt x="225" y="40"/>
                    </a:lnTo>
                    <a:lnTo>
                      <a:pt x="189" y="56"/>
                    </a:lnTo>
                    <a:lnTo>
                      <a:pt x="156" y="75"/>
                    </a:lnTo>
                    <a:lnTo>
                      <a:pt x="125" y="96"/>
                    </a:lnTo>
                    <a:lnTo>
                      <a:pt x="98" y="119"/>
                    </a:lnTo>
                    <a:lnTo>
                      <a:pt x="73" y="146"/>
                    </a:lnTo>
                    <a:lnTo>
                      <a:pt x="52" y="173"/>
                    </a:lnTo>
                    <a:lnTo>
                      <a:pt x="33" y="202"/>
                    </a:lnTo>
                    <a:lnTo>
                      <a:pt x="18" y="231"/>
                    </a:lnTo>
                    <a:lnTo>
                      <a:pt x="8" y="262"/>
                    </a:lnTo>
                    <a:lnTo>
                      <a:pt x="2" y="296"/>
                    </a:lnTo>
                    <a:lnTo>
                      <a:pt x="0" y="329"/>
                    </a:lnTo>
                    <a:lnTo>
                      <a:pt x="0" y="329"/>
                    </a:lnTo>
                    <a:lnTo>
                      <a:pt x="2" y="362"/>
                    </a:lnTo>
                    <a:lnTo>
                      <a:pt x="8" y="394"/>
                    </a:lnTo>
                    <a:lnTo>
                      <a:pt x="18" y="425"/>
                    </a:lnTo>
                    <a:lnTo>
                      <a:pt x="31" y="454"/>
                    </a:lnTo>
                    <a:lnTo>
                      <a:pt x="50" y="483"/>
                    </a:lnTo>
                    <a:lnTo>
                      <a:pt x="68" y="508"/>
                    </a:lnTo>
                    <a:lnTo>
                      <a:pt x="91" y="533"/>
                    </a:lnTo>
                    <a:lnTo>
                      <a:pt x="118" y="556"/>
                    </a:lnTo>
                    <a:lnTo>
                      <a:pt x="148" y="579"/>
                    </a:lnTo>
                    <a:lnTo>
                      <a:pt x="179" y="598"/>
                    </a:lnTo>
                    <a:lnTo>
                      <a:pt x="212" y="615"/>
                    </a:lnTo>
                    <a:lnTo>
                      <a:pt x="248" y="629"/>
                    </a:lnTo>
                    <a:lnTo>
                      <a:pt x="285" y="640"/>
                    </a:lnTo>
                    <a:lnTo>
                      <a:pt x="325" y="650"/>
                    </a:lnTo>
                    <a:lnTo>
                      <a:pt x="364" y="656"/>
                    </a:lnTo>
                    <a:lnTo>
                      <a:pt x="406" y="658"/>
                    </a:lnTo>
                    <a:lnTo>
                      <a:pt x="406" y="658"/>
                    </a:lnTo>
                    <a:lnTo>
                      <a:pt x="414" y="660"/>
                    </a:lnTo>
                    <a:lnTo>
                      <a:pt x="414" y="660"/>
                    </a:lnTo>
                    <a:lnTo>
                      <a:pt x="414" y="683"/>
                    </a:lnTo>
                    <a:lnTo>
                      <a:pt x="410" y="702"/>
                    </a:lnTo>
                    <a:lnTo>
                      <a:pt x="406" y="721"/>
                    </a:lnTo>
                    <a:lnTo>
                      <a:pt x="402" y="738"/>
                    </a:lnTo>
                    <a:lnTo>
                      <a:pt x="393" y="754"/>
                    </a:lnTo>
                    <a:lnTo>
                      <a:pt x="385" y="767"/>
                    </a:lnTo>
                    <a:lnTo>
                      <a:pt x="377" y="779"/>
                    </a:lnTo>
                    <a:lnTo>
                      <a:pt x="366" y="790"/>
                    </a:lnTo>
                    <a:lnTo>
                      <a:pt x="345" y="808"/>
                    </a:lnTo>
                    <a:lnTo>
                      <a:pt x="323" y="823"/>
                    </a:lnTo>
                    <a:lnTo>
                      <a:pt x="300" y="835"/>
                    </a:lnTo>
                    <a:lnTo>
                      <a:pt x="281" y="844"/>
                    </a:lnTo>
                    <a:lnTo>
                      <a:pt x="281" y="844"/>
                    </a:lnTo>
                    <a:lnTo>
                      <a:pt x="310" y="846"/>
                    </a:lnTo>
                    <a:lnTo>
                      <a:pt x="337" y="844"/>
                    </a:lnTo>
                    <a:lnTo>
                      <a:pt x="364" y="842"/>
                    </a:lnTo>
                    <a:lnTo>
                      <a:pt x="391" y="835"/>
                    </a:lnTo>
                    <a:lnTo>
                      <a:pt x="418" y="827"/>
                    </a:lnTo>
                    <a:lnTo>
                      <a:pt x="443" y="819"/>
                    </a:lnTo>
                    <a:lnTo>
                      <a:pt x="466" y="806"/>
                    </a:lnTo>
                    <a:lnTo>
                      <a:pt x="489" y="792"/>
                    </a:lnTo>
                    <a:lnTo>
                      <a:pt x="510" y="775"/>
                    </a:lnTo>
                    <a:lnTo>
                      <a:pt x="529" y="758"/>
                    </a:lnTo>
                    <a:lnTo>
                      <a:pt x="548" y="740"/>
                    </a:lnTo>
                    <a:lnTo>
                      <a:pt x="564" y="719"/>
                    </a:lnTo>
                    <a:lnTo>
                      <a:pt x="577" y="698"/>
                    </a:lnTo>
                    <a:lnTo>
                      <a:pt x="589" y="677"/>
                    </a:lnTo>
                    <a:lnTo>
                      <a:pt x="600" y="652"/>
                    </a:lnTo>
                    <a:lnTo>
                      <a:pt x="606" y="629"/>
                    </a:lnTo>
                    <a:lnTo>
                      <a:pt x="606" y="629"/>
                    </a:lnTo>
                    <a:lnTo>
                      <a:pt x="606" y="629"/>
                    </a:lnTo>
                    <a:lnTo>
                      <a:pt x="633" y="619"/>
                    </a:lnTo>
                    <a:lnTo>
                      <a:pt x="658" y="606"/>
                    </a:lnTo>
                    <a:lnTo>
                      <a:pt x="683" y="594"/>
                    </a:lnTo>
                    <a:lnTo>
                      <a:pt x="706" y="579"/>
                    </a:lnTo>
                    <a:lnTo>
                      <a:pt x="729" y="563"/>
                    </a:lnTo>
                    <a:lnTo>
                      <a:pt x="750" y="546"/>
                    </a:lnTo>
                    <a:lnTo>
                      <a:pt x="768" y="529"/>
                    </a:lnTo>
                    <a:lnTo>
                      <a:pt x="785" y="510"/>
                    </a:lnTo>
                    <a:lnTo>
                      <a:pt x="802" y="490"/>
                    </a:lnTo>
                    <a:lnTo>
                      <a:pt x="814" y="469"/>
                    </a:lnTo>
                    <a:lnTo>
                      <a:pt x="827" y="448"/>
                    </a:lnTo>
                    <a:lnTo>
                      <a:pt x="837" y="425"/>
                    </a:lnTo>
                    <a:lnTo>
                      <a:pt x="843" y="402"/>
                    </a:lnTo>
                    <a:lnTo>
                      <a:pt x="850" y="379"/>
                    </a:lnTo>
                    <a:lnTo>
                      <a:pt x="854" y="354"/>
                    </a:lnTo>
                    <a:lnTo>
                      <a:pt x="854" y="329"/>
                    </a:lnTo>
                    <a:lnTo>
                      <a:pt x="854" y="329"/>
                    </a:lnTo>
                    <a:close/>
                    <a:moveTo>
                      <a:pt x="427" y="150"/>
                    </a:moveTo>
                    <a:lnTo>
                      <a:pt x="427" y="150"/>
                    </a:lnTo>
                    <a:lnTo>
                      <a:pt x="441" y="150"/>
                    </a:lnTo>
                    <a:lnTo>
                      <a:pt x="452" y="154"/>
                    </a:lnTo>
                    <a:lnTo>
                      <a:pt x="462" y="158"/>
                    </a:lnTo>
                    <a:lnTo>
                      <a:pt x="468" y="165"/>
                    </a:lnTo>
                    <a:lnTo>
                      <a:pt x="475" y="173"/>
                    </a:lnTo>
                    <a:lnTo>
                      <a:pt x="479" y="183"/>
                    </a:lnTo>
                    <a:lnTo>
                      <a:pt x="481" y="194"/>
                    </a:lnTo>
                    <a:lnTo>
                      <a:pt x="481" y="206"/>
                    </a:lnTo>
                    <a:lnTo>
                      <a:pt x="481" y="206"/>
                    </a:lnTo>
                    <a:lnTo>
                      <a:pt x="479" y="237"/>
                    </a:lnTo>
                    <a:lnTo>
                      <a:pt x="475" y="273"/>
                    </a:lnTo>
                    <a:lnTo>
                      <a:pt x="468" y="315"/>
                    </a:lnTo>
                    <a:lnTo>
                      <a:pt x="458" y="360"/>
                    </a:lnTo>
                    <a:lnTo>
                      <a:pt x="458" y="360"/>
                    </a:lnTo>
                    <a:lnTo>
                      <a:pt x="456" y="371"/>
                    </a:lnTo>
                    <a:lnTo>
                      <a:pt x="450" y="379"/>
                    </a:lnTo>
                    <a:lnTo>
                      <a:pt x="441" y="383"/>
                    </a:lnTo>
                    <a:lnTo>
                      <a:pt x="427" y="385"/>
                    </a:lnTo>
                    <a:lnTo>
                      <a:pt x="427" y="385"/>
                    </a:lnTo>
                    <a:lnTo>
                      <a:pt x="414" y="383"/>
                    </a:lnTo>
                    <a:lnTo>
                      <a:pt x="406" y="379"/>
                    </a:lnTo>
                    <a:lnTo>
                      <a:pt x="400" y="371"/>
                    </a:lnTo>
                    <a:lnTo>
                      <a:pt x="395" y="360"/>
                    </a:lnTo>
                    <a:lnTo>
                      <a:pt x="395" y="360"/>
                    </a:lnTo>
                    <a:lnTo>
                      <a:pt x="387" y="315"/>
                    </a:lnTo>
                    <a:lnTo>
                      <a:pt x="379" y="273"/>
                    </a:lnTo>
                    <a:lnTo>
                      <a:pt x="375" y="237"/>
                    </a:lnTo>
                    <a:lnTo>
                      <a:pt x="375" y="206"/>
                    </a:lnTo>
                    <a:lnTo>
                      <a:pt x="375" y="206"/>
                    </a:lnTo>
                    <a:lnTo>
                      <a:pt x="375" y="194"/>
                    </a:lnTo>
                    <a:lnTo>
                      <a:pt x="377" y="183"/>
                    </a:lnTo>
                    <a:lnTo>
                      <a:pt x="381" y="173"/>
                    </a:lnTo>
                    <a:lnTo>
                      <a:pt x="385" y="165"/>
                    </a:lnTo>
                    <a:lnTo>
                      <a:pt x="393" y="158"/>
                    </a:lnTo>
                    <a:lnTo>
                      <a:pt x="402" y="154"/>
                    </a:lnTo>
                    <a:lnTo>
                      <a:pt x="414" y="150"/>
                    </a:lnTo>
                    <a:lnTo>
                      <a:pt x="427" y="150"/>
                    </a:lnTo>
                    <a:lnTo>
                      <a:pt x="427" y="150"/>
                    </a:lnTo>
                    <a:close/>
                    <a:moveTo>
                      <a:pt x="427" y="515"/>
                    </a:moveTo>
                    <a:lnTo>
                      <a:pt x="427" y="515"/>
                    </a:lnTo>
                    <a:lnTo>
                      <a:pt x="416" y="513"/>
                    </a:lnTo>
                    <a:lnTo>
                      <a:pt x="406" y="510"/>
                    </a:lnTo>
                    <a:lnTo>
                      <a:pt x="395" y="504"/>
                    </a:lnTo>
                    <a:lnTo>
                      <a:pt x="389" y="498"/>
                    </a:lnTo>
                    <a:lnTo>
                      <a:pt x="381" y="490"/>
                    </a:lnTo>
                    <a:lnTo>
                      <a:pt x="377" y="479"/>
                    </a:lnTo>
                    <a:lnTo>
                      <a:pt x="373" y="469"/>
                    </a:lnTo>
                    <a:lnTo>
                      <a:pt x="373" y="458"/>
                    </a:lnTo>
                    <a:lnTo>
                      <a:pt x="373" y="458"/>
                    </a:lnTo>
                    <a:lnTo>
                      <a:pt x="373" y="448"/>
                    </a:lnTo>
                    <a:lnTo>
                      <a:pt x="377" y="438"/>
                    </a:lnTo>
                    <a:lnTo>
                      <a:pt x="381" y="427"/>
                    </a:lnTo>
                    <a:lnTo>
                      <a:pt x="389" y="419"/>
                    </a:lnTo>
                    <a:lnTo>
                      <a:pt x="395" y="412"/>
                    </a:lnTo>
                    <a:lnTo>
                      <a:pt x="406" y="408"/>
                    </a:lnTo>
                    <a:lnTo>
                      <a:pt x="416" y="404"/>
                    </a:lnTo>
                    <a:lnTo>
                      <a:pt x="427" y="404"/>
                    </a:lnTo>
                    <a:lnTo>
                      <a:pt x="427" y="404"/>
                    </a:lnTo>
                    <a:lnTo>
                      <a:pt x="439" y="404"/>
                    </a:lnTo>
                    <a:lnTo>
                      <a:pt x="450" y="408"/>
                    </a:lnTo>
                    <a:lnTo>
                      <a:pt x="458" y="412"/>
                    </a:lnTo>
                    <a:lnTo>
                      <a:pt x="466" y="419"/>
                    </a:lnTo>
                    <a:lnTo>
                      <a:pt x="473" y="427"/>
                    </a:lnTo>
                    <a:lnTo>
                      <a:pt x="479" y="438"/>
                    </a:lnTo>
                    <a:lnTo>
                      <a:pt x="481" y="448"/>
                    </a:lnTo>
                    <a:lnTo>
                      <a:pt x="483" y="458"/>
                    </a:lnTo>
                    <a:lnTo>
                      <a:pt x="483" y="458"/>
                    </a:lnTo>
                    <a:lnTo>
                      <a:pt x="481" y="469"/>
                    </a:lnTo>
                    <a:lnTo>
                      <a:pt x="479" y="479"/>
                    </a:lnTo>
                    <a:lnTo>
                      <a:pt x="473" y="490"/>
                    </a:lnTo>
                    <a:lnTo>
                      <a:pt x="466" y="498"/>
                    </a:lnTo>
                    <a:lnTo>
                      <a:pt x="458" y="504"/>
                    </a:lnTo>
                    <a:lnTo>
                      <a:pt x="450" y="510"/>
                    </a:lnTo>
                    <a:lnTo>
                      <a:pt x="439" y="513"/>
                    </a:lnTo>
                    <a:lnTo>
                      <a:pt x="427" y="515"/>
                    </a:lnTo>
                    <a:lnTo>
                      <a:pt x="427" y="5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grpSp>
        <p:nvGrpSpPr>
          <p:cNvPr id="16" name="组合 15">
            <a:extLst>
              <a:ext uri="{FF2B5EF4-FFF2-40B4-BE49-F238E27FC236}">
                <a16:creationId xmlns:a16="http://schemas.microsoft.com/office/drawing/2014/main" xmlns="" id="{84BFD904-8B4D-47FE-9107-FA61360CEC31}"/>
              </a:ext>
            </a:extLst>
          </p:cNvPr>
          <p:cNvGrpSpPr/>
          <p:nvPr/>
        </p:nvGrpSpPr>
        <p:grpSpPr>
          <a:xfrm>
            <a:off x="5560318" y="3590837"/>
            <a:ext cx="4935019" cy="461665"/>
            <a:chOff x="5183669" y="2135167"/>
            <a:chExt cx="4935019" cy="461665"/>
          </a:xfrm>
        </p:grpSpPr>
        <p:sp>
          <p:nvSpPr>
            <p:cNvPr id="17" name="文本框 1">
              <a:extLst>
                <a:ext uri="{FF2B5EF4-FFF2-40B4-BE49-F238E27FC236}">
                  <a16:creationId xmlns:a16="http://schemas.microsoft.com/office/drawing/2014/main" xmlns="" id="{D276A97A-7E41-43C6-97FB-6BD0BEEF634C}"/>
                </a:ext>
              </a:extLst>
            </p:cNvPr>
            <p:cNvSpPr txBox="1">
              <a:spLocks noChangeArrowheads="1"/>
            </p:cNvSpPr>
            <p:nvPr/>
          </p:nvSpPr>
          <p:spPr bwMode="auto">
            <a:xfrm>
              <a:off x="5817993" y="2135167"/>
              <a:ext cx="4300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行政权</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总统</a:t>
              </a:r>
            </a:p>
          </p:txBody>
        </p:sp>
        <p:grpSp>
          <p:nvGrpSpPr>
            <p:cNvPr id="18" name="组合 31">
              <a:extLst>
                <a:ext uri="{FF2B5EF4-FFF2-40B4-BE49-F238E27FC236}">
                  <a16:creationId xmlns:a16="http://schemas.microsoft.com/office/drawing/2014/main" xmlns="" id="{A92E5C9F-35D4-44A8-92E8-09CE9630D05F}"/>
                </a:ext>
              </a:extLst>
            </p:cNvPr>
            <p:cNvGrpSpPr/>
            <p:nvPr/>
          </p:nvGrpSpPr>
          <p:grpSpPr>
            <a:xfrm>
              <a:off x="5183669" y="2181792"/>
              <a:ext cx="518375" cy="368415"/>
              <a:chOff x="9936163" y="1336675"/>
              <a:chExt cx="2030412" cy="1443038"/>
            </a:xfrm>
            <a:solidFill>
              <a:srgbClr val="B26A37"/>
            </a:solidFill>
          </p:grpSpPr>
          <p:sp>
            <p:nvSpPr>
              <p:cNvPr id="19" name="Freeform 15">
                <a:extLst>
                  <a:ext uri="{FF2B5EF4-FFF2-40B4-BE49-F238E27FC236}">
                    <a16:creationId xmlns:a16="http://schemas.microsoft.com/office/drawing/2014/main" xmlns="" id="{84A896ED-6AC7-449A-ABD9-2766FC883DE3}"/>
                  </a:ext>
                </a:extLst>
              </p:cNvPr>
              <p:cNvSpPr/>
              <p:nvPr/>
            </p:nvSpPr>
            <p:spPr bwMode="auto">
              <a:xfrm>
                <a:off x="10944225" y="1336675"/>
                <a:ext cx="1022350" cy="1300163"/>
              </a:xfrm>
              <a:custGeom>
                <a:avLst/>
                <a:gdLst>
                  <a:gd name="T0" fmla="*/ 644 w 644"/>
                  <a:gd name="T1" fmla="*/ 321 h 819"/>
                  <a:gd name="T2" fmla="*/ 635 w 644"/>
                  <a:gd name="T3" fmla="*/ 257 h 819"/>
                  <a:gd name="T4" fmla="*/ 613 w 644"/>
                  <a:gd name="T5" fmla="*/ 196 h 819"/>
                  <a:gd name="T6" fmla="*/ 573 w 644"/>
                  <a:gd name="T7" fmla="*/ 142 h 819"/>
                  <a:gd name="T8" fmla="*/ 523 w 644"/>
                  <a:gd name="T9" fmla="*/ 94 h 819"/>
                  <a:gd name="T10" fmla="*/ 463 w 644"/>
                  <a:gd name="T11" fmla="*/ 57 h 819"/>
                  <a:gd name="T12" fmla="*/ 392 w 644"/>
                  <a:gd name="T13" fmla="*/ 25 h 819"/>
                  <a:gd name="T14" fmla="*/ 315 w 644"/>
                  <a:gd name="T15" fmla="*/ 9 h 819"/>
                  <a:gd name="T16" fmla="*/ 231 w 644"/>
                  <a:gd name="T17" fmla="*/ 0 h 819"/>
                  <a:gd name="T18" fmla="*/ 198 w 644"/>
                  <a:gd name="T19" fmla="*/ 3 h 819"/>
                  <a:gd name="T20" fmla="*/ 138 w 644"/>
                  <a:gd name="T21" fmla="*/ 9 h 819"/>
                  <a:gd name="T22" fmla="*/ 79 w 644"/>
                  <a:gd name="T23" fmla="*/ 23 h 819"/>
                  <a:gd name="T24" fmla="*/ 25 w 644"/>
                  <a:gd name="T25" fmla="*/ 44 h 819"/>
                  <a:gd name="T26" fmla="*/ 0 w 644"/>
                  <a:gd name="T27" fmla="*/ 57 h 819"/>
                  <a:gd name="T28" fmla="*/ 56 w 644"/>
                  <a:gd name="T29" fmla="*/ 84 h 819"/>
                  <a:gd name="T30" fmla="*/ 106 w 644"/>
                  <a:gd name="T31" fmla="*/ 115 h 819"/>
                  <a:gd name="T32" fmla="*/ 152 w 644"/>
                  <a:gd name="T33" fmla="*/ 150 h 819"/>
                  <a:gd name="T34" fmla="*/ 190 w 644"/>
                  <a:gd name="T35" fmla="*/ 192 h 819"/>
                  <a:gd name="T36" fmla="*/ 221 w 644"/>
                  <a:gd name="T37" fmla="*/ 238 h 819"/>
                  <a:gd name="T38" fmla="*/ 244 w 644"/>
                  <a:gd name="T39" fmla="*/ 286 h 819"/>
                  <a:gd name="T40" fmla="*/ 258 w 644"/>
                  <a:gd name="T41" fmla="*/ 338 h 819"/>
                  <a:gd name="T42" fmla="*/ 263 w 644"/>
                  <a:gd name="T43" fmla="*/ 392 h 819"/>
                  <a:gd name="T44" fmla="*/ 263 w 644"/>
                  <a:gd name="T45" fmla="*/ 413 h 819"/>
                  <a:gd name="T46" fmla="*/ 256 w 644"/>
                  <a:gd name="T47" fmla="*/ 455 h 819"/>
                  <a:gd name="T48" fmla="*/ 244 w 644"/>
                  <a:gd name="T49" fmla="*/ 496 h 819"/>
                  <a:gd name="T50" fmla="*/ 227 w 644"/>
                  <a:gd name="T51" fmla="*/ 536 h 819"/>
                  <a:gd name="T52" fmla="*/ 204 w 644"/>
                  <a:gd name="T53" fmla="*/ 571 h 819"/>
                  <a:gd name="T54" fmla="*/ 177 w 644"/>
                  <a:gd name="T55" fmla="*/ 607 h 819"/>
                  <a:gd name="T56" fmla="*/ 146 w 644"/>
                  <a:gd name="T57" fmla="*/ 640 h 819"/>
                  <a:gd name="T58" fmla="*/ 108 w 644"/>
                  <a:gd name="T59" fmla="*/ 669 h 819"/>
                  <a:gd name="T60" fmla="*/ 90 w 644"/>
                  <a:gd name="T61" fmla="*/ 684 h 819"/>
                  <a:gd name="T62" fmla="*/ 113 w 644"/>
                  <a:gd name="T63" fmla="*/ 715 h 819"/>
                  <a:gd name="T64" fmla="*/ 140 w 644"/>
                  <a:gd name="T65" fmla="*/ 744 h 819"/>
                  <a:gd name="T66" fmla="*/ 173 w 644"/>
                  <a:gd name="T67" fmla="*/ 769 h 819"/>
                  <a:gd name="T68" fmla="*/ 208 w 644"/>
                  <a:gd name="T69" fmla="*/ 788 h 819"/>
                  <a:gd name="T70" fmla="*/ 246 w 644"/>
                  <a:gd name="T71" fmla="*/ 805 h 819"/>
                  <a:gd name="T72" fmla="*/ 285 w 644"/>
                  <a:gd name="T73" fmla="*/ 815 h 819"/>
                  <a:gd name="T74" fmla="*/ 329 w 644"/>
                  <a:gd name="T75" fmla="*/ 819 h 819"/>
                  <a:gd name="T76" fmla="*/ 373 w 644"/>
                  <a:gd name="T77" fmla="*/ 817 h 819"/>
                  <a:gd name="T78" fmla="*/ 354 w 644"/>
                  <a:gd name="T79" fmla="*/ 809 h 819"/>
                  <a:gd name="T80" fmla="*/ 310 w 644"/>
                  <a:gd name="T81" fmla="*/ 784 h 819"/>
                  <a:gd name="T82" fmla="*/ 281 w 644"/>
                  <a:gd name="T83" fmla="*/ 757 h 819"/>
                  <a:gd name="T84" fmla="*/ 263 w 644"/>
                  <a:gd name="T85" fmla="*/ 732 h 819"/>
                  <a:gd name="T86" fmla="*/ 250 w 644"/>
                  <a:gd name="T87" fmla="*/ 701 h 819"/>
                  <a:gd name="T88" fmla="*/ 244 w 644"/>
                  <a:gd name="T89" fmla="*/ 663 h 819"/>
                  <a:gd name="T90" fmla="*/ 244 w 644"/>
                  <a:gd name="T91" fmla="*/ 642 h 819"/>
                  <a:gd name="T92" fmla="*/ 252 w 644"/>
                  <a:gd name="T93" fmla="*/ 640 h 819"/>
                  <a:gd name="T94" fmla="*/ 331 w 644"/>
                  <a:gd name="T95" fmla="*/ 632 h 819"/>
                  <a:gd name="T96" fmla="*/ 404 w 644"/>
                  <a:gd name="T97" fmla="*/ 611 h 819"/>
                  <a:gd name="T98" fmla="*/ 473 w 644"/>
                  <a:gd name="T99" fmla="*/ 580 h 819"/>
                  <a:gd name="T100" fmla="*/ 529 w 644"/>
                  <a:gd name="T101" fmla="*/ 542 h 819"/>
                  <a:gd name="T102" fmla="*/ 577 w 644"/>
                  <a:gd name="T103" fmla="*/ 494 h 819"/>
                  <a:gd name="T104" fmla="*/ 615 w 644"/>
                  <a:gd name="T105" fmla="*/ 442 h 819"/>
                  <a:gd name="T106" fmla="*/ 638 w 644"/>
                  <a:gd name="T107" fmla="*/ 384 h 819"/>
                  <a:gd name="T108" fmla="*/ 644 w 644"/>
                  <a:gd name="T109" fmla="*/ 32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4" h="819">
                    <a:moveTo>
                      <a:pt x="644" y="321"/>
                    </a:moveTo>
                    <a:lnTo>
                      <a:pt x="644" y="321"/>
                    </a:lnTo>
                    <a:lnTo>
                      <a:pt x="642" y="288"/>
                    </a:lnTo>
                    <a:lnTo>
                      <a:pt x="635" y="257"/>
                    </a:lnTo>
                    <a:lnTo>
                      <a:pt x="625" y="225"/>
                    </a:lnTo>
                    <a:lnTo>
                      <a:pt x="613" y="196"/>
                    </a:lnTo>
                    <a:lnTo>
                      <a:pt x="594" y="169"/>
                    </a:lnTo>
                    <a:lnTo>
                      <a:pt x="573" y="142"/>
                    </a:lnTo>
                    <a:lnTo>
                      <a:pt x="550" y="117"/>
                    </a:lnTo>
                    <a:lnTo>
                      <a:pt x="523" y="94"/>
                    </a:lnTo>
                    <a:lnTo>
                      <a:pt x="494" y="73"/>
                    </a:lnTo>
                    <a:lnTo>
                      <a:pt x="463" y="57"/>
                    </a:lnTo>
                    <a:lnTo>
                      <a:pt x="427" y="40"/>
                    </a:lnTo>
                    <a:lnTo>
                      <a:pt x="392" y="25"/>
                    </a:lnTo>
                    <a:lnTo>
                      <a:pt x="354" y="15"/>
                    </a:lnTo>
                    <a:lnTo>
                      <a:pt x="315" y="9"/>
                    </a:lnTo>
                    <a:lnTo>
                      <a:pt x="273" y="3"/>
                    </a:lnTo>
                    <a:lnTo>
                      <a:pt x="231" y="0"/>
                    </a:lnTo>
                    <a:lnTo>
                      <a:pt x="231" y="0"/>
                    </a:lnTo>
                    <a:lnTo>
                      <a:pt x="198" y="3"/>
                    </a:lnTo>
                    <a:lnTo>
                      <a:pt x="167" y="5"/>
                    </a:lnTo>
                    <a:lnTo>
                      <a:pt x="138" y="9"/>
                    </a:lnTo>
                    <a:lnTo>
                      <a:pt x="108" y="17"/>
                    </a:lnTo>
                    <a:lnTo>
                      <a:pt x="79" y="23"/>
                    </a:lnTo>
                    <a:lnTo>
                      <a:pt x="52" y="34"/>
                    </a:lnTo>
                    <a:lnTo>
                      <a:pt x="25" y="44"/>
                    </a:lnTo>
                    <a:lnTo>
                      <a:pt x="0" y="57"/>
                    </a:lnTo>
                    <a:lnTo>
                      <a:pt x="0" y="57"/>
                    </a:lnTo>
                    <a:lnTo>
                      <a:pt x="27" y="69"/>
                    </a:lnTo>
                    <a:lnTo>
                      <a:pt x="56" y="84"/>
                    </a:lnTo>
                    <a:lnTo>
                      <a:pt x="81" y="98"/>
                    </a:lnTo>
                    <a:lnTo>
                      <a:pt x="106" y="115"/>
                    </a:lnTo>
                    <a:lnTo>
                      <a:pt x="129" y="132"/>
                    </a:lnTo>
                    <a:lnTo>
                      <a:pt x="152" y="150"/>
                    </a:lnTo>
                    <a:lnTo>
                      <a:pt x="171" y="171"/>
                    </a:lnTo>
                    <a:lnTo>
                      <a:pt x="190" y="192"/>
                    </a:lnTo>
                    <a:lnTo>
                      <a:pt x="206" y="215"/>
                    </a:lnTo>
                    <a:lnTo>
                      <a:pt x="221" y="238"/>
                    </a:lnTo>
                    <a:lnTo>
                      <a:pt x="233" y="261"/>
                    </a:lnTo>
                    <a:lnTo>
                      <a:pt x="244" y="286"/>
                    </a:lnTo>
                    <a:lnTo>
                      <a:pt x="252" y="313"/>
                    </a:lnTo>
                    <a:lnTo>
                      <a:pt x="258" y="338"/>
                    </a:lnTo>
                    <a:lnTo>
                      <a:pt x="263" y="365"/>
                    </a:lnTo>
                    <a:lnTo>
                      <a:pt x="263" y="392"/>
                    </a:lnTo>
                    <a:lnTo>
                      <a:pt x="263" y="392"/>
                    </a:lnTo>
                    <a:lnTo>
                      <a:pt x="263" y="413"/>
                    </a:lnTo>
                    <a:lnTo>
                      <a:pt x="260" y="434"/>
                    </a:lnTo>
                    <a:lnTo>
                      <a:pt x="256" y="455"/>
                    </a:lnTo>
                    <a:lnTo>
                      <a:pt x="252" y="475"/>
                    </a:lnTo>
                    <a:lnTo>
                      <a:pt x="244" y="496"/>
                    </a:lnTo>
                    <a:lnTo>
                      <a:pt x="238" y="515"/>
                    </a:lnTo>
                    <a:lnTo>
                      <a:pt x="227" y="536"/>
                    </a:lnTo>
                    <a:lnTo>
                      <a:pt x="217" y="555"/>
                    </a:lnTo>
                    <a:lnTo>
                      <a:pt x="204" y="571"/>
                    </a:lnTo>
                    <a:lnTo>
                      <a:pt x="192" y="590"/>
                    </a:lnTo>
                    <a:lnTo>
                      <a:pt x="177" y="607"/>
                    </a:lnTo>
                    <a:lnTo>
                      <a:pt x="163" y="623"/>
                    </a:lnTo>
                    <a:lnTo>
                      <a:pt x="146" y="640"/>
                    </a:lnTo>
                    <a:lnTo>
                      <a:pt x="127" y="655"/>
                    </a:lnTo>
                    <a:lnTo>
                      <a:pt x="108" y="669"/>
                    </a:lnTo>
                    <a:lnTo>
                      <a:pt x="90" y="684"/>
                    </a:lnTo>
                    <a:lnTo>
                      <a:pt x="90" y="684"/>
                    </a:lnTo>
                    <a:lnTo>
                      <a:pt x="100" y="698"/>
                    </a:lnTo>
                    <a:lnTo>
                      <a:pt x="113" y="715"/>
                    </a:lnTo>
                    <a:lnTo>
                      <a:pt x="125" y="730"/>
                    </a:lnTo>
                    <a:lnTo>
                      <a:pt x="140" y="744"/>
                    </a:lnTo>
                    <a:lnTo>
                      <a:pt x="156" y="757"/>
                    </a:lnTo>
                    <a:lnTo>
                      <a:pt x="173" y="769"/>
                    </a:lnTo>
                    <a:lnTo>
                      <a:pt x="190" y="780"/>
                    </a:lnTo>
                    <a:lnTo>
                      <a:pt x="208" y="788"/>
                    </a:lnTo>
                    <a:lnTo>
                      <a:pt x="227" y="798"/>
                    </a:lnTo>
                    <a:lnTo>
                      <a:pt x="246" y="805"/>
                    </a:lnTo>
                    <a:lnTo>
                      <a:pt x="267" y="811"/>
                    </a:lnTo>
                    <a:lnTo>
                      <a:pt x="285" y="815"/>
                    </a:lnTo>
                    <a:lnTo>
                      <a:pt x="308" y="817"/>
                    </a:lnTo>
                    <a:lnTo>
                      <a:pt x="329" y="819"/>
                    </a:lnTo>
                    <a:lnTo>
                      <a:pt x="350" y="819"/>
                    </a:lnTo>
                    <a:lnTo>
                      <a:pt x="373" y="817"/>
                    </a:lnTo>
                    <a:lnTo>
                      <a:pt x="373" y="817"/>
                    </a:lnTo>
                    <a:lnTo>
                      <a:pt x="354" y="809"/>
                    </a:lnTo>
                    <a:lnTo>
                      <a:pt x="333" y="798"/>
                    </a:lnTo>
                    <a:lnTo>
                      <a:pt x="310" y="784"/>
                    </a:lnTo>
                    <a:lnTo>
                      <a:pt x="290" y="767"/>
                    </a:lnTo>
                    <a:lnTo>
                      <a:pt x="281" y="757"/>
                    </a:lnTo>
                    <a:lnTo>
                      <a:pt x="271" y="744"/>
                    </a:lnTo>
                    <a:lnTo>
                      <a:pt x="263" y="732"/>
                    </a:lnTo>
                    <a:lnTo>
                      <a:pt x="256" y="717"/>
                    </a:lnTo>
                    <a:lnTo>
                      <a:pt x="250" y="701"/>
                    </a:lnTo>
                    <a:lnTo>
                      <a:pt x="246" y="682"/>
                    </a:lnTo>
                    <a:lnTo>
                      <a:pt x="244" y="663"/>
                    </a:lnTo>
                    <a:lnTo>
                      <a:pt x="244" y="642"/>
                    </a:lnTo>
                    <a:lnTo>
                      <a:pt x="244" y="642"/>
                    </a:lnTo>
                    <a:lnTo>
                      <a:pt x="252" y="640"/>
                    </a:lnTo>
                    <a:lnTo>
                      <a:pt x="252" y="640"/>
                    </a:lnTo>
                    <a:lnTo>
                      <a:pt x="292" y="636"/>
                    </a:lnTo>
                    <a:lnTo>
                      <a:pt x="331" y="632"/>
                    </a:lnTo>
                    <a:lnTo>
                      <a:pt x="369" y="621"/>
                    </a:lnTo>
                    <a:lnTo>
                      <a:pt x="404" y="611"/>
                    </a:lnTo>
                    <a:lnTo>
                      <a:pt x="440" y="596"/>
                    </a:lnTo>
                    <a:lnTo>
                      <a:pt x="473" y="580"/>
                    </a:lnTo>
                    <a:lnTo>
                      <a:pt x="502" y="563"/>
                    </a:lnTo>
                    <a:lnTo>
                      <a:pt x="529" y="542"/>
                    </a:lnTo>
                    <a:lnTo>
                      <a:pt x="556" y="519"/>
                    </a:lnTo>
                    <a:lnTo>
                      <a:pt x="577" y="494"/>
                    </a:lnTo>
                    <a:lnTo>
                      <a:pt x="598" y="469"/>
                    </a:lnTo>
                    <a:lnTo>
                      <a:pt x="615" y="442"/>
                    </a:lnTo>
                    <a:lnTo>
                      <a:pt x="627" y="413"/>
                    </a:lnTo>
                    <a:lnTo>
                      <a:pt x="638" y="384"/>
                    </a:lnTo>
                    <a:lnTo>
                      <a:pt x="642" y="353"/>
                    </a:lnTo>
                    <a:lnTo>
                      <a:pt x="644" y="321"/>
                    </a:lnTo>
                    <a:lnTo>
                      <a:pt x="644"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20" name="Freeform 16">
                <a:extLst>
                  <a:ext uri="{FF2B5EF4-FFF2-40B4-BE49-F238E27FC236}">
                    <a16:creationId xmlns:a16="http://schemas.microsoft.com/office/drawing/2014/main" xmlns="" id="{DB329861-6FFF-4DCF-9CAB-5387C3050082}"/>
                  </a:ext>
                </a:extLst>
              </p:cNvPr>
              <p:cNvSpPr>
                <a:spLocks noEditPoints="1"/>
              </p:cNvSpPr>
              <p:nvPr/>
            </p:nvSpPr>
            <p:spPr bwMode="auto">
              <a:xfrm>
                <a:off x="9936163" y="1436688"/>
                <a:ext cx="1355725" cy="1343025"/>
              </a:xfrm>
              <a:custGeom>
                <a:avLst/>
                <a:gdLst>
                  <a:gd name="T0" fmla="*/ 852 w 854"/>
                  <a:gd name="T1" fmla="*/ 296 h 846"/>
                  <a:gd name="T2" fmla="*/ 820 w 854"/>
                  <a:gd name="T3" fmla="*/ 202 h 846"/>
                  <a:gd name="T4" fmla="*/ 758 w 854"/>
                  <a:gd name="T5" fmla="*/ 119 h 846"/>
                  <a:gd name="T6" fmla="*/ 666 w 854"/>
                  <a:gd name="T7" fmla="*/ 56 h 846"/>
                  <a:gd name="T8" fmla="*/ 554 w 854"/>
                  <a:gd name="T9" fmla="*/ 15 h 846"/>
                  <a:gd name="T10" fmla="*/ 427 w 854"/>
                  <a:gd name="T11" fmla="*/ 0 h 846"/>
                  <a:gd name="T12" fmla="*/ 341 w 854"/>
                  <a:gd name="T13" fmla="*/ 6 h 846"/>
                  <a:gd name="T14" fmla="*/ 225 w 854"/>
                  <a:gd name="T15" fmla="*/ 40 h 846"/>
                  <a:gd name="T16" fmla="*/ 125 w 854"/>
                  <a:gd name="T17" fmla="*/ 96 h 846"/>
                  <a:gd name="T18" fmla="*/ 52 w 854"/>
                  <a:gd name="T19" fmla="*/ 173 h 846"/>
                  <a:gd name="T20" fmla="*/ 8 w 854"/>
                  <a:gd name="T21" fmla="*/ 262 h 846"/>
                  <a:gd name="T22" fmla="*/ 0 w 854"/>
                  <a:gd name="T23" fmla="*/ 329 h 846"/>
                  <a:gd name="T24" fmla="*/ 18 w 854"/>
                  <a:gd name="T25" fmla="*/ 425 h 846"/>
                  <a:gd name="T26" fmla="*/ 68 w 854"/>
                  <a:gd name="T27" fmla="*/ 508 h 846"/>
                  <a:gd name="T28" fmla="*/ 148 w 854"/>
                  <a:gd name="T29" fmla="*/ 579 h 846"/>
                  <a:gd name="T30" fmla="*/ 248 w 854"/>
                  <a:gd name="T31" fmla="*/ 629 h 846"/>
                  <a:gd name="T32" fmla="*/ 364 w 854"/>
                  <a:gd name="T33" fmla="*/ 656 h 846"/>
                  <a:gd name="T34" fmla="*/ 414 w 854"/>
                  <a:gd name="T35" fmla="*/ 660 h 846"/>
                  <a:gd name="T36" fmla="*/ 410 w 854"/>
                  <a:gd name="T37" fmla="*/ 702 h 846"/>
                  <a:gd name="T38" fmla="*/ 393 w 854"/>
                  <a:gd name="T39" fmla="*/ 754 h 846"/>
                  <a:gd name="T40" fmla="*/ 366 w 854"/>
                  <a:gd name="T41" fmla="*/ 790 h 846"/>
                  <a:gd name="T42" fmla="*/ 300 w 854"/>
                  <a:gd name="T43" fmla="*/ 835 h 846"/>
                  <a:gd name="T44" fmla="*/ 310 w 854"/>
                  <a:gd name="T45" fmla="*/ 846 h 846"/>
                  <a:gd name="T46" fmla="*/ 391 w 854"/>
                  <a:gd name="T47" fmla="*/ 835 h 846"/>
                  <a:gd name="T48" fmla="*/ 466 w 854"/>
                  <a:gd name="T49" fmla="*/ 806 h 846"/>
                  <a:gd name="T50" fmla="*/ 529 w 854"/>
                  <a:gd name="T51" fmla="*/ 758 h 846"/>
                  <a:gd name="T52" fmla="*/ 577 w 854"/>
                  <a:gd name="T53" fmla="*/ 698 h 846"/>
                  <a:gd name="T54" fmla="*/ 606 w 854"/>
                  <a:gd name="T55" fmla="*/ 629 h 846"/>
                  <a:gd name="T56" fmla="*/ 633 w 854"/>
                  <a:gd name="T57" fmla="*/ 619 h 846"/>
                  <a:gd name="T58" fmla="*/ 706 w 854"/>
                  <a:gd name="T59" fmla="*/ 579 h 846"/>
                  <a:gd name="T60" fmla="*/ 768 w 854"/>
                  <a:gd name="T61" fmla="*/ 529 h 846"/>
                  <a:gd name="T62" fmla="*/ 814 w 854"/>
                  <a:gd name="T63" fmla="*/ 469 h 846"/>
                  <a:gd name="T64" fmla="*/ 843 w 854"/>
                  <a:gd name="T65" fmla="*/ 402 h 846"/>
                  <a:gd name="T66" fmla="*/ 854 w 854"/>
                  <a:gd name="T67" fmla="*/ 329 h 846"/>
                  <a:gd name="T68" fmla="*/ 427 w 854"/>
                  <a:gd name="T69" fmla="*/ 150 h 846"/>
                  <a:gd name="T70" fmla="*/ 462 w 854"/>
                  <a:gd name="T71" fmla="*/ 158 h 846"/>
                  <a:gd name="T72" fmla="*/ 479 w 854"/>
                  <a:gd name="T73" fmla="*/ 183 h 846"/>
                  <a:gd name="T74" fmla="*/ 481 w 854"/>
                  <a:gd name="T75" fmla="*/ 206 h 846"/>
                  <a:gd name="T76" fmla="*/ 468 w 854"/>
                  <a:gd name="T77" fmla="*/ 315 h 846"/>
                  <a:gd name="T78" fmla="*/ 456 w 854"/>
                  <a:gd name="T79" fmla="*/ 371 h 846"/>
                  <a:gd name="T80" fmla="*/ 427 w 854"/>
                  <a:gd name="T81" fmla="*/ 385 h 846"/>
                  <a:gd name="T82" fmla="*/ 406 w 854"/>
                  <a:gd name="T83" fmla="*/ 379 h 846"/>
                  <a:gd name="T84" fmla="*/ 395 w 854"/>
                  <a:gd name="T85" fmla="*/ 360 h 846"/>
                  <a:gd name="T86" fmla="*/ 375 w 854"/>
                  <a:gd name="T87" fmla="*/ 237 h 846"/>
                  <a:gd name="T88" fmla="*/ 375 w 854"/>
                  <a:gd name="T89" fmla="*/ 194 h 846"/>
                  <a:gd name="T90" fmla="*/ 385 w 854"/>
                  <a:gd name="T91" fmla="*/ 165 h 846"/>
                  <a:gd name="T92" fmla="*/ 414 w 854"/>
                  <a:gd name="T93" fmla="*/ 150 h 846"/>
                  <a:gd name="T94" fmla="*/ 427 w 854"/>
                  <a:gd name="T95" fmla="*/ 515 h 846"/>
                  <a:gd name="T96" fmla="*/ 406 w 854"/>
                  <a:gd name="T97" fmla="*/ 510 h 846"/>
                  <a:gd name="T98" fmla="*/ 381 w 854"/>
                  <a:gd name="T99" fmla="*/ 490 h 846"/>
                  <a:gd name="T100" fmla="*/ 373 w 854"/>
                  <a:gd name="T101" fmla="*/ 458 h 846"/>
                  <a:gd name="T102" fmla="*/ 377 w 854"/>
                  <a:gd name="T103" fmla="*/ 438 h 846"/>
                  <a:gd name="T104" fmla="*/ 395 w 854"/>
                  <a:gd name="T105" fmla="*/ 412 h 846"/>
                  <a:gd name="T106" fmla="*/ 427 w 854"/>
                  <a:gd name="T107" fmla="*/ 404 h 846"/>
                  <a:gd name="T108" fmla="*/ 450 w 854"/>
                  <a:gd name="T109" fmla="*/ 408 h 846"/>
                  <a:gd name="T110" fmla="*/ 473 w 854"/>
                  <a:gd name="T111" fmla="*/ 427 h 846"/>
                  <a:gd name="T112" fmla="*/ 483 w 854"/>
                  <a:gd name="T113" fmla="*/ 458 h 846"/>
                  <a:gd name="T114" fmla="*/ 479 w 854"/>
                  <a:gd name="T115" fmla="*/ 479 h 846"/>
                  <a:gd name="T116" fmla="*/ 458 w 854"/>
                  <a:gd name="T117" fmla="*/ 504 h 846"/>
                  <a:gd name="T118" fmla="*/ 427 w 854"/>
                  <a:gd name="T119" fmla="*/ 515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846">
                    <a:moveTo>
                      <a:pt x="854" y="329"/>
                    </a:moveTo>
                    <a:lnTo>
                      <a:pt x="854" y="329"/>
                    </a:lnTo>
                    <a:lnTo>
                      <a:pt x="852" y="296"/>
                    </a:lnTo>
                    <a:lnTo>
                      <a:pt x="845" y="262"/>
                    </a:lnTo>
                    <a:lnTo>
                      <a:pt x="835" y="231"/>
                    </a:lnTo>
                    <a:lnTo>
                      <a:pt x="820" y="202"/>
                    </a:lnTo>
                    <a:lnTo>
                      <a:pt x="804" y="173"/>
                    </a:lnTo>
                    <a:lnTo>
                      <a:pt x="781" y="146"/>
                    </a:lnTo>
                    <a:lnTo>
                      <a:pt x="758" y="119"/>
                    </a:lnTo>
                    <a:lnTo>
                      <a:pt x="729" y="96"/>
                    </a:lnTo>
                    <a:lnTo>
                      <a:pt x="700" y="75"/>
                    </a:lnTo>
                    <a:lnTo>
                      <a:pt x="666" y="56"/>
                    </a:lnTo>
                    <a:lnTo>
                      <a:pt x="631" y="40"/>
                    </a:lnTo>
                    <a:lnTo>
                      <a:pt x="593" y="25"/>
                    </a:lnTo>
                    <a:lnTo>
                      <a:pt x="554" y="15"/>
                    </a:lnTo>
                    <a:lnTo>
                      <a:pt x="514" y="6"/>
                    </a:lnTo>
                    <a:lnTo>
                      <a:pt x="470" y="2"/>
                    </a:lnTo>
                    <a:lnTo>
                      <a:pt x="427" y="0"/>
                    </a:lnTo>
                    <a:lnTo>
                      <a:pt x="427" y="0"/>
                    </a:lnTo>
                    <a:lnTo>
                      <a:pt x="383" y="2"/>
                    </a:lnTo>
                    <a:lnTo>
                      <a:pt x="341" y="6"/>
                    </a:lnTo>
                    <a:lnTo>
                      <a:pt x="300" y="15"/>
                    </a:lnTo>
                    <a:lnTo>
                      <a:pt x="262" y="25"/>
                    </a:lnTo>
                    <a:lnTo>
                      <a:pt x="225" y="40"/>
                    </a:lnTo>
                    <a:lnTo>
                      <a:pt x="189" y="56"/>
                    </a:lnTo>
                    <a:lnTo>
                      <a:pt x="156" y="75"/>
                    </a:lnTo>
                    <a:lnTo>
                      <a:pt x="125" y="96"/>
                    </a:lnTo>
                    <a:lnTo>
                      <a:pt x="98" y="119"/>
                    </a:lnTo>
                    <a:lnTo>
                      <a:pt x="73" y="146"/>
                    </a:lnTo>
                    <a:lnTo>
                      <a:pt x="52" y="173"/>
                    </a:lnTo>
                    <a:lnTo>
                      <a:pt x="33" y="202"/>
                    </a:lnTo>
                    <a:lnTo>
                      <a:pt x="18" y="231"/>
                    </a:lnTo>
                    <a:lnTo>
                      <a:pt x="8" y="262"/>
                    </a:lnTo>
                    <a:lnTo>
                      <a:pt x="2" y="296"/>
                    </a:lnTo>
                    <a:lnTo>
                      <a:pt x="0" y="329"/>
                    </a:lnTo>
                    <a:lnTo>
                      <a:pt x="0" y="329"/>
                    </a:lnTo>
                    <a:lnTo>
                      <a:pt x="2" y="362"/>
                    </a:lnTo>
                    <a:lnTo>
                      <a:pt x="8" y="394"/>
                    </a:lnTo>
                    <a:lnTo>
                      <a:pt x="18" y="425"/>
                    </a:lnTo>
                    <a:lnTo>
                      <a:pt x="31" y="454"/>
                    </a:lnTo>
                    <a:lnTo>
                      <a:pt x="50" y="483"/>
                    </a:lnTo>
                    <a:lnTo>
                      <a:pt x="68" y="508"/>
                    </a:lnTo>
                    <a:lnTo>
                      <a:pt x="91" y="533"/>
                    </a:lnTo>
                    <a:lnTo>
                      <a:pt x="118" y="556"/>
                    </a:lnTo>
                    <a:lnTo>
                      <a:pt x="148" y="579"/>
                    </a:lnTo>
                    <a:lnTo>
                      <a:pt x="179" y="598"/>
                    </a:lnTo>
                    <a:lnTo>
                      <a:pt x="212" y="615"/>
                    </a:lnTo>
                    <a:lnTo>
                      <a:pt x="248" y="629"/>
                    </a:lnTo>
                    <a:lnTo>
                      <a:pt x="285" y="640"/>
                    </a:lnTo>
                    <a:lnTo>
                      <a:pt x="325" y="650"/>
                    </a:lnTo>
                    <a:lnTo>
                      <a:pt x="364" y="656"/>
                    </a:lnTo>
                    <a:lnTo>
                      <a:pt x="406" y="658"/>
                    </a:lnTo>
                    <a:lnTo>
                      <a:pt x="406" y="658"/>
                    </a:lnTo>
                    <a:lnTo>
                      <a:pt x="414" y="660"/>
                    </a:lnTo>
                    <a:lnTo>
                      <a:pt x="414" y="660"/>
                    </a:lnTo>
                    <a:lnTo>
                      <a:pt x="414" y="683"/>
                    </a:lnTo>
                    <a:lnTo>
                      <a:pt x="410" y="702"/>
                    </a:lnTo>
                    <a:lnTo>
                      <a:pt x="406" y="721"/>
                    </a:lnTo>
                    <a:lnTo>
                      <a:pt x="402" y="738"/>
                    </a:lnTo>
                    <a:lnTo>
                      <a:pt x="393" y="754"/>
                    </a:lnTo>
                    <a:lnTo>
                      <a:pt x="385" y="767"/>
                    </a:lnTo>
                    <a:lnTo>
                      <a:pt x="377" y="779"/>
                    </a:lnTo>
                    <a:lnTo>
                      <a:pt x="366" y="790"/>
                    </a:lnTo>
                    <a:lnTo>
                      <a:pt x="345" y="808"/>
                    </a:lnTo>
                    <a:lnTo>
                      <a:pt x="323" y="823"/>
                    </a:lnTo>
                    <a:lnTo>
                      <a:pt x="300" y="835"/>
                    </a:lnTo>
                    <a:lnTo>
                      <a:pt x="281" y="844"/>
                    </a:lnTo>
                    <a:lnTo>
                      <a:pt x="281" y="844"/>
                    </a:lnTo>
                    <a:lnTo>
                      <a:pt x="310" y="846"/>
                    </a:lnTo>
                    <a:lnTo>
                      <a:pt x="337" y="844"/>
                    </a:lnTo>
                    <a:lnTo>
                      <a:pt x="364" y="842"/>
                    </a:lnTo>
                    <a:lnTo>
                      <a:pt x="391" y="835"/>
                    </a:lnTo>
                    <a:lnTo>
                      <a:pt x="418" y="827"/>
                    </a:lnTo>
                    <a:lnTo>
                      <a:pt x="443" y="819"/>
                    </a:lnTo>
                    <a:lnTo>
                      <a:pt x="466" y="806"/>
                    </a:lnTo>
                    <a:lnTo>
                      <a:pt x="489" y="792"/>
                    </a:lnTo>
                    <a:lnTo>
                      <a:pt x="510" y="775"/>
                    </a:lnTo>
                    <a:lnTo>
                      <a:pt x="529" y="758"/>
                    </a:lnTo>
                    <a:lnTo>
                      <a:pt x="548" y="740"/>
                    </a:lnTo>
                    <a:lnTo>
                      <a:pt x="564" y="719"/>
                    </a:lnTo>
                    <a:lnTo>
                      <a:pt x="577" y="698"/>
                    </a:lnTo>
                    <a:lnTo>
                      <a:pt x="589" y="677"/>
                    </a:lnTo>
                    <a:lnTo>
                      <a:pt x="600" y="652"/>
                    </a:lnTo>
                    <a:lnTo>
                      <a:pt x="606" y="629"/>
                    </a:lnTo>
                    <a:lnTo>
                      <a:pt x="606" y="629"/>
                    </a:lnTo>
                    <a:lnTo>
                      <a:pt x="606" y="629"/>
                    </a:lnTo>
                    <a:lnTo>
                      <a:pt x="633" y="619"/>
                    </a:lnTo>
                    <a:lnTo>
                      <a:pt x="658" y="606"/>
                    </a:lnTo>
                    <a:lnTo>
                      <a:pt x="683" y="594"/>
                    </a:lnTo>
                    <a:lnTo>
                      <a:pt x="706" y="579"/>
                    </a:lnTo>
                    <a:lnTo>
                      <a:pt x="729" y="563"/>
                    </a:lnTo>
                    <a:lnTo>
                      <a:pt x="750" y="546"/>
                    </a:lnTo>
                    <a:lnTo>
                      <a:pt x="768" y="529"/>
                    </a:lnTo>
                    <a:lnTo>
                      <a:pt x="785" y="510"/>
                    </a:lnTo>
                    <a:lnTo>
                      <a:pt x="802" y="490"/>
                    </a:lnTo>
                    <a:lnTo>
                      <a:pt x="814" y="469"/>
                    </a:lnTo>
                    <a:lnTo>
                      <a:pt x="827" y="448"/>
                    </a:lnTo>
                    <a:lnTo>
                      <a:pt x="837" y="425"/>
                    </a:lnTo>
                    <a:lnTo>
                      <a:pt x="843" y="402"/>
                    </a:lnTo>
                    <a:lnTo>
                      <a:pt x="850" y="379"/>
                    </a:lnTo>
                    <a:lnTo>
                      <a:pt x="854" y="354"/>
                    </a:lnTo>
                    <a:lnTo>
                      <a:pt x="854" y="329"/>
                    </a:lnTo>
                    <a:lnTo>
                      <a:pt x="854" y="329"/>
                    </a:lnTo>
                    <a:close/>
                    <a:moveTo>
                      <a:pt x="427" y="150"/>
                    </a:moveTo>
                    <a:lnTo>
                      <a:pt x="427" y="150"/>
                    </a:lnTo>
                    <a:lnTo>
                      <a:pt x="441" y="150"/>
                    </a:lnTo>
                    <a:lnTo>
                      <a:pt x="452" y="154"/>
                    </a:lnTo>
                    <a:lnTo>
                      <a:pt x="462" y="158"/>
                    </a:lnTo>
                    <a:lnTo>
                      <a:pt x="468" y="165"/>
                    </a:lnTo>
                    <a:lnTo>
                      <a:pt x="475" y="173"/>
                    </a:lnTo>
                    <a:lnTo>
                      <a:pt x="479" y="183"/>
                    </a:lnTo>
                    <a:lnTo>
                      <a:pt x="481" y="194"/>
                    </a:lnTo>
                    <a:lnTo>
                      <a:pt x="481" y="206"/>
                    </a:lnTo>
                    <a:lnTo>
                      <a:pt x="481" y="206"/>
                    </a:lnTo>
                    <a:lnTo>
                      <a:pt x="479" y="237"/>
                    </a:lnTo>
                    <a:lnTo>
                      <a:pt x="475" y="273"/>
                    </a:lnTo>
                    <a:lnTo>
                      <a:pt x="468" y="315"/>
                    </a:lnTo>
                    <a:lnTo>
                      <a:pt x="458" y="360"/>
                    </a:lnTo>
                    <a:lnTo>
                      <a:pt x="458" y="360"/>
                    </a:lnTo>
                    <a:lnTo>
                      <a:pt x="456" y="371"/>
                    </a:lnTo>
                    <a:lnTo>
                      <a:pt x="450" y="379"/>
                    </a:lnTo>
                    <a:lnTo>
                      <a:pt x="441" y="383"/>
                    </a:lnTo>
                    <a:lnTo>
                      <a:pt x="427" y="385"/>
                    </a:lnTo>
                    <a:lnTo>
                      <a:pt x="427" y="385"/>
                    </a:lnTo>
                    <a:lnTo>
                      <a:pt x="414" y="383"/>
                    </a:lnTo>
                    <a:lnTo>
                      <a:pt x="406" y="379"/>
                    </a:lnTo>
                    <a:lnTo>
                      <a:pt x="400" y="371"/>
                    </a:lnTo>
                    <a:lnTo>
                      <a:pt x="395" y="360"/>
                    </a:lnTo>
                    <a:lnTo>
                      <a:pt x="395" y="360"/>
                    </a:lnTo>
                    <a:lnTo>
                      <a:pt x="387" y="315"/>
                    </a:lnTo>
                    <a:lnTo>
                      <a:pt x="379" y="273"/>
                    </a:lnTo>
                    <a:lnTo>
                      <a:pt x="375" y="237"/>
                    </a:lnTo>
                    <a:lnTo>
                      <a:pt x="375" y="206"/>
                    </a:lnTo>
                    <a:lnTo>
                      <a:pt x="375" y="206"/>
                    </a:lnTo>
                    <a:lnTo>
                      <a:pt x="375" y="194"/>
                    </a:lnTo>
                    <a:lnTo>
                      <a:pt x="377" y="183"/>
                    </a:lnTo>
                    <a:lnTo>
                      <a:pt x="381" y="173"/>
                    </a:lnTo>
                    <a:lnTo>
                      <a:pt x="385" y="165"/>
                    </a:lnTo>
                    <a:lnTo>
                      <a:pt x="393" y="158"/>
                    </a:lnTo>
                    <a:lnTo>
                      <a:pt x="402" y="154"/>
                    </a:lnTo>
                    <a:lnTo>
                      <a:pt x="414" y="150"/>
                    </a:lnTo>
                    <a:lnTo>
                      <a:pt x="427" y="150"/>
                    </a:lnTo>
                    <a:lnTo>
                      <a:pt x="427" y="150"/>
                    </a:lnTo>
                    <a:close/>
                    <a:moveTo>
                      <a:pt x="427" y="515"/>
                    </a:moveTo>
                    <a:lnTo>
                      <a:pt x="427" y="515"/>
                    </a:lnTo>
                    <a:lnTo>
                      <a:pt x="416" y="513"/>
                    </a:lnTo>
                    <a:lnTo>
                      <a:pt x="406" y="510"/>
                    </a:lnTo>
                    <a:lnTo>
                      <a:pt x="395" y="504"/>
                    </a:lnTo>
                    <a:lnTo>
                      <a:pt x="389" y="498"/>
                    </a:lnTo>
                    <a:lnTo>
                      <a:pt x="381" y="490"/>
                    </a:lnTo>
                    <a:lnTo>
                      <a:pt x="377" y="479"/>
                    </a:lnTo>
                    <a:lnTo>
                      <a:pt x="373" y="469"/>
                    </a:lnTo>
                    <a:lnTo>
                      <a:pt x="373" y="458"/>
                    </a:lnTo>
                    <a:lnTo>
                      <a:pt x="373" y="458"/>
                    </a:lnTo>
                    <a:lnTo>
                      <a:pt x="373" y="448"/>
                    </a:lnTo>
                    <a:lnTo>
                      <a:pt x="377" y="438"/>
                    </a:lnTo>
                    <a:lnTo>
                      <a:pt x="381" y="427"/>
                    </a:lnTo>
                    <a:lnTo>
                      <a:pt x="389" y="419"/>
                    </a:lnTo>
                    <a:lnTo>
                      <a:pt x="395" y="412"/>
                    </a:lnTo>
                    <a:lnTo>
                      <a:pt x="406" y="408"/>
                    </a:lnTo>
                    <a:lnTo>
                      <a:pt x="416" y="404"/>
                    </a:lnTo>
                    <a:lnTo>
                      <a:pt x="427" y="404"/>
                    </a:lnTo>
                    <a:lnTo>
                      <a:pt x="427" y="404"/>
                    </a:lnTo>
                    <a:lnTo>
                      <a:pt x="439" y="404"/>
                    </a:lnTo>
                    <a:lnTo>
                      <a:pt x="450" y="408"/>
                    </a:lnTo>
                    <a:lnTo>
                      <a:pt x="458" y="412"/>
                    </a:lnTo>
                    <a:lnTo>
                      <a:pt x="466" y="419"/>
                    </a:lnTo>
                    <a:lnTo>
                      <a:pt x="473" y="427"/>
                    </a:lnTo>
                    <a:lnTo>
                      <a:pt x="479" y="438"/>
                    </a:lnTo>
                    <a:lnTo>
                      <a:pt x="481" y="448"/>
                    </a:lnTo>
                    <a:lnTo>
                      <a:pt x="483" y="458"/>
                    </a:lnTo>
                    <a:lnTo>
                      <a:pt x="483" y="458"/>
                    </a:lnTo>
                    <a:lnTo>
                      <a:pt x="481" y="469"/>
                    </a:lnTo>
                    <a:lnTo>
                      <a:pt x="479" y="479"/>
                    </a:lnTo>
                    <a:lnTo>
                      <a:pt x="473" y="490"/>
                    </a:lnTo>
                    <a:lnTo>
                      <a:pt x="466" y="498"/>
                    </a:lnTo>
                    <a:lnTo>
                      <a:pt x="458" y="504"/>
                    </a:lnTo>
                    <a:lnTo>
                      <a:pt x="450" y="510"/>
                    </a:lnTo>
                    <a:lnTo>
                      <a:pt x="439" y="513"/>
                    </a:lnTo>
                    <a:lnTo>
                      <a:pt x="427" y="515"/>
                    </a:lnTo>
                    <a:lnTo>
                      <a:pt x="427" y="5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grpSp>
        <p:nvGrpSpPr>
          <p:cNvPr id="21" name="组合 20">
            <a:extLst>
              <a:ext uri="{FF2B5EF4-FFF2-40B4-BE49-F238E27FC236}">
                <a16:creationId xmlns:a16="http://schemas.microsoft.com/office/drawing/2014/main" xmlns="" id="{AF9AC536-464D-49C8-BE2A-399B7CFD46F3}"/>
              </a:ext>
            </a:extLst>
          </p:cNvPr>
          <p:cNvGrpSpPr/>
          <p:nvPr/>
        </p:nvGrpSpPr>
        <p:grpSpPr>
          <a:xfrm>
            <a:off x="5560318" y="4318292"/>
            <a:ext cx="5571417" cy="461665"/>
            <a:chOff x="5183669" y="2135167"/>
            <a:chExt cx="5571417" cy="461665"/>
          </a:xfrm>
        </p:grpSpPr>
        <p:sp>
          <p:nvSpPr>
            <p:cNvPr id="22" name="文本框 1">
              <a:extLst>
                <a:ext uri="{FF2B5EF4-FFF2-40B4-BE49-F238E27FC236}">
                  <a16:creationId xmlns:a16="http://schemas.microsoft.com/office/drawing/2014/main" xmlns="" id="{3944925C-F7D9-4D18-8696-107117763C1E}"/>
                </a:ext>
              </a:extLst>
            </p:cNvPr>
            <p:cNvSpPr txBox="1">
              <a:spLocks noChangeArrowheads="1"/>
            </p:cNvSpPr>
            <p:nvPr/>
          </p:nvSpPr>
          <p:spPr bwMode="auto">
            <a:xfrm>
              <a:off x="5817993" y="2135167"/>
              <a:ext cx="49370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司法权</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最高法院及下级法院</a:t>
              </a:r>
            </a:p>
          </p:txBody>
        </p:sp>
        <p:grpSp>
          <p:nvGrpSpPr>
            <p:cNvPr id="23" name="组合 31">
              <a:extLst>
                <a:ext uri="{FF2B5EF4-FFF2-40B4-BE49-F238E27FC236}">
                  <a16:creationId xmlns:a16="http://schemas.microsoft.com/office/drawing/2014/main" xmlns="" id="{C7FB3F5D-1DE4-4DAF-AAEF-A50208F4A13E}"/>
                </a:ext>
              </a:extLst>
            </p:cNvPr>
            <p:cNvGrpSpPr/>
            <p:nvPr/>
          </p:nvGrpSpPr>
          <p:grpSpPr>
            <a:xfrm>
              <a:off x="5183669" y="2181792"/>
              <a:ext cx="518375" cy="368415"/>
              <a:chOff x="9936163" y="1336675"/>
              <a:chExt cx="2030412" cy="1443038"/>
            </a:xfrm>
            <a:solidFill>
              <a:srgbClr val="B26A37"/>
            </a:solidFill>
          </p:grpSpPr>
          <p:sp>
            <p:nvSpPr>
              <p:cNvPr id="24" name="Freeform 15">
                <a:extLst>
                  <a:ext uri="{FF2B5EF4-FFF2-40B4-BE49-F238E27FC236}">
                    <a16:creationId xmlns:a16="http://schemas.microsoft.com/office/drawing/2014/main" xmlns="" id="{607D9079-64FA-4319-A909-5509AB090F24}"/>
                  </a:ext>
                </a:extLst>
              </p:cNvPr>
              <p:cNvSpPr/>
              <p:nvPr/>
            </p:nvSpPr>
            <p:spPr bwMode="auto">
              <a:xfrm>
                <a:off x="10944225" y="1336675"/>
                <a:ext cx="1022350" cy="1300163"/>
              </a:xfrm>
              <a:custGeom>
                <a:avLst/>
                <a:gdLst>
                  <a:gd name="T0" fmla="*/ 644 w 644"/>
                  <a:gd name="T1" fmla="*/ 321 h 819"/>
                  <a:gd name="T2" fmla="*/ 635 w 644"/>
                  <a:gd name="T3" fmla="*/ 257 h 819"/>
                  <a:gd name="T4" fmla="*/ 613 w 644"/>
                  <a:gd name="T5" fmla="*/ 196 h 819"/>
                  <a:gd name="T6" fmla="*/ 573 w 644"/>
                  <a:gd name="T7" fmla="*/ 142 h 819"/>
                  <a:gd name="T8" fmla="*/ 523 w 644"/>
                  <a:gd name="T9" fmla="*/ 94 h 819"/>
                  <a:gd name="T10" fmla="*/ 463 w 644"/>
                  <a:gd name="T11" fmla="*/ 57 h 819"/>
                  <a:gd name="T12" fmla="*/ 392 w 644"/>
                  <a:gd name="T13" fmla="*/ 25 h 819"/>
                  <a:gd name="T14" fmla="*/ 315 w 644"/>
                  <a:gd name="T15" fmla="*/ 9 h 819"/>
                  <a:gd name="T16" fmla="*/ 231 w 644"/>
                  <a:gd name="T17" fmla="*/ 0 h 819"/>
                  <a:gd name="T18" fmla="*/ 198 w 644"/>
                  <a:gd name="T19" fmla="*/ 3 h 819"/>
                  <a:gd name="T20" fmla="*/ 138 w 644"/>
                  <a:gd name="T21" fmla="*/ 9 h 819"/>
                  <a:gd name="T22" fmla="*/ 79 w 644"/>
                  <a:gd name="T23" fmla="*/ 23 h 819"/>
                  <a:gd name="T24" fmla="*/ 25 w 644"/>
                  <a:gd name="T25" fmla="*/ 44 h 819"/>
                  <a:gd name="T26" fmla="*/ 0 w 644"/>
                  <a:gd name="T27" fmla="*/ 57 h 819"/>
                  <a:gd name="T28" fmla="*/ 56 w 644"/>
                  <a:gd name="T29" fmla="*/ 84 h 819"/>
                  <a:gd name="T30" fmla="*/ 106 w 644"/>
                  <a:gd name="T31" fmla="*/ 115 h 819"/>
                  <a:gd name="T32" fmla="*/ 152 w 644"/>
                  <a:gd name="T33" fmla="*/ 150 h 819"/>
                  <a:gd name="T34" fmla="*/ 190 w 644"/>
                  <a:gd name="T35" fmla="*/ 192 h 819"/>
                  <a:gd name="T36" fmla="*/ 221 w 644"/>
                  <a:gd name="T37" fmla="*/ 238 h 819"/>
                  <a:gd name="T38" fmla="*/ 244 w 644"/>
                  <a:gd name="T39" fmla="*/ 286 h 819"/>
                  <a:gd name="T40" fmla="*/ 258 w 644"/>
                  <a:gd name="T41" fmla="*/ 338 h 819"/>
                  <a:gd name="T42" fmla="*/ 263 w 644"/>
                  <a:gd name="T43" fmla="*/ 392 h 819"/>
                  <a:gd name="T44" fmla="*/ 263 w 644"/>
                  <a:gd name="T45" fmla="*/ 413 h 819"/>
                  <a:gd name="T46" fmla="*/ 256 w 644"/>
                  <a:gd name="T47" fmla="*/ 455 h 819"/>
                  <a:gd name="T48" fmla="*/ 244 w 644"/>
                  <a:gd name="T49" fmla="*/ 496 h 819"/>
                  <a:gd name="T50" fmla="*/ 227 w 644"/>
                  <a:gd name="T51" fmla="*/ 536 h 819"/>
                  <a:gd name="T52" fmla="*/ 204 w 644"/>
                  <a:gd name="T53" fmla="*/ 571 h 819"/>
                  <a:gd name="T54" fmla="*/ 177 w 644"/>
                  <a:gd name="T55" fmla="*/ 607 h 819"/>
                  <a:gd name="T56" fmla="*/ 146 w 644"/>
                  <a:gd name="T57" fmla="*/ 640 h 819"/>
                  <a:gd name="T58" fmla="*/ 108 w 644"/>
                  <a:gd name="T59" fmla="*/ 669 h 819"/>
                  <a:gd name="T60" fmla="*/ 90 w 644"/>
                  <a:gd name="T61" fmla="*/ 684 h 819"/>
                  <a:gd name="T62" fmla="*/ 113 w 644"/>
                  <a:gd name="T63" fmla="*/ 715 h 819"/>
                  <a:gd name="T64" fmla="*/ 140 w 644"/>
                  <a:gd name="T65" fmla="*/ 744 h 819"/>
                  <a:gd name="T66" fmla="*/ 173 w 644"/>
                  <a:gd name="T67" fmla="*/ 769 h 819"/>
                  <a:gd name="T68" fmla="*/ 208 w 644"/>
                  <a:gd name="T69" fmla="*/ 788 h 819"/>
                  <a:gd name="T70" fmla="*/ 246 w 644"/>
                  <a:gd name="T71" fmla="*/ 805 h 819"/>
                  <a:gd name="T72" fmla="*/ 285 w 644"/>
                  <a:gd name="T73" fmla="*/ 815 h 819"/>
                  <a:gd name="T74" fmla="*/ 329 w 644"/>
                  <a:gd name="T75" fmla="*/ 819 h 819"/>
                  <a:gd name="T76" fmla="*/ 373 w 644"/>
                  <a:gd name="T77" fmla="*/ 817 h 819"/>
                  <a:gd name="T78" fmla="*/ 354 w 644"/>
                  <a:gd name="T79" fmla="*/ 809 h 819"/>
                  <a:gd name="T80" fmla="*/ 310 w 644"/>
                  <a:gd name="T81" fmla="*/ 784 h 819"/>
                  <a:gd name="T82" fmla="*/ 281 w 644"/>
                  <a:gd name="T83" fmla="*/ 757 h 819"/>
                  <a:gd name="T84" fmla="*/ 263 w 644"/>
                  <a:gd name="T85" fmla="*/ 732 h 819"/>
                  <a:gd name="T86" fmla="*/ 250 w 644"/>
                  <a:gd name="T87" fmla="*/ 701 h 819"/>
                  <a:gd name="T88" fmla="*/ 244 w 644"/>
                  <a:gd name="T89" fmla="*/ 663 h 819"/>
                  <a:gd name="T90" fmla="*/ 244 w 644"/>
                  <a:gd name="T91" fmla="*/ 642 h 819"/>
                  <a:gd name="T92" fmla="*/ 252 w 644"/>
                  <a:gd name="T93" fmla="*/ 640 h 819"/>
                  <a:gd name="T94" fmla="*/ 331 w 644"/>
                  <a:gd name="T95" fmla="*/ 632 h 819"/>
                  <a:gd name="T96" fmla="*/ 404 w 644"/>
                  <a:gd name="T97" fmla="*/ 611 h 819"/>
                  <a:gd name="T98" fmla="*/ 473 w 644"/>
                  <a:gd name="T99" fmla="*/ 580 h 819"/>
                  <a:gd name="T100" fmla="*/ 529 w 644"/>
                  <a:gd name="T101" fmla="*/ 542 h 819"/>
                  <a:gd name="T102" fmla="*/ 577 w 644"/>
                  <a:gd name="T103" fmla="*/ 494 h 819"/>
                  <a:gd name="T104" fmla="*/ 615 w 644"/>
                  <a:gd name="T105" fmla="*/ 442 h 819"/>
                  <a:gd name="T106" fmla="*/ 638 w 644"/>
                  <a:gd name="T107" fmla="*/ 384 h 819"/>
                  <a:gd name="T108" fmla="*/ 644 w 644"/>
                  <a:gd name="T109" fmla="*/ 32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4" h="819">
                    <a:moveTo>
                      <a:pt x="644" y="321"/>
                    </a:moveTo>
                    <a:lnTo>
                      <a:pt x="644" y="321"/>
                    </a:lnTo>
                    <a:lnTo>
                      <a:pt x="642" y="288"/>
                    </a:lnTo>
                    <a:lnTo>
                      <a:pt x="635" y="257"/>
                    </a:lnTo>
                    <a:lnTo>
                      <a:pt x="625" y="225"/>
                    </a:lnTo>
                    <a:lnTo>
                      <a:pt x="613" y="196"/>
                    </a:lnTo>
                    <a:lnTo>
                      <a:pt x="594" y="169"/>
                    </a:lnTo>
                    <a:lnTo>
                      <a:pt x="573" y="142"/>
                    </a:lnTo>
                    <a:lnTo>
                      <a:pt x="550" y="117"/>
                    </a:lnTo>
                    <a:lnTo>
                      <a:pt x="523" y="94"/>
                    </a:lnTo>
                    <a:lnTo>
                      <a:pt x="494" y="73"/>
                    </a:lnTo>
                    <a:lnTo>
                      <a:pt x="463" y="57"/>
                    </a:lnTo>
                    <a:lnTo>
                      <a:pt x="427" y="40"/>
                    </a:lnTo>
                    <a:lnTo>
                      <a:pt x="392" y="25"/>
                    </a:lnTo>
                    <a:lnTo>
                      <a:pt x="354" y="15"/>
                    </a:lnTo>
                    <a:lnTo>
                      <a:pt x="315" y="9"/>
                    </a:lnTo>
                    <a:lnTo>
                      <a:pt x="273" y="3"/>
                    </a:lnTo>
                    <a:lnTo>
                      <a:pt x="231" y="0"/>
                    </a:lnTo>
                    <a:lnTo>
                      <a:pt x="231" y="0"/>
                    </a:lnTo>
                    <a:lnTo>
                      <a:pt x="198" y="3"/>
                    </a:lnTo>
                    <a:lnTo>
                      <a:pt x="167" y="5"/>
                    </a:lnTo>
                    <a:lnTo>
                      <a:pt x="138" y="9"/>
                    </a:lnTo>
                    <a:lnTo>
                      <a:pt x="108" y="17"/>
                    </a:lnTo>
                    <a:lnTo>
                      <a:pt x="79" y="23"/>
                    </a:lnTo>
                    <a:lnTo>
                      <a:pt x="52" y="34"/>
                    </a:lnTo>
                    <a:lnTo>
                      <a:pt x="25" y="44"/>
                    </a:lnTo>
                    <a:lnTo>
                      <a:pt x="0" y="57"/>
                    </a:lnTo>
                    <a:lnTo>
                      <a:pt x="0" y="57"/>
                    </a:lnTo>
                    <a:lnTo>
                      <a:pt x="27" y="69"/>
                    </a:lnTo>
                    <a:lnTo>
                      <a:pt x="56" y="84"/>
                    </a:lnTo>
                    <a:lnTo>
                      <a:pt x="81" y="98"/>
                    </a:lnTo>
                    <a:lnTo>
                      <a:pt x="106" y="115"/>
                    </a:lnTo>
                    <a:lnTo>
                      <a:pt x="129" y="132"/>
                    </a:lnTo>
                    <a:lnTo>
                      <a:pt x="152" y="150"/>
                    </a:lnTo>
                    <a:lnTo>
                      <a:pt x="171" y="171"/>
                    </a:lnTo>
                    <a:lnTo>
                      <a:pt x="190" y="192"/>
                    </a:lnTo>
                    <a:lnTo>
                      <a:pt x="206" y="215"/>
                    </a:lnTo>
                    <a:lnTo>
                      <a:pt x="221" y="238"/>
                    </a:lnTo>
                    <a:lnTo>
                      <a:pt x="233" y="261"/>
                    </a:lnTo>
                    <a:lnTo>
                      <a:pt x="244" y="286"/>
                    </a:lnTo>
                    <a:lnTo>
                      <a:pt x="252" y="313"/>
                    </a:lnTo>
                    <a:lnTo>
                      <a:pt x="258" y="338"/>
                    </a:lnTo>
                    <a:lnTo>
                      <a:pt x="263" y="365"/>
                    </a:lnTo>
                    <a:lnTo>
                      <a:pt x="263" y="392"/>
                    </a:lnTo>
                    <a:lnTo>
                      <a:pt x="263" y="392"/>
                    </a:lnTo>
                    <a:lnTo>
                      <a:pt x="263" y="413"/>
                    </a:lnTo>
                    <a:lnTo>
                      <a:pt x="260" y="434"/>
                    </a:lnTo>
                    <a:lnTo>
                      <a:pt x="256" y="455"/>
                    </a:lnTo>
                    <a:lnTo>
                      <a:pt x="252" y="475"/>
                    </a:lnTo>
                    <a:lnTo>
                      <a:pt x="244" y="496"/>
                    </a:lnTo>
                    <a:lnTo>
                      <a:pt x="238" y="515"/>
                    </a:lnTo>
                    <a:lnTo>
                      <a:pt x="227" y="536"/>
                    </a:lnTo>
                    <a:lnTo>
                      <a:pt x="217" y="555"/>
                    </a:lnTo>
                    <a:lnTo>
                      <a:pt x="204" y="571"/>
                    </a:lnTo>
                    <a:lnTo>
                      <a:pt x="192" y="590"/>
                    </a:lnTo>
                    <a:lnTo>
                      <a:pt x="177" y="607"/>
                    </a:lnTo>
                    <a:lnTo>
                      <a:pt x="163" y="623"/>
                    </a:lnTo>
                    <a:lnTo>
                      <a:pt x="146" y="640"/>
                    </a:lnTo>
                    <a:lnTo>
                      <a:pt x="127" y="655"/>
                    </a:lnTo>
                    <a:lnTo>
                      <a:pt x="108" y="669"/>
                    </a:lnTo>
                    <a:lnTo>
                      <a:pt x="90" y="684"/>
                    </a:lnTo>
                    <a:lnTo>
                      <a:pt x="90" y="684"/>
                    </a:lnTo>
                    <a:lnTo>
                      <a:pt x="100" y="698"/>
                    </a:lnTo>
                    <a:lnTo>
                      <a:pt x="113" y="715"/>
                    </a:lnTo>
                    <a:lnTo>
                      <a:pt x="125" y="730"/>
                    </a:lnTo>
                    <a:lnTo>
                      <a:pt x="140" y="744"/>
                    </a:lnTo>
                    <a:lnTo>
                      <a:pt x="156" y="757"/>
                    </a:lnTo>
                    <a:lnTo>
                      <a:pt x="173" y="769"/>
                    </a:lnTo>
                    <a:lnTo>
                      <a:pt x="190" y="780"/>
                    </a:lnTo>
                    <a:lnTo>
                      <a:pt x="208" y="788"/>
                    </a:lnTo>
                    <a:lnTo>
                      <a:pt x="227" y="798"/>
                    </a:lnTo>
                    <a:lnTo>
                      <a:pt x="246" y="805"/>
                    </a:lnTo>
                    <a:lnTo>
                      <a:pt x="267" y="811"/>
                    </a:lnTo>
                    <a:lnTo>
                      <a:pt x="285" y="815"/>
                    </a:lnTo>
                    <a:lnTo>
                      <a:pt x="308" y="817"/>
                    </a:lnTo>
                    <a:lnTo>
                      <a:pt x="329" y="819"/>
                    </a:lnTo>
                    <a:lnTo>
                      <a:pt x="350" y="819"/>
                    </a:lnTo>
                    <a:lnTo>
                      <a:pt x="373" y="817"/>
                    </a:lnTo>
                    <a:lnTo>
                      <a:pt x="373" y="817"/>
                    </a:lnTo>
                    <a:lnTo>
                      <a:pt x="354" y="809"/>
                    </a:lnTo>
                    <a:lnTo>
                      <a:pt x="333" y="798"/>
                    </a:lnTo>
                    <a:lnTo>
                      <a:pt x="310" y="784"/>
                    </a:lnTo>
                    <a:lnTo>
                      <a:pt x="290" y="767"/>
                    </a:lnTo>
                    <a:lnTo>
                      <a:pt x="281" y="757"/>
                    </a:lnTo>
                    <a:lnTo>
                      <a:pt x="271" y="744"/>
                    </a:lnTo>
                    <a:lnTo>
                      <a:pt x="263" y="732"/>
                    </a:lnTo>
                    <a:lnTo>
                      <a:pt x="256" y="717"/>
                    </a:lnTo>
                    <a:lnTo>
                      <a:pt x="250" y="701"/>
                    </a:lnTo>
                    <a:lnTo>
                      <a:pt x="246" y="682"/>
                    </a:lnTo>
                    <a:lnTo>
                      <a:pt x="244" y="663"/>
                    </a:lnTo>
                    <a:lnTo>
                      <a:pt x="244" y="642"/>
                    </a:lnTo>
                    <a:lnTo>
                      <a:pt x="244" y="642"/>
                    </a:lnTo>
                    <a:lnTo>
                      <a:pt x="252" y="640"/>
                    </a:lnTo>
                    <a:lnTo>
                      <a:pt x="252" y="640"/>
                    </a:lnTo>
                    <a:lnTo>
                      <a:pt x="292" y="636"/>
                    </a:lnTo>
                    <a:lnTo>
                      <a:pt x="331" y="632"/>
                    </a:lnTo>
                    <a:lnTo>
                      <a:pt x="369" y="621"/>
                    </a:lnTo>
                    <a:lnTo>
                      <a:pt x="404" y="611"/>
                    </a:lnTo>
                    <a:lnTo>
                      <a:pt x="440" y="596"/>
                    </a:lnTo>
                    <a:lnTo>
                      <a:pt x="473" y="580"/>
                    </a:lnTo>
                    <a:lnTo>
                      <a:pt x="502" y="563"/>
                    </a:lnTo>
                    <a:lnTo>
                      <a:pt x="529" y="542"/>
                    </a:lnTo>
                    <a:lnTo>
                      <a:pt x="556" y="519"/>
                    </a:lnTo>
                    <a:lnTo>
                      <a:pt x="577" y="494"/>
                    </a:lnTo>
                    <a:lnTo>
                      <a:pt x="598" y="469"/>
                    </a:lnTo>
                    <a:lnTo>
                      <a:pt x="615" y="442"/>
                    </a:lnTo>
                    <a:lnTo>
                      <a:pt x="627" y="413"/>
                    </a:lnTo>
                    <a:lnTo>
                      <a:pt x="638" y="384"/>
                    </a:lnTo>
                    <a:lnTo>
                      <a:pt x="642" y="353"/>
                    </a:lnTo>
                    <a:lnTo>
                      <a:pt x="644" y="321"/>
                    </a:lnTo>
                    <a:lnTo>
                      <a:pt x="644"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25" name="Freeform 16">
                <a:extLst>
                  <a:ext uri="{FF2B5EF4-FFF2-40B4-BE49-F238E27FC236}">
                    <a16:creationId xmlns:a16="http://schemas.microsoft.com/office/drawing/2014/main" xmlns="" id="{ADFA4DAB-29F2-4E20-88FA-7349E87FFC90}"/>
                  </a:ext>
                </a:extLst>
              </p:cNvPr>
              <p:cNvSpPr>
                <a:spLocks noEditPoints="1"/>
              </p:cNvSpPr>
              <p:nvPr/>
            </p:nvSpPr>
            <p:spPr bwMode="auto">
              <a:xfrm>
                <a:off x="9936163" y="1436688"/>
                <a:ext cx="1355725" cy="1343025"/>
              </a:xfrm>
              <a:custGeom>
                <a:avLst/>
                <a:gdLst>
                  <a:gd name="T0" fmla="*/ 852 w 854"/>
                  <a:gd name="T1" fmla="*/ 296 h 846"/>
                  <a:gd name="T2" fmla="*/ 820 w 854"/>
                  <a:gd name="T3" fmla="*/ 202 h 846"/>
                  <a:gd name="T4" fmla="*/ 758 w 854"/>
                  <a:gd name="T5" fmla="*/ 119 h 846"/>
                  <a:gd name="T6" fmla="*/ 666 w 854"/>
                  <a:gd name="T7" fmla="*/ 56 h 846"/>
                  <a:gd name="T8" fmla="*/ 554 w 854"/>
                  <a:gd name="T9" fmla="*/ 15 h 846"/>
                  <a:gd name="T10" fmla="*/ 427 w 854"/>
                  <a:gd name="T11" fmla="*/ 0 h 846"/>
                  <a:gd name="T12" fmla="*/ 341 w 854"/>
                  <a:gd name="T13" fmla="*/ 6 h 846"/>
                  <a:gd name="T14" fmla="*/ 225 w 854"/>
                  <a:gd name="T15" fmla="*/ 40 h 846"/>
                  <a:gd name="T16" fmla="*/ 125 w 854"/>
                  <a:gd name="T17" fmla="*/ 96 h 846"/>
                  <a:gd name="T18" fmla="*/ 52 w 854"/>
                  <a:gd name="T19" fmla="*/ 173 h 846"/>
                  <a:gd name="T20" fmla="*/ 8 w 854"/>
                  <a:gd name="T21" fmla="*/ 262 h 846"/>
                  <a:gd name="T22" fmla="*/ 0 w 854"/>
                  <a:gd name="T23" fmla="*/ 329 h 846"/>
                  <a:gd name="T24" fmla="*/ 18 w 854"/>
                  <a:gd name="T25" fmla="*/ 425 h 846"/>
                  <a:gd name="T26" fmla="*/ 68 w 854"/>
                  <a:gd name="T27" fmla="*/ 508 h 846"/>
                  <a:gd name="T28" fmla="*/ 148 w 854"/>
                  <a:gd name="T29" fmla="*/ 579 h 846"/>
                  <a:gd name="T30" fmla="*/ 248 w 854"/>
                  <a:gd name="T31" fmla="*/ 629 h 846"/>
                  <a:gd name="T32" fmla="*/ 364 w 854"/>
                  <a:gd name="T33" fmla="*/ 656 h 846"/>
                  <a:gd name="T34" fmla="*/ 414 w 854"/>
                  <a:gd name="T35" fmla="*/ 660 h 846"/>
                  <a:gd name="T36" fmla="*/ 410 w 854"/>
                  <a:gd name="T37" fmla="*/ 702 h 846"/>
                  <a:gd name="T38" fmla="*/ 393 w 854"/>
                  <a:gd name="T39" fmla="*/ 754 h 846"/>
                  <a:gd name="T40" fmla="*/ 366 w 854"/>
                  <a:gd name="T41" fmla="*/ 790 h 846"/>
                  <a:gd name="T42" fmla="*/ 300 w 854"/>
                  <a:gd name="T43" fmla="*/ 835 h 846"/>
                  <a:gd name="T44" fmla="*/ 310 w 854"/>
                  <a:gd name="T45" fmla="*/ 846 h 846"/>
                  <a:gd name="T46" fmla="*/ 391 w 854"/>
                  <a:gd name="T47" fmla="*/ 835 h 846"/>
                  <a:gd name="T48" fmla="*/ 466 w 854"/>
                  <a:gd name="T49" fmla="*/ 806 h 846"/>
                  <a:gd name="T50" fmla="*/ 529 w 854"/>
                  <a:gd name="T51" fmla="*/ 758 h 846"/>
                  <a:gd name="T52" fmla="*/ 577 w 854"/>
                  <a:gd name="T53" fmla="*/ 698 h 846"/>
                  <a:gd name="T54" fmla="*/ 606 w 854"/>
                  <a:gd name="T55" fmla="*/ 629 h 846"/>
                  <a:gd name="T56" fmla="*/ 633 w 854"/>
                  <a:gd name="T57" fmla="*/ 619 h 846"/>
                  <a:gd name="T58" fmla="*/ 706 w 854"/>
                  <a:gd name="T59" fmla="*/ 579 h 846"/>
                  <a:gd name="T60" fmla="*/ 768 w 854"/>
                  <a:gd name="T61" fmla="*/ 529 h 846"/>
                  <a:gd name="T62" fmla="*/ 814 w 854"/>
                  <a:gd name="T63" fmla="*/ 469 h 846"/>
                  <a:gd name="T64" fmla="*/ 843 w 854"/>
                  <a:gd name="T65" fmla="*/ 402 h 846"/>
                  <a:gd name="T66" fmla="*/ 854 w 854"/>
                  <a:gd name="T67" fmla="*/ 329 h 846"/>
                  <a:gd name="T68" fmla="*/ 427 w 854"/>
                  <a:gd name="T69" fmla="*/ 150 h 846"/>
                  <a:gd name="T70" fmla="*/ 462 w 854"/>
                  <a:gd name="T71" fmla="*/ 158 h 846"/>
                  <a:gd name="T72" fmla="*/ 479 w 854"/>
                  <a:gd name="T73" fmla="*/ 183 h 846"/>
                  <a:gd name="T74" fmla="*/ 481 w 854"/>
                  <a:gd name="T75" fmla="*/ 206 h 846"/>
                  <a:gd name="T76" fmla="*/ 468 w 854"/>
                  <a:gd name="T77" fmla="*/ 315 h 846"/>
                  <a:gd name="T78" fmla="*/ 456 w 854"/>
                  <a:gd name="T79" fmla="*/ 371 h 846"/>
                  <a:gd name="T80" fmla="*/ 427 w 854"/>
                  <a:gd name="T81" fmla="*/ 385 h 846"/>
                  <a:gd name="T82" fmla="*/ 406 w 854"/>
                  <a:gd name="T83" fmla="*/ 379 h 846"/>
                  <a:gd name="T84" fmla="*/ 395 w 854"/>
                  <a:gd name="T85" fmla="*/ 360 h 846"/>
                  <a:gd name="T86" fmla="*/ 375 w 854"/>
                  <a:gd name="T87" fmla="*/ 237 h 846"/>
                  <a:gd name="T88" fmla="*/ 375 w 854"/>
                  <a:gd name="T89" fmla="*/ 194 h 846"/>
                  <a:gd name="T90" fmla="*/ 385 w 854"/>
                  <a:gd name="T91" fmla="*/ 165 h 846"/>
                  <a:gd name="T92" fmla="*/ 414 w 854"/>
                  <a:gd name="T93" fmla="*/ 150 h 846"/>
                  <a:gd name="T94" fmla="*/ 427 w 854"/>
                  <a:gd name="T95" fmla="*/ 515 h 846"/>
                  <a:gd name="T96" fmla="*/ 406 w 854"/>
                  <a:gd name="T97" fmla="*/ 510 h 846"/>
                  <a:gd name="T98" fmla="*/ 381 w 854"/>
                  <a:gd name="T99" fmla="*/ 490 h 846"/>
                  <a:gd name="T100" fmla="*/ 373 w 854"/>
                  <a:gd name="T101" fmla="*/ 458 h 846"/>
                  <a:gd name="T102" fmla="*/ 377 w 854"/>
                  <a:gd name="T103" fmla="*/ 438 h 846"/>
                  <a:gd name="T104" fmla="*/ 395 w 854"/>
                  <a:gd name="T105" fmla="*/ 412 h 846"/>
                  <a:gd name="T106" fmla="*/ 427 w 854"/>
                  <a:gd name="T107" fmla="*/ 404 h 846"/>
                  <a:gd name="T108" fmla="*/ 450 w 854"/>
                  <a:gd name="T109" fmla="*/ 408 h 846"/>
                  <a:gd name="T110" fmla="*/ 473 w 854"/>
                  <a:gd name="T111" fmla="*/ 427 h 846"/>
                  <a:gd name="T112" fmla="*/ 483 w 854"/>
                  <a:gd name="T113" fmla="*/ 458 h 846"/>
                  <a:gd name="T114" fmla="*/ 479 w 854"/>
                  <a:gd name="T115" fmla="*/ 479 h 846"/>
                  <a:gd name="T116" fmla="*/ 458 w 854"/>
                  <a:gd name="T117" fmla="*/ 504 h 846"/>
                  <a:gd name="T118" fmla="*/ 427 w 854"/>
                  <a:gd name="T119" fmla="*/ 515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846">
                    <a:moveTo>
                      <a:pt x="854" y="329"/>
                    </a:moveTo>
                    <a:lnTo>
                      <a:pt x="854" y="329"/>
                    </a:lnTo>
                    <a:lnTo>
                      <a:pt x="852" y="296"/>
                    </a:lnTo>
                    <a:lnTo>
                      <a:pt x="845" y="262"/>
                    </a:lnTo>
                    <a:lnTo>
                      <a:pt x="835" y="231"/>
                    </a:lnTo>
                    <a:lnTo>
                      <a:pt x="820" y="202"/>
                    </a:lnTo>
                    <a:lnTo>
                      <a:pt x="804" y="173"/>
                    </a:lnTo>
                    <a:lnTo>
                      <a:pt x="781" y="146"/>
                    </a:lnTo>
                    <a:lnTo>
                      <a:pt x="758" y="119"/>
                    </a:lnTo>
                    <a:lnTo>
                      <a:pt x="729" y="96"/>
                    </a:lnTo>
                    <a:lnTo>
                      <a:pt x="700" y="75"/>
                    </a:lnTo>
                    <a:lnTo>
                      <a:pt x="666" y="56"/>
                    </a:lnTo>
                    <a:lnTo>
                      <a:pt x="631" y="40"/>
                    </a:lnTo>
                    <a:lnTo>
                      <a:pt x="593" y="25"/>
                    </a:lnTo>
                    <a:lnTo>
                      <a:pt x="554" y="15"/>
                    </a:lnTo>
                    <a:lnTo>
                      <a:pt x="514" y="6"/>
                    </a:lnTo>
                    <a:lnTo>
                      <a:pt x="470" y="2"/>
                    </a:lnTo>
                    <a:lnTo>
                      <a:pt x="427" y="0"/>
                    </a:lnTo>
                    <a:lnTo>
                      <a:pt x="427" y="0"/>
                    </a:lnTo>
                    <a:lnTo>
                      <a:pt x="383" y="2"/>
                    </a:lnTo>
                    <a:lnTo>
                      <a:pt x="341" y="6"/>
                    </a:lnTo>
                    <a:lnTo>
                      <a:pt x="300" y="15"/>
                    </a:lnTo>
                    <a:lnTo>
                      <a:pt x="262" y="25"/>
                    </a:lnTo>
                    <a:lnTo>
                      <a:pt x="225" y="40"/>
                    </a:lnTo>
                    <a:lnTo>
                      <a:pt x="189" y="56"/>
                    </a:lnTo>
                    <a:lnTo>
                      <a:pt x="156" y="75"/>
                    </a:lnTo>
                    <a:lnTo>
                      <a:pt x="125" y="96"/>
                    </a:lnTo>
                    <a:lnTo>
                      <a:pt x="98" y="119"/>
                    </a:lnTo>
                    <a:lnTo>
                      <a:pt x="73" y="146"/>
                    </a:lnTo>
                    <a:lnTo>
                      <a:pt x="52" y="173"/>
                    </a:lnTo>
                    <a:lnTo>
                      <a:pt x="33" y="202"/>
                    </a:lnTo>
                    <a:lnTo>
                      <a:pt x="18" y="231"/>
                    </a:lnTo>
                    <a:lnTo>
                      <a:pt x="8" y="262"/>
                    </a:lnTo>
                    <a:lnTo>
                      <a:pt x="2" y="296"/>
                    </a:lnTo>
                    <a:lnTo>
                      <a:pt x="0" y="329"/>
                    </a:lnTo>
                    <a:lnTo>
                      <a:pt x="0" y="329"/>
                    </a:lnTo>
                    <a:lnTo>
                      <a:pt x="2" y="362"/>
                    </a:lnTo>
                    <a:lnTo>
                      <a:pt x="8" y="394"/>
                    </a:lnTo>
                    <a:lnTo>
                      <a:pt x="18" y="425"/>
                    </a:lnTo>
                    <a:lnTo>
                      <a:pt x="31" y="454"/>
                    </a:lnTo>
                    <a:lnTo>
                      <a:pt x="50" y="483"/>
                    </a:lnTo>
                    <a:lnTo>
                      <a:pt x="68" y="508"/>
                    </a:lnTo>
                    <a:lnTo>
                      <a:pt x="91" y="533"/>
                    </a:lnTo>
                    <a:lnTo>
                      <a:pt x="118" y="556"/>
                    </a:lnTo>
                    <a:lnTo>
                      <a:pt x="148" y="579"/>
                    </a:lnTo>
                    <a:lnTo>
                      <a:pt x="179" y="598"/>
                    </a:lnTo>
                    <a:lnTo>
                      <a:pt x="212" y="615"/>
                    </a:lnTo>
                    <a:lnTo>
                      <a:pt x="248" y="629"/>
                    </a:lnTo>
                    <a:lnTo>
                      <a:pt x="285" y="640"/>
                    </a:lnTo>
                    <a:lnTo>
                      <a:pt x="325" y="650"/>
                    </a:lnTo>
                    <a:lnTo>
                      <a:pt x="364" y="656"/>
                    </a:lnTo>
                    <a:lnTo>
                      <a:pt x="406" y="658"/>
                    </a:lnTo>
                    <a:lnTo>
                      <a:pt x="406" y="658"/>
                    </a:lnTo>
                    <a:lnTo>
                      <a:pt x="414" y="660"/>
                    </a:lnTo>
                    <a:lnTo>
                      <a:pt x="414" y="660"/>
                    </a:lnTo>
                    <a:lnTo>
                      <a:pt x="414" y="683"/>
                    </a:lnTo>
                    <a:lnTo>
                      <a:pt x="410" y="702"/>
                    </a:lnTo>
                    <a:lnTo>
                      <a:pt x="406" y="721"/>
                    </a:lnTo>
                    <a:lnTo>
                      <a:pt x="402" y="738"/>
                    </a:lnTo>
                    <a:lnTo>
                      <a:pt x="393" y="754"/>
                    </a:lnTo>
                    <a:lnTo>
                      <a:pt x="385" y="767"/>
                    </a:lnTo>
                    <a:lnTo>
                      <a:pt x="377" y="779"/>
                    </a:lnTo>
                    <a:lnTo>
                      <a:pt x="366" y="790"/>
                    </a:lnTo>
                    <a:lnTo>
                      <a:pt x="345" y="808"/>
                    </a:lnTo>
                    <a:lnTo>
                      <a:pt x="323" y="823"/>
                    </a:lnTo>
                    <a:lnTo>
                      <a:pt x="300" y="835"/>
                    </a:lnTo>
                    <a:lnTo>
                      <a:pt x="281" y="844"/>
                    </a:lnTo>
                    <a:lnTo>
                      <a:pt x="281" y="844"/>
                    </a:lnTo>
                    <a:lnTo>
                      <a:pt x="310" y="846"/>
                    </a:lnTo>
                    <a:lnTo>
                      <a:pt x="337" y="844"/>
                    </a:lnTo>
                    <a:lnTo>
                      <a:pt x="364" y="842"/>
                    </a:lnTo>
                    <a:lnTo>
                      <a:pt x="391" y="835"/>
                    </a:lnTo>
                    <a:lnTo>
                      <a:pt x="418" y="827"/>
                    </a:lnTo>
                    <a:lnTo>
                      <a:pt x="443" y="819"/>
                    </a:lnTo>
                    <a:lnTo>
                      <a:pt x="466" y="806"/>
                    </a:lnTo>
                    <a:lnTo>
                      <a:pt x="489" y="792"/>
                    </a:lnTo>
                    <a:lnTo>
                      <a:pt x="510" y="775"/>
                    </a:lnTo>
                    <a:lnTo>
                      <a:pt x="529" y="758"/>
                    </a:lnTo>
                    <a:lnTo>
                      <a:pt x="548" y="740"/>
                    </a:lnTo>
                    <a:lnTo>
                      <a:pt x="564" y="719"/>
                    </a:lnTo>
                    <a:lnTo>
                      <a:pt x="577" y="698"/>
                    </a:lnTo>
                    <a:lnTo>
                      <a:pt x="589" y="677"/>
                    </a:lnTo>
                    <a:lnTo>
                      <a:pt x="600" y="652"/>
                    </a:lnTo>
                    <a:lnTo>
                      <a:pt x="606" y="629"/>
                    </a:lnTo>
                    <a:lnTo>
                      <a:pt x="606" y="629"/>
                    </a:lnTo>
                    <a:lnTo>
                      <a:pt x="606" y="629"/>
                    </a:lnTo>
                    <a:lnTo>
                      <a:pt x="633" y="619"/>
                    </a:lnTo>
                    <a:lnTo>
                      <a:pt x="658" y="606"/>
                    </a:lnTo>
                    <a:lnTo>
                      <a:pt x="683" y="594"/>
                    </a:lnTo>
                    <a:lnTo>
                      <a:pt x="706" y="579"/>
                    </a:lnTo>
                    <a:lnTo>
                      <a:pt x="729" y="563"/>
                    </a:lnTo>
                    <a:lnTo>
                      <a:pt x="750" y="546"/>
                    </a:lnTo>
                    <a:lnTo>
                      <a:pt x="768" y="529"/>
                    </a:lnTo>
                    <a:lnTo>
                      <a:pt x="785" y="510"/>
                    </a:lnTo>
                    <a:lnTo>
                      <a:pt x="802" y="490"/>
                    </a:lnTo>
                    <a:lnTo>
                      <a:pt x="814" y="469"/>
                    </a:lnTo>
                    <a:lnTo>
                      <a:pt x="827" y="448"/>
                    </a:lnTo>
                    <a:lnTo>
                      <a:pt x="837" y="425"/>
                    </a:lnTo>
                    <a:lnTo>
                      <a:pt x="843" y="402"/>
                    </a:lnTo>
                    <a:lnTo>
                      <a:pt x="850" y="379"/>
                    </a:lnTo>
                    <a:lnTo>
                      <a:pt x="854" y="354"/>
                    </a:lnTo>
                    <a:lnTo>
                      <a:pt x="854" y="329"/>
                    </a:lnTo>
                    <a:lnTo>
                      <a:pt x="854" y="329"/>
                    </a:lnTo>
                    <a:close/>
                    <a:moveTo>
                      <a:pt x="427" y="150"/>
                    </a:moveTo>
                    <a:lnTo>
                      <a:pt x="427" y="150"/>
                    </a:lnTo>
                    <a:lnTo>
                      <a:pt x="441" y="150"/>
                    </a:lnTo>
                    <a:lnTo>
                      <a:pt x="452" y="154"/>
                    </a:lnTo>
                    <a:lnTo>
                      <a:pt x="462" y="158"/>
                    </a:lnTo>
                    <a:lnTo>
                      <a:pt x="468" y="165"/>
                    </a:lnTo>
                    <a:lnTo>
                      <a:pt x="475" y="173"/>
                    </a:lnTo>
                    <a:lnTo>
                      <a:pt x="479" y="183"/>
                    </a:lnTo>
                    <a:lnTo>
                      <a:pt x="481" y="194"/>
                    </a:lnTo>
                    <a:lnTo>
                      <a:pt x="481" y="206"/>
                    </a:lnTo>
                    <a:lnTo>
                      <a:pt x="481" y="206"/>
                    </a:lnTo>
                    <a:lnTo>
                      <a:pt x="479" y="237"/>
                    </a:lnTo>
                    <a:lnTo>
                      <a:pt x="475" y="273"/>
                    </a:lnTo>
                    <a:lnTo>
                      <a:pt x="468" y="315"/>
                    </a:lnTo>
                    <a:lnTo>
                      <a:pt x="458" y="360"/>
                    </a:lnTo>
                    <a:lnTo>
                      <a:pt x="458" y="360"/>
                    </a:lnTo>
                    <a:lnTo>
                      <a:pt x="456" y="371"/>
                    </a:lnTo>
                    <a:lnTo>
                      <a:pt x="450" y="379"/>
                    </a:lnTo>
                    <a:lnTo>
                      <a:pt x="441" y="383"/>
                    </a:lnTo>
                    <a:lnTo>
                      <a:pt x="427" y="385"/>
                    </a:lnTo>
                    <a:lnTo>
                      <a:pt x="427" y="385"/>
                    </a:lnTo>
                    <a:lnTo>
                      <a:pt x="414" y="383"/>
                    </a:lnTo>
                    <a:lnTo>
                      <a:pt x="406" y="379"/>
                    </a:lnTo>
                    <a:lnTo>
                      <a:pt x="400" y="371"/>
                    </a:lnTo>
                    <a:lnTo>
                      <a:pt x="395" y="360"/>
                    </a:lnTo>
                    <a:lnTo>
                      <a:pt x="395" y="360"/>
                    </a:lnTo>
                    <a:lnTo>
                      <a:pt x="387" y="315"/>
                    </a:lnTo>
                    <a:lnTo>
                      <a:pt x="379" y="273"/>
                    </a:lnTo>
                    <a:lnTo>
                      <a:pt x="375" y="237"/>
                    </a:lnTo>
                    <a:lnTo>
                      <a:pt x="375" y="206"/>
                    </a:lnTo>
                    <a:lnTo>
                      <a:pt x="375" y="206"/>
                    </a:lnTo>
                    <a:lnTo>
                      <a:pt x="375" y="194"/>
                    </a:lnTo>
                    <a:lnTo>
                      <a:pt x="377" y="183"/>
                    </a:lnTo>
                    <a:lnTo>
                      <a:pt x="381" y="173"/>
                    </a:lnTo>
                    <a:lnTo>
                      <a:pt x="385" y="165"/>
                    </a:lnTo>
                    <a:lnTo>
                      <a:pt x="393" y="158"/>
                    </a:lnTo>
                    <a:lnTo>
                      <a:pt x="402" y="154"/>
                    </a:lnTo>
                    <a:lnTo>
                      <a:pt x="414" y="150"/>
                    </a:lnTo>
                    <a:lnTo>
                      <a:pt x="427" y="150"/>
                    </a:lnTo>
                    <a:lnTo>
                      <a:pt x="427" y="150"/>
                    </a:lnTo>
                    <a:close/>
                    <a:moveTo>
                      <a:pt x="427" y="515"/>
                    </a:moveTo>
                    <a:lnTo>
                      <a:pt x="427" y="515"/>
                    </a:lnTo>
                    <a:lnTo>
                      <a:pt x="416" y="513"/>
                    </a:lnTo>
                    <a:lnTo>
                      <a:pt x="406" y="510"/>
                    </a:lnTo>
                    <a:lnTo>
                      <a:pt x="395" y="504"/>
                    </a:lnTo>
                    <a:lnTo>
                      <a:pt x="389" y="498"/>
                    </a:lnTo>
                    <a:lnTo>
                      <a:pt x="381" y="490"/>
                    </a:lnTo>
                    <a:lnTo>
                      <a:pt x="377" y="479"/>
                    </a:lnTo>
                    <a:lnTo>
                      <a:pt x="373" y="469"/>
                    </a:lnTo>
                    <a:lnTo>
                      <a:pt x="373" y="458"/>
                    </a:lnTo>
                    <a:lnTo>
                      <a:pt x="373" y="458"/>
                    </a:lnTo>
                    <a:lnTo>
                      <a:pt x="373" y="448"/>
                    </a:lnTo>
                    <a:lnTo>
                      <a:pt x="377" y="438"/>
                    </a:lnTo>
                    <a:lnTo>
                      <a:pt x="381" y="427"/>
                    </a:lnTo>
                    <a:lnTo>
                      <a:pt x="389" y="419"/>
                    </a:lnTo>
                    <a:lnTo>
                      <a:pt x="395" y="412"/>
                    </a:lnTo>
                    <a:lnTo>
                      <a:pt x="406" y="408"/>
                    </a:lnTo>
                    <a:lnTo>
                      <a:pt x="416" y="404"/>
                    </a:lnTo>
                    <a:lnTo>
                      <a:pt x="427" y="404"/>
                    </a:lnTo>
                    <a:lnTo>
                      <a:pt x="427" y="404"/>
                    </a:lnTo>
                    <a:lnTo>
                      <a:pt x="439" y="404"/>
                    </a:lnTo>
                    <a:lnTo>
                      <a:pt x="450" y="408"/>
                    </a:lnTo>
                    <a:lnTo>
                      <a:pt x="458" y="412"/>
                    </a:lnTo>
                    <a:lnTo>
                      <a:pt x="466" y="419"/>
                    </a:lnTo>
                    <a:lnTo>
                      <a:pt x="473" y="427"/>
                    </a:lnTo>
                    <a:lnTo>
                      <a:pt x="479" y="438"/>
                    </a:lnTo>
                    <a:lnTo>
                      <a:pt x="481" y="448"/>
                    </a:lnTo>
                    <a:lnTo>
                      <a:pt x="483" y="458"/>
                    </a:lnTo>
                    <a:lnTo>
                      <a:pt x="483" y="458"/>
                    </a:lnTo>
                    <a:lnTo>
                      <a:pt x="481" y="469"/>
                    </a:lnTo>
                    <a:lnTo>
                      <a:pt x="479" y="479"/>
                    </a:lnTo>
                    <a:lnTo>
                      <a:pt x="473" y="490"/>
                    </a:lnTo>
                    <a:lnTo>
                      <a:pt x="466" y="498"/>
                    </a:lnTo>
                    <a:lnTo>
                      <a:pt x="458" y="504"/>
                    </a:lnTo>
                    <a:lnTo>
                      <a:pt x="450" y="510"/>
                    </a:lnTo>
                    <a:lnTo>
                      <a:pt x="439" y="513"/>
                    </a:lnTo>
                    <a:lnTo>
                      <a:pt x="427" y="515"/>
                    </a:lnTo>
                    <a:lnTo>
                      <a:pt x="427" y="5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spTree>
    <p:extLst>
      <p:ext uri="{BB962C8B-B14F-4D97-AF65-F5344CB8AC3E}">
        <p14:creationId xmlns:p14="http://schemas.microsoft.com/office/powerpoint/2010/main" val="2559148995"/>
      </p:ext>
    </p:extLst>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（二）资本主义的民主制度及其本质</a:t>
            </a:r>
          </a:p>
        </p:txBody>
      </p:sp>
      <p:sp>
        <p:nvSpPr>
          <p:cNvPr id="6" name="文本框 5">
            <a:extLst>
              <a:ext uri="{FF2B5EF4-FFF2-40B4-BE49-F238E27FC236}">
                <a16:creationId xmlns:a16="http://schemas.microsoft.com/office/drawing/2014/main" xmlns="" id="{927FA9F6-21D7-4762-AB03-E8705AD15581}"/>
              </a:ext>
            </a:extLst>
          </p:cNvPr>
          <p:cNvSpPr txBox="1"/>
          <p:nvPr/>
        </p:nvSpPr>
        <p:spPr>
          <a:xfrm>
            <a:off x="374197" y="2056080"/>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资本主义的民主制度</a:t>
            </a:r>
          </a:p>
        </p:txBody>
      </p:sp>
      <p:sp>
        <p:nvSpPr>
          <p:cNvPr id="8" name="文本框 1">
            <a:extLst>
              <a:ext uri="{FF2B5EF4-FFF2-40B4-BE49-F238E27FC236}">
                <a16:creationId xmlns:a16="http://schemas.microsoft.com/office/drawing/2014/main" xmlns="" id="{0CC99D29-18B2-4C88-BC48-8E8B5CBD4783}"/>
              </a:ext>
            </a:extLst>
          </p:cNvPr>
          <p:cNvSpPr txBox="1">
            <a:spLocks noChangeArrowheads="1"/>
          </p:cNvSpPr>
          <p:nvPr/>
        </p:nvSpPr>
        <p:spPr bwMode="auto">
          <a:xfrm>
            <a:off x="815263" y="2995175"/>
            <a:ext cx="4759569" cy="251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资本主义国家的</a:t>
            </a:r>
            <a:r>
              <a:rPr kumimoji="0" lang="zh-CN" altLang="en-US" sz="32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选举制度</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，是资产阶级制定某种原则和程序，通过</a:t>
            </a:r>
            <a:r>
              <a:rPr kumimoji="0" lang="zh-CN" altLang="en-US" sz="2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竞选</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产生议会和国家元首的一种政治机制。</a:t>
            </a:r>
          </a:p>
        </p:txBody>
      </p:sp>
      <p:pic>
        <p:nvPicPr>
          <p:cNvPr id="5122" name="Picture 2">
            <a:extLst>
              <a:ext uri="{FF2B5EF4-FFF2-40B4-BE49-F238E27FC236}">
                <a16:creationId xmlns:a16="http://schemas.microsoft.com/office/drawing/2014/main" xmlns="" id="{C1351C76-77CB-4426-BE7C-3E9360F3FD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5370"/>
          <a:stretch/>
        </p:blipFill>
        <p:spPr bwMode="auto">
          <a:xfrm>
            <a:off x="6110514" y="2038727"/>
            <a:ext cx="5197475" cy="44323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98047"/>
      </p:ext>
    </p:extLst>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50E6510-4A97-45F4-8343-8DAF88225E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7730546">
            <a:off x="-89437" y="1736962"/>
            <a:ext cx="3783756" cy="423569"/>
          </a:xfrm>
          <a:prstGeom prst="rect">
            <a:avLst/>
          </a:prstGeom>
        </p:spPr>
      </p:pic>
      <p:grpSp>
        <p:nvGrpSpPr>
          <p:cNvPr id="15" name="组合 14">
            <a:extLst>
              <a:ext uri="{FF2B5EF4-FFF2-40B4-BE49-F238E27FC236}">
                <a16:creationId xmlns:a16="http://schemas.microsoft.com/office/drawing/2014/main" xmlns="" id="{73205834-7BC3-4E3A-AB6C-314CCCAA0B8E}"/>
              </a:ext>
            </a:extLst>
          </p:cNvPr>
          <p:cNvGrpSpPr/>
          <p:nvPr/>
        </p:nvGrpSpPr>
        <p:grpSpPr>
          <a:xfrm>
            <a:off x="0" y="859950"/>
            <a:ext cx="2450640" cy="1575797"/>
            <a:chOff x="0" y="859950"/>
            <a:chExt cx="2450640" cy="1575797"/>
          </a:xfrm>
        </p:grpSpPr>
        <p:sp>
          <p:nvSpPr>
            <p:cNvPr id="18" name="任意多边形: 形状 17">
              <a:extLst>
                <a:ext uri="{FF2B5EF4-FFF2-40B4-BE49-F238E27FC236}">
                  <a16:creationId xmlns:a16="http://schemas.microsoft.com/office/drawing/2014/main" xmlns="" id="{1FBB5E52-8750-49C2-8E62-E581B30F1147}"/>
                </a:ext>
              </a:extLst>
            </p:cNvPr>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9" name="矩形 18">
              <a:extLst>
                <a:ext uri="{FF2B5EF4-FFF2-40B4-BE49-F238E27FC236}">
                  <a16:creationId xmlns:a16="http://schemas.microsoft.com/office/drawing/2014/main" xmlns="" id="{A5E80651-6CD7-4D18-8C89-6EDB6ACAB3F1}"/>
                </a:ext>
              </a:extLst>
            </p:cNvPr>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grpSp>
      <p:pic>
        <p:nvPicPr>
          <p:cNvPr id="24" name="图片 23">
            <a:extLst>
              <a:ext uri="{FF2B5EF4-FFF2-40B4-BE49-F238E27FC236}">
                <a16:creationId xmlns:a16="http://schemas.microsoft.com/office/drawing/2014/main" xmlns="" id="{7CBA563D-BCF2-4B9D-BD2A-4A910BECD26E}"/>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p:blipFill>
        <p:spPr>
          <a:xfrm>
            <a:off x="295012" y="755634"/>
            <a:ext cx="1522440" cy="1575798"/>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8" name="文本框 27">
            <a:extLst>
              <a:ext uri="{FF2B5EF4-FFF2-40B4-BE49-F238E27FC236}">
                <a16:creationId xmlns:a16="http://schemas.microsoft.com/office/drawing/2014/main" xmlns="" id="{5EB2E0D5-5AEC-4499-9FED-EF5387AC0BE0}"/>
              </a:ext>
            </a:extLst>
          </p:cNvPr>
          <p:cNvSpPr txBox="1"/>
          <p:nvPr/>
        </p:nvSpPr>
        <p:spPr>
          <a:xfrm>
            <a:off x="218136" y="2737179"/>
            <a:ext cx="5720991" cy="1790042"/>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en-US" altLang="zh-CN"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140</a:t>
            </a: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亿美元！美国</a:t>
            </a:r>
            <a:endParaRPr lang="en-US" altLang="zh-CN"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endParaRPr>
          </a:p>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大选“烧钱”创纪录</a:t>
            </a:r>
            <a:endPar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endParaRPr>
          </a:p>
        </p:txBody>
      </p:sp>
      <p:pic>
        <p:nvPicPr>
          <p:cNvPr id="14" name="图片 13">
            <a:hlinkClick r:id="rId8"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97009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17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sp>
        <p:nvSpPr>
          <p:cNvPr id="11" name="矩形 1">
            <a:extLst>
              <a:ext uri="{FF2B5EF4-FFF2-40B4-BE49-F238E27FC236}">
                <a16:creationId xmlns:a16="http://schemas.microsoft.com/office/drawing/2014/main" xmlns="" id="{9FB196A8-6894-47DD-ABD0-542AC858D649}"/>
              </a:ext>
            </a:extLst>
          </p:cNvPr>
          <p:cNvSpPr>
            <a:spLocks noChangeArrowheads="1"/>
          </p:cNvSpPr>
          <p:nvPr/>
        </p:nvSpPr>
        <p:spPr bwMode="auto">
          <a:xfrm>
            <a:off x="999094" y="2480947"/>
            <a:ext cx="4392245"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“要赢得选举，需要两样东西，一是金钱，第二个我就记不得了。”</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100</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多年前美国竞选专家马克</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汉纳的话，不仅道出了当初的真相，而且至今依然不断被事实所证明。</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150" name="Picture 6">
            <a:extLst>
              <a:ext uri="{FF2B5EF4-FFF2-40B4-BE49-F238E27FC236}">
                <a16:creationId xmlns:a16="http://schemas.microsoft.com/office/drawing/2014/main" xmlns="" id="{6D58CD8A-1FD7-4882-AE4A-6409C3E2C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388" y="2361008"/>
            <a:ext cx="6381750" cy="35909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a:extLst>
              <a:ext uri="{FF2B5EF4-FFF2-40B4-BE49-F238E27FC236}">
                <a16:creationId xmlns:a16="http://schemas.microsoft.com/office/drawing/2014/main" xmlns="" id="{18674640-4AC1-4F4E-85F0-7CC226C2BAF8}"/>
              </a:ext>
            </a:extLst>
          </p:cNvPr>
          <p:cNvGrpSpPr/>
          <p:nvPr/>
        </p:nvGrpSpPr>
        <p:grpSpPr>
          <a:xfrm>
            <a:off x="-156" y="0"/>
            <a:ext cx="12192154" cy="1379459"/>
            <a:chOff x="-156" y="0"/>
            <a:chExt cx="12192154" cy="1379459"/>
          </a:xfrm>
        </p:grpSpPr>
        <p:grpSp>
          <p:nvGrpSpPr>
            <p:cNvPr id="14" name="组合 13">
              <a:extLst>
                <a:ext uri="{FF2B5EF4-FFF2-40B4-BE49-F238E27FC236}">
                  <a16:creationId xmlns:a16="http://schemas.microsoft.com/office/drawing/2014/main" xmlns="" id="{D025AB14-3E20-4519-A4ED-6916ADF14ED7}"/>
                </a:ext>
              </a:extLst>
            </p:cNvPr>
            <p:cNvGrpSpPr/>
            <p:nvPr/>
          </p:nvGrpSpPr>
          <p:grpSpPr>
            <a:xfrm>
              <a:off x="-156" y="132762"/>
              <a:ext cx="12192154" cy="1246697"/>
              <a:chOff x="-156" y="132762"/>
              <a:chExt cx="12192154" cy="1246697"/>
            </a:xfrm>
          </p:grpSpPr>
          <p:pic>
            <p:nvPicPr>
              <p:cNvPr id="16" name="图片 15">
                <a:extLst>
                  <a:ext uri="{FF2B5EF4-FFF2-40B4-BE49-F238E27FC236}">
                    <a16:creationId xmlns:a16="http://schemas.microsoft.com/office/drawing/2014/main" xmlns="" id="{9F6EA512-6B08-499A-8A52-C84D0C5F5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6920" y="222102"/>
                <a:ext cx="1727578" cy="1146940"/>
              </a:xfrm>
              <a:prstGeom prst="rect">
                <a:avLst/>
              </a:prstGeom>
            </p:spPr>
          </p:pic>
          <p:grpSp>
            <p:nvGrpSpPr>
              <p:cNvPr id="17" name="组合 16">
                <a:extLst>
                  <a:ext uri="{FF2B5EF4-FFF2-40B4-BE49-F238E27FC236}">
                    <a16:creationId xmlns:a16="http://schemas.microsoft.com/office/drawing/2014/main" xmlns="" id="{D6D97403-9E73-4C6B-A262-BEDA4F2A37B2}"/>
                  </a:ext>
                </a:extLst>
              </p:cNvPr>
              <p:cNvGrpSpPr/>
              <p:nvPr/>
            </p:nvGrpSpPr>
            <p:grpSpPr>
              <a:xfrm>
                <a:off x="-156" y="132762"/>
                <a:ext cx="12192154" cy="1246697"/>
                <a:chOff x="-5720519" y="757867"/>
                <a:chExt cx="14864518" cy="1519954"/>
              </a:xfrm>
            </p:grpSpPr>
            <p:sp>
              <p:nvSpPr>
                <p:cNvPr id="18" name="矩形 17">
                  <a:extLst>
                    <a:ext uri="{FF2B5EF4-FFF2-40B4-BE49-F238E27FC236}">
                      <a16:creationId xmlns:a16="http://schemas.microsoft.com/office/drawing/2014/main" xmlns="" id="{4AE712D8-000E-4CC9-8D6F-2BD32A3C7DCB}"/>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xmlns="" id="{3452AA7B-13CF-4877-B91E-6FDA26EA6A02}"/>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“民主”还是“钱主”</a:t>
                  </a:r>
                </a:p>
              </p:txBody>
            </p:sp>
            <p:sp>
              <p:nvSpPr>
                <p:cNvPr id="20" name="矩形 19">
                  <a:extLst>
                    <a:ext uri="{FF2B5EF4-FFF2-40B4-BE49-F238E27FC236}">
                      <a16:creationId xmlns:a16="http://schemas.microsoft.com/office/drawing/2014/main" xmlns="" id="{0FA6E479-F065-4E6F-8DCA-2C4F3E462F93}"/>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5" name="图片 14">
              <a:extLst>
                <a:ext uri="{FF2B5EF4-FFF2-40B4-BE49-F238E27FC236}">
                  <a16:creationId xmlns:a16="http://schemas.microsoft.com/office/drawing/2014/main" xmlns="" id="{533DA158-6E23-4040-A897-39B3E94499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Tree>
    <p:extLst>
      <p:ext uri="{BB962C8B-B14F-4D97-AF65-F5344CB8AC3E}">
        <p14:creationId xmlns:p14="http://schemas.microsoft.com/office/powerpoint/2010/main" val="2080656680"/>
      </p:ext>
    </p:extLst>
  </p:cSld>
  <p:clrMapOvr>
    <a:masterClrMapping/>
  </p:clrMapOvr>
  <p:transition spd="slow">
    <p:wipe/>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xmlns="" id="{18674640-4AC1-4F4E-85F0-7CC226C2BAF8}"/>
              </a:ext>
            </a:extLst>
          </p:cNvPr>
          <p:cNvGrpSpPr/>
          <p:nvPr/>
        </p:nvGrpSpPr>
        <p:grpSpPr>
          <a:xfrm>
            <a:off x="-156" y="0"/>
            <a:ext cx="12192154" cy="1379459"/>
            <a:chOff x="-156" y="0"/>
            <a:chExt cx="12192154" cy="1379459"/>
          </a:xfrm>
        </p:grpSpPr>
        <p:grpSp>
          <p:nvGrpSpPr>
            <p:cNvPr id="14" name="组合 13">
              <a:extLst>
                <a:ext uri="{FF2B5EF4-FFF2-40B4-BE49-F238E27FC236}">
                  <a16:creationId xmlns:a16="http://schemas.microsoft.com/office/drawing/2014/main" xmlns="" id="{D025AB14-3E20-4519-A4ED-6916ADF14ED7}"/>
                </a:ext>
              </a:extLst>
            </p:cNvPr>
            <p:cNvGrpSpPr/>
            <p:nvPr/>
          </p:nvGrpSpPr>
          <p:grpSpPr>
            <a:xfrm>
              <a:off x="-156" y="132762"/>
              <a:ext cx="12192154" cy="1246697"/>
              <a:chOff x="-156" y="132762"/>
              <a:chExt cx="12192154" cy="1246697"/>
            </a:xfrm>
          </p:grpSpPr>
          <p:pic>
            <p:nvPicPr>
              <p:cNvPr id="16" name="图片 15">
                <a:extLst>
                  <a:ext uri="{FF2B5EF4-FFF2-40B4-BE49-F238E27FC236}">
                    <a16:creationId xmlns:a16="http://schemas.microsoft.com/office/drawing/2014/main" xmlns="" id="{9F6EA512-6B08-499A-8A52-C84D0C5F5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920" y="222102"/>
                <a:ext cx="1727578" cy="1146940"/>
              </a:xfrm>
              <a:prstGeom prst="rect">
                <a:avLst/>
              </a:prstGeom>
            </p:spPr>
          </p:pic>
          <p:grpSp>
            <p:nvGrpSpPr>
              <p:cNvPr id="17" name="组合 16">
                <a:extLst>
                  <a:ext uri="{FF2B5EF4-FFF2-40B4-BE49-F238E27FC236}">
                    <a16:creationId xmlns:a16="http://schemas.microsoft.com/office/drawing/2014/main" xmlns="" id="{D6D97403-9E73-4C6B-A262-BEDA4F2A37B2}"/>
                  </a:ext>
                </a:extLst>
              </p:cNvPr>
              <p:cNvGrpSpPr/>
              <p:nvPr/>
            </p:nvGrpSpPr>
            <p:grpSpPr>
              <a:xfrm>
                <a:off x="-156" y="132762"/>
                <a:ext cx="12192154" cy="1246697"/>
                <a:chOff x="-5720519" y="757867"/>
                <a:chExt cx="14864518" cy="1519954"/>
              </a:xfrm>
            </p:grpSpPr>
            <p:sp>
              <p:nvSpPr>
                <p:cNvPr id="18" name="矩形 17">
                  <a:extLst>
                    <a:ext uri="{FF2B5EF4-FFF2-40B4-BE49-F238E27FC236}">
                      <a16:creationId xmlns:a16="http://schemas.microsoft.com/office/drawing/2014/main" xmlns="" id="{4AE712D8-000E-4CC9-8D6F-2BD32A3C7DCB}"/>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xmlns="" id="{3452AA7B-13CF-4877-B91E-6FDA26EA6A02}"/>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“民主”还是“钱主”</a:t>
                  </a:r>
                </a:p>
              </p:txBody>
            </p:sp>
            <p:sp>
              <p:nvSpPr>
                <p:cNvPr id="20" name="矩形 19">
                  <a:extLst>
                    <a:ext uri="{FF2B5EF4-FFF2-40B4-BE49-F238E27FC236}">
                      <a16:creationId xmlns:a16="http://schemas.microsoft.com/office/drawing/2014/main" xmlns="" id="{0FA6E479-F065-4E6F-8DCA-2C4F3E462F93}"/>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5" name="图片 14">
              <a:extLst>
                <a:ext uri="{FF2B5EF4-FFF2-40B4-BE49-F238E27FC236}">
                  <a16:creationId xmlns:a16="http://schemas.microsoft.com/office/drawing/2014/main" xmlns="" id="{533DA158-6E23-4040-A897-39B3E94499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
        <p:nvSpPr>
          <p:cNvPr id="13" name="矩形 1">
            <a:extLst>
              <a:ext uri="{FF2B5EF4-FFF2-40B4-BE49-F238E27FC236}">
                <a16:creationId xmlns:a16="http://schemas.microsoft.com/office/drawing/2014/main" xmlns="" id="{D06B374C-B589-459C-9E13-531C370DCCCC}"/>
              </a:ext>
            </a:extLst>
          </p:cNvPr>
          <p:cNvSpPr>
            <a:spLocks noChangeArrowheads="1"/>
          </p:cNvSpPr>
          <p:nvPr/>
        </p:nvSpPr>
        <p:spPr bwMode="auto">
          <a:xfrm>
            <a:off x="800100" y="3150049"/>
            <a:ext cx="389554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 有“钱主政治”在，就没有真民主在。既然用“钱”取代了“民”，美式民主就谈不上是真民主。</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1" name="Picture 2" descr="特朗普向拜登“宣战”：一秒KO你！">
            <a:extLst>
              <a:ext uri="{FF2B5EF4-FFF2-40B4-BE49-F238E27FC236}">
                <a16:creationId xmlns:a16="http://schemas.microsoft.com/office/drawing/2014/main" xmlns="" id="{470434A0-BCF1-4000-B0C7-E9D3B55DF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6900" y="2666612"/>
            <a:ext cx="5715000" cy="32099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178495"/>
      </p:ext>
    </p:extLst>
  </p:cSld>
  <p:clrMapOvr>
    <a:masterClrMapping/>
  </p:clrMapOvr>
  <p:transition spd="slow">
    <p:wipe/>
  </p:transition>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（二）资本主义的民主制度及其本质</a:t>
            </a:r>
          </a:p>
        </p:txBody>
      </p:sp>
      <p:sp>
        <p:nvSpPr>
          <p:cNvPr id="6" name="文本框 5">
            <a:extLst>
              <a:ext uri="{FF2B5EF4-FFF2-40B4-BE49-F238E27FC236}">
                <a16:creationId xmlns:a16="http://schemas.microsoft.com/office/drawing/2014/main" xmlns="" id="{927FA9F6-21D7-4762-AB03-E8705AD15581}"/>
              </a:ext>
            </a:extLst>
          </p:cNvPr>
          <p:cNvSpPr txBox="1"/>
          <p:nvPr/>
        </p:nvSpPr>
        <p:spPr>
          <a:xfrm>
            <a:off x="374197" y="2135167"/>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资本主义的民主制度</a:t>
            </a:r>
          </a:p>
        </p:txBody>
      </p:sp>
      <p:sp>
        <p:nvSpPr>
          <p:cNvPr id="8" name="文本框 1">
            <a:extLst>
              <a:ext uri="{FF2B5EF4-FFF2-40B4-BE49-F238E27FC236}">
                <a16:creationId xmlns:a16="http://schemas.microsoft.com/office/drawing/2014/main" xmlns="" id="{0CC99D29-18B2-4C88-BC48-8E8B5CBD4783}"/>
              </a:ext>
            </a:extLst>
          </p:cNvPr>
          <p:cNvSpPr txBox="1">
            <a:spLocks noChangeArrowheads="1"/>
          </p:cNvSpPr>
          <p:nvPr/>
        </p:nvSpPr>
        <p:spPr bwMode="auto">
          <a:xfrm>
            <a:off x="1026843" y="3095580"/>
            <a:ext cx="4870101" cy="298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32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政党</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是特定阶级利益的集中代表，是代表一定阶级、阶层或集团的根本利益，为达到政治目的，特别是为了取得政权和保持政权而建立的一种政治组织。</a:t>
            </a:r>
          </a:p>
        </p:txBody>
      </p:sp>
      <p:pic>
        <p:nvPicPr>
          <p:cNvPr id="3076" name="Picture 4">
            <a:extLst>
              <a:ext uri="{FF2B5EF4-FFF2-40B4-BE49-F238E27FC236}">
                <a16:creationId xmlns:a16="http://schemas.microsoft.com/office/drawing/2014/main" xmlns="" id="{37CAEBEC-80FA-4455-820B-C09585B1A4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5267" y="2135167"/>
            <a:ext cx="4192454" cy="42857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829276"/>
      </p:ext>
    </p:extLst>
  </p:cSld>
  <p:clrMapOvr>
    <a:masterClrMapping/>
  </p:clrMapOvr>
  <p:transition spd="med">
    <p:fade/>
  </p:transition>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（二）资本主义的民主制度及其本质</a:t>
            </a:r>
          </a:p>
        </p:txBody>
      </p:sp>
      <p:sp>
        <p:nvSpPr>
          <p:cNvPr id="6" name="文本框 5">
            <a:extLst>
              <a:ext uri="{FF2B5EF4-FFF2-40B4-BE49-F238E27FC236}">
                <a16:creationId xmlns:a16="http://schemas.microsoft.com/office/drawing/2014/main" xmlns="" id="{927FA9F6-21D7-4762-AB03-E8705AD15581}"/>
              </a:ext>
            </a:extLst>
          </p:cNvPr>
          <p:cNvSpPr txBox="1"/>
          <p:nvPr/>
        </p:nvSpPr>
        <p:spPr>
          <a:xfrm>
            <a:off x="374197" y="1958939"/>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资本主义的民主制度的作用</a:t>
            </a:r>
          </a:p>
        </p:txBody>
      </p:sp>
      <p:sp>
        <p:nvSpPr>
          <p:cNvPr id="8" name="文本框 1">
            <a:extLst>
              <a:ext uri="{FF2B5EF4-FFF2-40B4-BE49-F238E27FC236}">
                <a16:creationId xmlns:a16="http://schemas.microsoft.com/office/drawing/2014/main" xmlns="" id="{0CC99D29-18B2-4C88-BC48-8E8B5CBD4783}"/>
              </a:ext>
            </a:extLst>
          </p:cNvPr>
          <p:cNvSpPr txBox="1">
            <a:spLocks noChangeArrowheads="1"/>
          </p:cNvSpPr>
          <p:nvPr/>
        </p:nvSpPr>
        <p:spPr bwMode="auto">
          <a:xfrm>
            <a:off x="514350" y="2814253"/>
            <a:ext cx="5186121"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1">
              <a:lnSpc>
                <a:spcPct val="150000"/>
              </a:lnSpc>
              <a:spcBef>
                <a:spcPts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推动社会生产力大幅度发展，促进了社会进步</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1" fontAlgn="base" latinLnBrk="0" hangingPunct="1">
              <a:lnSpc>
                <a:spcPct val="150000"/>
              </a:lnSpc>
              <a:spcBef>
                <a:spcPts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历史性地推进了人的发展，促进了人类的进步</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1" fontAlgn="base" latinLnBrk="0" hangingPunct="1">
              <a:lnSpc>
                <a:spcPct val="150000"/>
              </a:lnSpc>
              <a:spcBef>
                <a:spcPts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积累的政治统治和社会管理经验，对推动社会进步具有重要意义</a:t>
            </a:r>
          </a:p>
        </p:txBody>
      </p:sp>
      <p:pic>
        <p:nvPicPr>
          <p:cNvPr id="9218" name="Picture 2">
            <a:extLst>
              <a:ext uri="{FF2B5EF4-FFF2-40B4-BE49-F238E27FC236}">
                <a16:creationId xmlns:a16="http://schemas.microsoft.com/office/drawing/2014/main" xmlns="" id="{1DE93869-EE87-4354-A2BD-ACB681AA2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096000" y="3032644"/>
            <a:ext cx="5581650" cy="29136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547"/>
      </p:ext>
    </p:extLst>
  </p:cSld>
  <p:clrMapOvr>
    <a:masterClrMapping/>
  </p:clrMapOvr>
  <p:transition spd="med">
    <p:fade/>
  </p:transition>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5" name="文本框 1">
            <a:extLst>
              <a:ext uri="{FF2B5EF4-FFF2-40B4-BE49-F238E27FC236}">
                <a16:creationId xmlns:a16="http://schemas.microsoft.com/office/drawing/2014/main" xmlns="" id="{5FFAD668-7FE5-4FB9-AA99-4BD1EC005EF3}"/>
              </a:ext>
            </a:extLst>
          </p:cNvPr>
          <p:cNvSpPr txBox="1">
            <a:spLocks noChangeArrowheads="1"/>
          </p:cNvSpPr>
          <p:nvPr/>
        </p:nvSpPr>
        <p:spPr bwMode="auto">
          <a:xfrm>
            <a:off x="785819" y="2665121"/>
            <a:ext cx="10931804"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第一，资本主义的民主是金钱操纵下的民主，实际是资产阶级精英统治下的民主</a:t>
            </a:r>
          </a:p>
        </p:txBody>
      </p:sp>
      <p:sp>
        <p:nvSpPr>
          <p:cNvPr id="15" name="矩形: 圆角 14">
            <a:extLst>
              <a:ext uri="{FF2B5EF4-FFF2-40B4-BE49-F238E27FC236}">
                <a16:creationId xmlns:a16="http://schemas.microsoft.com/office/drawing/2014/main" xmlns="" id="{514BED82-DC57-412F-8AD0-9913C815B6FF}"/>
              </a:ext>
            </a:extLst>
          </p:cNvPr>
          <p:cNvSpPr/>
          <p:nvPr/>
        </p:nvSpPr>
        <p:spPr>
          <a:xfrm>
            <a:off x="986624" y="3589416"/>
            <a:ext cx="10218753" cy="2830635"/>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62280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资产阶级民主同中世纪制度比较起来，在历史上是一大进步，但它始终是而且在资本主义制度下不能不是狭隘的、残缺不全的、虚伪的、骗人的民主，对富人是天堂，对被剥削者、对穷人是陷阱和骗局。</a:t>
            </a: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622800" algn="r"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列宁：</a:t>
            </a: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无产阶级革命和叛徒考茨基</a:t>
            </a: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2" name="矩形: 圆角 11">
            <a:extLst>
              <a:ext uri="{FF2B5EF4-FFF2-40B4-BE49-F238E27FC236}">
                <a16:creationId xmlns:a16="http://schemas.microsoft.com/office/drawing/2014/main" xmlns="" id="{5437297E-207F-4B5E-9C90-E7F168A59E0F}"/>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（二）资本主义的民主制度及其本质</a:t>
            </a:r>
          </a:p>
        </p:txBody>
      </p:sp>
      <p:sp>
        <p:nvSpPr>
          <p:cNvPr id="13" name="文本框 12">
            <a:extLst>
              <a:ext uri="{FF2B5EF4-FFF2-40B4-BE49-F238E27FC236}">
                <a16:creationId xmlns:a16="http://schemas.microsoft.com/office/drawing/2014/main" xmlns="" id="{AE0E4F9A-0BC3-4127-A7F8-EE1A16B09CCD}"/>
              </a:ext>
            </a:extLst>
          </p:cNvPr>
          <p:cNvSpPr txBox="1"/>
          <p:nvPr/>
        </p:nvSpPr>
        <p:spPr>
          <a:xfrm>
            <a:off x="374197" y="1844639"/>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资本主义的民主制度的局限性</a:t>
            </a:r>
          </a:p>
        </p:txBody>
      </p:sp>
    </p:spTree>
    <p:extLst>
      <p:ext uri="{BB962C8B-B14F-4D97-AF65-F5344CB8AC3E}">
        <p14:creationId xmlns:p14="http://schemas.microsoft.com/office/powerpoint/2010/main" val="275074241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20" name="矩形: 圆角 19">
            <a:extLst>
              <a:ext uri="{FF2B5EF4-FFF2-40B4-BE49-F238E27FC236}">
                <a16:creationId xmlns:a16="http://schemas.microsoft.com/office/drawing/2014/main" xmlns="" id="{29DA94E9-BF23-4996-AB26-69257DEC56CE}"/>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grpSp>
        <p:nvGrpSpPr>
          <p:cNvPr id="2" name="组合 1">
            <a:extLst>
              <a:ext uri="{FF2B5EF4-FFF2-40B4-BE49-F238E27FC236}">
                <a16:creationId xmlns:a16="http://schemas.microsoft.com/office/drawing/2014/main" xmlns="" id="{E2075A54-66AE-4358-BBA9-8B6F79EB0E2F}"/>
              </a:ext>
            </a:extLst>
          </p:cNvPr>
          <p:cNvGrpSpPr/>
          <p:nvPr/>
        </p:nvGrpSpPr>
        <p:grpSpPr>
          <a:xfrm>
            <a:off x="942888" y="3115028"/>
            <a:ext cx="10560050" cy="2927350"/>
            <a:chOff x="1053378" y="2866108"/>
            <a:chExt cx="10560050" cy="2927350"/>
          </a:xfrm>
        </p:grpSpPr>
        <p:sp>
          <p:nvSpPr>
            <p:cNvPr id="8" name="文本框 1">
              <a:extLst>
                <a:ext uri="{FF2B5EF4-FFF2-40B4-BE49-F238E27FC236}">
                  <a16:creationId xmlns:a16="http://schemas.microsoft.com/office/drawing/2014/main" xmlns="" id="{ACA9DCD7-362B-4760-ABF9-25C94560FEB0}"/>
                </a:ext>
              </a:extLst>
            </p:cNvPr>
            <p:cNvSpPr txBox="1">
              <a:spLocks noChangeArrowheads="1"/>
            </p:cNvSpPr>
            <p:nvPr/>
          </p:nvSpPr>
          <p:spPr bwMode="auto">
            <a:xfrm>
              <a:off x="5012603" y="2866108"/>
              <a:ext cx="66008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用来交换、能满足人的某种需要的劳动产品</a:t>
              </a:r>
              <a:endParaRPr lang="en-US" altLang="zh-CN" sz="2400" dirty="0">
                <a:latin typeface="微软雅黑" panose="020B0503020204020204" pitchFamily="34" charset="-122"/>
                <a:sym typeface="微软雅黑" panose="020B0503020204020204" pitchFamily="34" charset="-122"/>
              </a:endParaRPr>
            </a:p>
          </p:txBody>
        </p:sp>
        <p:grpSp>
          <p:nvGrpSpPr>
            <p:cNvPr id="12" name="组合 1">
              <a:extLst>
                <a:ext uri="{FF2B5EF4-FFF2-40B4-BE49-F238E27FC236}">
                  <a16:creationId xmlns:a16="http://schemas.microsoft.com/office/drawing/2014/main" xmlns="" id="{A0DFE756-157A-4110-8AEB-03164F6D1178}"/>
                </a:ext>
              </a:extLst>
            </p:cNvPr>
            <p:cNvGrpSpPr>
              <a:grpSpLocks/>
            </p:cNvGrpSpPr>
            <p:nvPr/>
          </p:nvGrpSpPr>
          <p:grpSpPr bwMode="auto">
            <a:xfrm>
              <a:off x="1053378" y="2926433"/>
              <a:ext cx="3814763" cy="2867025"/>
              <a:chOff x="2477980" y="2778381"/>
              <a:chExt cx="2760730" cy="2074970"/>
            </a:xfrm>
          </p:grpSpPr>
          <p:sp>
            <p:nvSpPr>
              <p:cNvPr id="13" name="任意多边形 16">
                <a:extLst>
                  <a:ext uri="{FF2B5EF4-FFF2-40B4-BE49-F238E27FC236}">
                    <a16:creationId xmlns:a16="http://schemas.microsoft.com/office/drawing/2014/main" xmlns="" id="{9496BBF3-B49A-44FB-AD20-60852C791DD0}"/>
                  </a:ext>
                </a:extLst>
              </p:cNvPr>
              <p:cNvSpPr>
                <a:spLocks/>
              </p:cNvSpPr>
              <p:nvPr>
                <p:custDataLst>
                  <p:tags r:id="rId1"/>
                </p:custDataLst>
              </p:nvPr>
            </p:nvSpPr>
            <p:spPr bwMode="auto">
              <a:xfrm>
                <a:off x="2477980" y="2990933"/>
                <a:ext cx="769742" cy="1579781"/>
              </a:xfrm>
              <a:custGeom>
                <a:avLst/>
                <a:gdLst>
                  <a:gd name="T0" fmla="*/ 769742 w 1612900"/>
                  <a:gd name="T1" fmla="*/ 0 h 3310211"/>
                  <a:gd name="T2" fmla="*/ 769742 w 1612900"/>
                  <a:gd name="T3" fmla="*/ 152094 h 3310211"/>
                  <a:gd name="T4" fmla="*/ 725635 w 1612900"/>
                  <a:gd name="T5" fmla="*/ 154320 h 3310211"/>
                  <a:gd name="T6" fmla="*/ 152092 w 1612900"/>
                  <a:gd name="T7" fmla="*/ 789890 h 3310211"/>
                  <a:gd name="T8" fmla="*/ 725635 w 1612900"/>
                  <a:gd name="T9" fmla="*/ 1425460 h 3310211"/>
                  <a:gd name="T10" fmla="*/ 769742 w 1612900"/>
                  <a:gd name="T11" fmla="*/ 1427687 h 3310211"/>
                  <a:gd name="T12" fmla="*/ 769742 w 1612900"/>
                  <a:gd name="T13" fmla="*/ 1579781 h 3310211"/>
                  <a:gd name="T14" fmla="*/ 710085 w 1612900"/>
                  <a:gd name="T15" fmla="*/ 1576769 h 3310211"/>
                  <a:gd name="T16" fmla="*/ 0 w 1612900"/>
                  <a:gd name="T17" fmla="*/ 789890 h 3310211"/>
                  <a:gd name="T18" fmla="*/ 710085 w 1612900"/>
                  <a:gd name="T19" fmla="*/ 3012 h 3310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2900" h="3310211">
                    <a:moveTo>
                      <a:pt x="1612900" y="0"/>
                    </a:moveTo>
                    <a:lnTo>
                      <a:pt x="1612900" y="318691"/>
                    </a:lnTo>
                    <a:lnTo>
                      <a:pt x="1520480" y="323357"/>
                    </a:lnTo>
                    <a:cubicBezTo>
                      <a:pt x="845453" y="391910"/>
                      <a:pt x="318691" y="961992"/>
                      <a:pt x="318691" y="1655105"/>
                    </a:cubicBezTo>
                    <a:cubicBezTo>
                      <a:pt x="318691" y="2348219"/>
                      <a:pt x="845453" y="2918300"/>
                      <a:pt x="1520480" y="2986853"/>
                    </a:cubicBezTo>
                    <a:lnTo>
                      <a:pt x="1612900" y="2991520"/>
                    </a:lnTo>
                    <a:lnTo>
                      <a:pt x="1612900" y="3310211"/>
                    </a:lnTo>
                    <a:lnTo>
                      <a:pt x="1487896" y="3303899"/>
                    </a:lnTo>
                    <a:cubicBezTo>
                      <a:pt x="652167" y="3219026"/>
                      <a:pt x="0" y="2513226"/>
                      <a:pt x="0" y="1655105"/>
                    </a:cubicBezTo>
                    <a:cubicBezTo>
                      <a:pt x="0" y="796984"/>
                      <a:pt x="652167" y="91185"/>
                      <a:pt x="1487896" y="6312"/>
                    </a:cubicBezTo>
                    <a:lnTo>
                      <a:pt x="1612900" y="0"/>
                    </a:lnTo>
                    <a:close/>
                  </a:path>
                </a:pathLst>
              </a:custGeom>
              <a:solidFill>
                <a:srgbClr val="C77C49"/>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14" name="任意多边形 15">
                <a:extLst>
                  <a:ext uri="{FF2B5EF4-FFF2-40B4-BE49-F238E27FC236}">
                    <a16:creationId xmlns:a16="http://schemas.microsoft.com/office/drawing/2014/main" xmlns="" id="{3B902970-E850-4FBF-88A3-4B7F2D3A351A}"/>
                  </a:ext>
                </a:extLst>
              </p:cNvPr>
              <p:cNvSpPr>
                <a:spLocks/>
              </p:cNvSpPr>
              <p:nvPr>
                <p:custDataLst>
                  <p:tags r:id="rId2"/>
                </p:custDataLst>
              </p:nvPr>
            </p:nvSpPr>
            <p:spPr bwMode="auto">
              <a:xfrm>
                <a:off x="2554955" y="3132252"/>
                <a:ext cx="769742" cy="1579780"/>
              </a:xfrm>
              <a:custGeom>
                <a:avLst/>
                <a:gdLst>
                  <a:gd name="T0" fmla="*/ 769742 w 1612900"/>
                  <a:gd name="T1" fmla="*/ 0 h 3310211"/>
                  <a:gd name="T2" fmla="*/ 769742 w 1612900"/>
                  <a:gd name="T3" fmla="*/ 152094 h 3310211"/>
                  <a:gd name="T4" fmla="*/ 725635 w 1612900"/>
                  <a:gd name="T5" fmla="*/ 154320 h 3310211"/>
                  <a:gd name="T6" fmla="*/ 152092 w 1612900"/>
                  <a:gd name="T7" fmla="*/ 789890 h 3310211"/>
                  <a:gd name="T8" fmla="*/ 725635 w 1612900"/>
                  <a:gd name="T9" fmla="*/ 1425459 h 3310211"/>
                  <a:gd name="T10" fmla="*/ 769742 w 1612900"/>
                  <a:gd name="T11" fmla="*/ 1427686 h 3310211"/>
                  <a:gd name="T12" fmla="*/ 769742 w 1612900"/>
                  <a:gd name="T13" fmla="*/ 1579780 h 3310211"/>
                  <a:gd name="T14" fmla="*/ 710085 w 1612900"/>
                  <a:gd name="T15" fmla="*/ 1576768 h 3310211"/>
                  <a:gd name="T16" fmla="*/ 0 w 1612900"/>
                  <a:gd name="T17" fmla="*/ 789890 h 3310211"/>
                  <a:gd name="T18" fmla="*/ 710085 w 1612900"/>
                  <a:gd name="T19" fmla="*/ 3012 h 3310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2900" h="3310211">
                    <a:moveTo>
                      <a:pt x="1612900" y="0"/>
                    </a:moveTo>
                    <a:lnTo>
                      <a:pt x="1612900" y="318691"/>
                    </a:lnTo>
                    <a:lnTo>
                      <a:pt x="1520480" y="323357"/>
                    </a:lnTo>
                    <a:cubicBezTo>
                      <a:pt x="845453" y="391910"/>
                      <a:pt x="318691" y="961992"/>
                      <a:pt x="318691" y="1655105"/>
                    </a:cubicBezTo>
                    <a:cubicBezTo>
                      <a:pt x="318691" y="2348219"/>
                      <a:pt x="845453" y="2918300"/>
                      <a:pt x="1520480" y="2986853"/>
                    </a:cubicBezTo>
                    <a:lnTo>
                      <a:pt x="1612900" y="2991520"/>
                    </a:lnTo>
                    <a:lnTo>
                      <a:pt x="1612900" y="3310211"/>
                    </a:lnTo>
                    <a:lnTo>
                      <a:pt x="1487896" y="3303899"/>
                    </a:lnTo>
                    <a:cubicBezTo>
                      <a:pt x="652167" y="3219026"/>
                      <a:pt x="0" y="2513226"/>
                      <a:pt x="0" y="1655105"/>
                    </a:cubicBezTo>
                    <a:cubicBezTo>
                      <a:pt x="0" y="796984"/>
                      <a:pt x="652167" y="91185"/>
                      <a:pt x="1487896" y="6312"/>
                    </a:cubicBezTo>
                    <a:lnTo>
                      <a:pt x="1612900" y="0"/>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15" name="任意多边形 14">
                <a:extLst>
                  <a:ext uri="{FF2B5EF4-FFF2-40B4-BE49-F238E27FC236}">
                    <a16:creationId xmlns:a16="http://schemas.microsoft.com/office/drawing/2014/main" xmlns="" id="{6B58FCA6-5284-4F81-BBE0-557CD84775E6}"/>
                  </a:ext>
                </a:extLst>
              </p:cNvPr>
              <p:cNvSpPr>
                <a:spLocks/>
              </p:cNvSpPr>
              <p:nvPr>
                <p:custDataLst>
                  <p:tags r:id="rId3"/>
                </p:custDataLst>
              </p:nvPr>
            </p:nvSpPr>
            <p:spPr bwMode="auto">
              <a:xfrm>
                <a:off x="2631928" y="3273570"/>
                <a:ext cx="769742" cy="1579781"/>
              </a:xfrm>
              <a:custGeom>
                <a:avLst/>
                <a:gdLst>
                  <a:gd name="T0" fmla="*/ 769742 w 1612900"/>
                  <a:gd name="T1" fmla="*/ 0 h 3310211"/>
                  <a:gd name="T2" fmla="*/ 769742 w 1612900"/>
                  <a:gd name="T3" fmla="*/ 152094 h 3310211"/>
                  <a:gd name="T4" fmla="*/ 725635 w 1612900"/>
                  <a:gd name="T5" fmla="*/ 154320 h 3310211"/>
                  <a:gd name="T6" fmla="*/ 152092 w 1612900"/>
                  <a:gd name="T7" fmla="*/ 789890 h 3310211"/>
                  <a:gd name="T8" fmla="*/ 725635 w 1612900"/>
                  <a:gd name="T9" fmla="*/ 1425460 h 3310211"/>
                  <a:gd name="T10" fmla="*/ 769742 w 1612900"/>
                  <a:gd name="T11" fmla="*/ 1427687 h 3310211"/>
                  <a:gd name="T12" fmla="*/ 769742 w 1612900"/>
                  <a:gd name="T13" fmla="*/ 1579781 h 3310211"/>
                  <a:gd name="T14" fmla="*/ 710085 w 1612900"/>
                  <a:gd name="T15" fmla="*/ 1576769 h 3310211"/>
                  <a:gd name="T16" fmla="*/ 0 w 1612900"/>
                  <a:gd name="T17" fmla="*/ 789890 h 3310211"/>
                  <a:gd name="T18" fmla="*/ 710085 w 1612900"/>
                  <a:gd name="T19" fmla="*/ 3012 h 3310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2900" h="3310211">
                    <a:moveTo>
                      <a:pt x="1612900" y="0"/>
                    </a:moveTo>
                    <a:lnTo>
                      <a:pt x="1612900" y="318691"/>
                    </a:lnTo>
                    <a:lnTo>
                      <a:pt x="1520480" y="323357"/>
                    </a:lnTo>
                    <a:cubicBezTo>
                      <a:pt x="845453" y="391910"/>
                      <a:pt x="318691" y="961992"/>
                      <a:pt x="318691" y="1655105"/>
                    </a:cubicBezTo>
                    <a:cubicBezTo>
                      <a:pt x="318691" y="2348219"/>
                      <a:pt x="845453" y="2918300"/>
                      <a:pt x="1520480" y="2986853"/>
                    </a:cubicBezTo>
                    <a:lnTo>
                      <a:pt x="1612900" y="2991520"/>
                    </a:lnTo>
                    <a:lnTo>
                      <a:pt x="1612900" y="3310211"/>
                    </a:lnTo>
                    <a:lnTo>
                      <a:pt x="1487896" y="3303899"/>
                    </a:lnTo>
                    <a:cubicBezTo>
                      <a:pt x="652167" y="3219026"/>
                      <a:pt x="0" y="2513226"/>
                      <a:pt x="0" y="1655105"/>
                    </a:cubicBezTo>
                    <a:cubicBezTo>
                      <a:pt x="0" y="796984"/>
                      <a:pt x="652167" y="91185"/>
                      <a:pt x="1487896" y="6312"/>
                    </a:cubicBezTo>
                    <a:lnTo>
                      <a:pt x="1612900" y="0"/>
                    </a:lnTo>
                    <a:close/>
                  </a:path>
                </a:pathLst>
              </a:custGeom>
              <a:solidFill>
                <a:srgbClr val="B26A37"/>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cxnSp>
            <p:nvCxnSpPr>
              <p:cNvPr id="16" name="直接连接符 15">
                <a:extLst>
                  <a:ext uri="{FF2B5EF4-FFF2-40B4-BE49-F238E27FC236}">
                    <a16:creationId xmlns:a16="http://schemas.microsoft.com/office/drawing/2014/main" xmlns="" id="{9FB73175-DC6E-45DA-95FD-31EDA2B41073}"/>
                  </a:ext>
                </a:extLst>
              </p:cNvPr>
              <p:cNvCxnSpPr/>
              <p:nvPr>
                <p:custDataLst>
                  <p:tags r:id="rId4"/>
                </p:custDataLst>
              </p:nvPr>
            </p:nvCxnSpPr>
            <p:spPr>
              <a:xfrm>
                <a:off x="3394777" y="3350549"/>
                <a:ext cx="539968" cy="0"/>
              </a:xfrm>
              <a:prstGeom prst="line">
                <a:avLst/>
              </a:prstGeom>
              <a:ln w="19050">
                <a:solidFill>
                  <a:schemeClr val="tx1">
                    <a:lumMod val="65000"/>
                    <a:lumOff val="35000"/>
                  </a:schemeClr>
                </a:solidFill>
                <a:prstDash val="sysDash"/>
              </a:ln>
            </p:spPr>
            <p:style>
              <a:lnRef idx="1">
                <a:srgbClr val="2CBEBB"/>
              </a:lnRef>
              <a:fillRef idx="0">
                <a:srgbClr val="2CBEBB"/>
              </a:fillRef>
              <a:effectRef idx="0">
                <a:srgbClr val="2CBEBB"/>
              </a:effectRef>
              <a:fontRef idx="minor">
                <a:srgbClr val="5F5F5F"/>
              </a:fontRef>
            </p:style>
          </p:cxnSp>
          <p:cxnSp>
            <p:nvCxnSpPr>
              <p:cNvPr id="17" name="直接连接符 16">
                <a:extLst>
                  <a:ext uri="{FF2B5EF4-FFF2-40B4-BE49-F238E27FC236}">
                    <a16:creationId xmlns:a16="http://schemas.microsoft.com/office/drawing/2014/main" xmlns="" id="{8101AB5B-A56C-41CE-A5C0-A1BCA87FAEE5}"/>
                  </a:ext>
                </a:extLst>
              </p:cNvPr>
              <p:cNvCxnSpPr/>
              <p:nvPr>
                <p:custDataLst>
                  <p:tags r:id="rId5"/>
                </p:custDataLst>
              </p:nvPr>
            </p:nvCxnSpPr>
            <p:spPr>
              <a:xfrm>
                <a:off x="3317803" y="3209230"/>
                <a:ext cx="675534" cy="0"/>
              </a:xfrm>
              <a:prstGeom prst="line">
                <a:avLst/>
              </a:prstGeom>
              <a:ln w="19050">
                <a:solidFill>
                  <a:schemeClr val="tx1">
                    <a:lumMod val="65000"/>
                    <a:lumOff val="35000"/>
                  </a:schemeClr>
                </a:solidFill>
                <a:prstDash val="sysDash"/>
              </a:ln>
            </p:spPr>
            <p:style>
              <a:lnRef idx="1">
                <a:srgbClr val="2CBEBB"/>
              </a:lnRef>
              <a:fillRef idx="0">
                <a:srgbClr val="2CBEBB"/>
              </a:fillRef>
              <a:effectRef idx="0">
                <a:srgbClr val="2CBEBB"/>
              </a:effectRef>
              <a:fontRef idx="minor">
                <a:srgbClr val="5F5F5F"/>
              </a:fontRef>
            </p:style>
          </p:cxnSp>
          <p:cxnSp>
            <p:nvCxnSpPr>
              <p:cNvPr id="18" name="直接连接符 17">
                <a:extLst>
                  <a:ext uri="{FF2B5EF4-FFF2-40B4-BE49-F238E27FC236}">
                    <a16:creationId xmlns:a16="http://schemas.microsoft.com/office/drawing/2014/main" xmlns="" id="{5DCC47A1-CFC4-4906-B55C-387E6EC72B66}"/>
                  </a:ext>
                </a:extLst>
              </p:cNvPr>
              <p:cNvCxnSpPr/>
              <p:nvPr>
                <p:custDataLst>
                  <p:tags r:id="rId6"/>
                </p:custDataLst>
              </p:nvPr>
            </p:nvCxnSpPr>
            <p:spPr>
              <a:xfrm>
                <a:off x="3240828" y="3066762"/>
                <a:ext cx="809952" cy="0"/>
              </a:xfrm>
              <a:prstGeom prst="line">
                <a:avLst/>
              </a:prstGeom>
              <a:ln w="19050">
                <a:solidFill>
                  <a:schemeClr val="tx1">
                    <a:lumMod val="65000"/>
                    <a:lumOff val="35000"/>
                  </a:schemeClr>
                </a:solidFill>
                <a:prstDash val="sysDash"/>
              </a:ln>
            </p:spPr>
            <p:style>
              <a:lnRef idx="1">
                <a:srgbClr val="2CBEBB"/>
              </a:lnRef>
              <a:fillRef idx="0">
                <a:srgbClr val="2CBEBB"/>
              </a:fillRef>
              <a:effectRef idx="0">
                <a:srgbClr val="2CBEBB"/>
              </a:effectRef>
              <a:fontRef idx="minor">
                <a:srgbClr val="5F5F5F"/>
              </a:fontRef>
            </p:style>
          </p:cxnSp>
          <p:cxnSp>
            <p:nvCxnSpPr>
              <p:cNvPr id="19" name="直接连接符 18">
                <a:extLst>
                  <a:ext uri="{FF2B5EF4-FFF2-40B4-BE49-F238E27FC236}">
                    <a16:creationId xmlns:a16="http://schemas.microsoft.com/office/drawing/2014/main" xmlns="" id="{4BF0614C-C192-46DD-A55C-905F70BEF846}"/>
                  </a:ext>
                </a:extLst>
              </p:cNvPr>
              <p:cNvCxnSpPr/>
              <p:nvPr>
                <p:custDataLst>
                  <p:tags r:id="rId7"/>
                </p:custDataLst>
              </p:nvPr>
            </p:nvCxnSpPr>
            <p:spPr>
              <a:xfrm>
                <a:off x="4050781" y="2980593"/>
                <a:ext cx="1150016" cy="0"/>
              </a:xfrm>
              <a:prstGeom prst="line">
                <a:avLst/>
              </a:prstGeom>
              <a:ln w="19050">
                <a:solidFill>
                  <a:schemeClr val="tx1">
                    <a:lumMod val="65000"/>
                    <a:lumOff val="35000"/>
                  </a:schemeClr>
                </a:solidFill>
                <a:prstDash val="sysDash"/>
              </a:ln>
            </p:spPr>
            <p:style>
              <a:lnRef idx="1">
                <a:srgbClr val="2CBEBB"/>
              </a:lnRef>
              <a:fillRef idx="0">
                <a:srgbClr val="2CBEBB"/>
              </a:fillRef>
              <a:effectRef idx="0">
                <a:srgbClr val="2CBEBB"/>
              </a:effectRef>
              <a:fontRef idx="minor">
                <a:srgbClr val="5F5F5F"/>
              </a:fontRef>
            </p:style>
          </p:cxnSp>
          <p:cxnSp>
            <p:nvCxnSpPr>
              <p:cNvPr id="21" name="直接连接符 20">
                <a:extLst>
                  <a:ext uri="{FF2B5EF4-FFF2-40B4-BE49-F238E27FC236}">
                    <a16:creationId xmlns:a16="http://schemas.microsoft.com/office/drawing/2014/main" xmlns="" id="{493C3A73-2B72-454E-816D-2DB81F270371}"/>
                  </a:ext>
                </a:extLst>
              </p:cNvPr>
              <p:cNvCxnSpPr/>
              <p:nvPr>
                <p:custDataLst>
                  <p:tags r:id="rId8"/>
                </p:custDataLst>
              </p:nvPr>
            </p:nvCxnSpPr>
            <p:spPr>
              <a:xfrm>
                <a:off x="3993337" y="3596420"/>
                <a:ext cx="1207460" cy="0"/>
              </a:xfrm>
              <a:prstGeom prst="line">
                <a:avLst/>
              </a:prstGeom>
              <a:ln w="19050">
                <a:solidFill>
                  <a:schemeClr val="tx1">
                    <a:lumMod val="65000"/>
                    <a:lumOff val="35000"/>
                  </a:schemeClr>
                </a:solidFill>
                <a:prstDash val="sysDash"/>
              </a:ln>
            </p:spPr>
            <p:style>
              <a:lnRef idx="1">
                <a:srgbClr val="2CBEBB"/>
              </a:lnRef>
              <a:fillRef idx="0">
                <a:srgbClr val="2CBEBB"/>
              </a:fillRef>
              <a:effectRef idx="0">
                <a:srgbClr val="2CBEBB"/>
              </a:effectRef>
              <a:fontRef idx="minor">
                <a:srgbClr val="5F5F5F"/>
              </a:fontRef>
            </p:style>
          </p:cxnSp>
          <p:cxnSp>
            <p:nvCxnSpPr>
              <p:cNvPr id="23" name="直接连接符 22">
                <a:extLst>
                  <a:ext uri="{FF2B5EF4-FFF2-40B4-BE49-F238E27FC236}">
                    <a16:creationId xmlns:a16="http://schemas.microsoft.com/office/drawing/2014/main" xmlns="" id="{7856FCF4-75E8-453A-95F3-E0C97314F284}"/>
                  </a:ext>
                </a:extLst>
              </p:cNvPr>
              <p:cNvCxnSpPr/>
              <p:nvPr>
                <p:custDataLst>
                  <p:tags r:id="rId9"/>
                </p:custDataLst>
              </p:nvPr>
            </p:nvCxnSpPr>
            <p:spPr>
              <a:xfrm>
                <a:off x="3934745" y="4212247"/>
                <a:ext cx="1266052" cy="0"/>
              </a:xfrm>
              <a:prstGeom prst="line">
                <a:avLst/>
              </a:prstGeom>
              <a:ln w="19050">
                <a:solidFill>
                  <a:schemeClr val="tx1">
                    <a:lumMod val="65000"/>
                    <a:lumOff val="35000"/>
                  </a:schemeClr>
                </a:solidFill>
                <a:prstDash val="sysDash"/>
              </a:ln>
            </p:spPr>
            <p:style>
              <a:lnRef idx="1">
                <a:srgbClr val="2CBEBB"/>
              </a:lnRef>
              <a:fillRef idx="0">
                <a:srgbClr val="2CBEBB"/>
              </a:fillRef>
              <a:effectRef idx="0">
                <a:srgbClr val="2CBEBB"/>
              </a:effectRef>
              <a:fontRef idx="minor">
                <a:srgbClr val="5F5F5F"/>
              </a:fontRef>
            </p:style>
          </p:cxnSp>
          <p:cxnSp>
            <p:nvCxnSpPr>
              <p:cNvPr id="24" name="直接连接符 23">
                <a:extLst>
                  <a:ext uri="{FF2B5EF4-FFF2-40B4-BE49-F238E27FC236}">
                    <a16:creationId xmlns:a16="http://schemas.microsoft.com/office/drawing/2014/main" xmlns="" id="{BD464969-28C0-444C-9F41-A14F3C684C65}"/>
                  </a:ext>
                </a:extLst>
              </p:cNvPr>
              <p:cNvCxnSpPr/>
              <p:nvPr>
                <p:custDataLst>
                  <p:tags r:id="rId10"/>
                </p:custDataLst>
              </p:nvPr>
            </p:nvCxnSpPr>
            <p:spPr>
              <a:xfrm>
                <a:off x="3934745" y="3350549"/>
                <a:ext cx="0" cy="861699"/>
              </a:xfrm>
              <a:prstGeom prst="line">
                <a:avLst/>
              </a:prstGeom>
              <a:ln w="19050">
                <a:solidFill>
                  <a:schemeClr val="tx1">
                    <a:lumMod val="65000"/>
                    <a:lumOff val="35000"/>
                  </a:schemeClr>
                </a:solidFill>
                <a:prstDash val="sysDash"/>
              </a:ln>
            </p:spPr>
            <p:style>
              <a:lnRef idx="1">
                <a:srgbClr val="2CBEBB"/>
              </a:lnRef>
              <a:fillRef idx="0">
                <a:srgbClr val="2CBEBB"/>
              </a:fillRef>
              <a:effectRef idx="0">
                <a:srgbClr val="2CBEBB"/>
              </a:effectRef>
              <a:fontRef idx="minor">
                <a:srgbClr val="5F5F5F"/>
              </a:fontRef>
            </p:style>
          </p:cxnSp>
          <p:cxnSp>
            <p:nvCxnSpPr>
              <p:cNvPr id="25" name="直接连接符 24">
                <a:extLst>
                  <a:ext uri="{FF2B5EF4-FFF2-40B4-BE49-F238E27FC236}">
                    <a16:creationId xmlns:a16="http://schemas.microsoft.com/office/drawing/2014/main" xmlns="" id="{8F588C96-DE4A-4904-8EBA-1A32EDB8E10F}"/>
                  </a:ext>
                </a:extLst>
              </p:cNvPr>
              <p:cNvCxnSpPr/>
              <p:nvPr>
                <p:custDataLst>
                  <p:tags r:id="rId11"/>
                </p:custDataLst>
              </p:nvPr>
            </p:nvCxnSpPr>
            <p:spPr>
              <a:xfrm>
                <a:off x="3993337" y="3209230"/>
                <a:ext cx="0" cy="387190"/>
              </a:xfrm>
              <a:prstGeom prst="line">
                <a:avLst/>
              </a:prstGeom>
              <a:ln w="19050">
                <a:solidFill>
                  <a:schemeClr val="tx1">
                    <a:lumMod val="65000"/>
                    <a:lumOff val="35000"/>
                  </a:schemeClr>
                </a:solidFill>
                <a:prstDash val="sysDash"/>
              </a:ln>
            </p:spPr>
            <p:style>
              <a:lnRef idx="1">
                <a:srgbClr val="2CBEBB"/>
              </a:lnRef>
              <a:fillRef idx="0">
                <a:srgbClr val="2CBEBB"/>
              </a:fillRef>
              <a:effectRef idx="0">
                <a:srgbClr val="2CBEBB"/>
              </a:effectRef>
              <a:fontRef idx="minor">
                <a:srgbClr val="5F5F5F"/>
              </a:fontRef>
            </p:style>
          </p:cxnSp>
          <p:cxnSp>
            <p:nvCxnSpPr>
              <p:cNvPr id="26" name="直接连接符 25">
                <a:extLst>
                  <a:ext uri="{FF2B5EF4-FFF2-40B4-BE49-F238E27FC236}">
                    <a16:creationId xmlns:a16="http://schemas.microsoft.com/office/drawing/2014/main" xmlns="" id="{FA8CFCDE-2614-440E-BDB2-7D84D80EE348}"/>
                  </a:ext>
                </a:extLst>
              </p:cNvPr>
              <p:cNvCxnSpPr/>
              <p:nvPr>
                <p:custDataLst>
                  <p:tags r:id="rId12"/>
                </p:custDataLst>
              </p:nvPr>
            </p:nvCxnSpPr>
            <p:spPr>
              <a:xfrm>
                <a:off x="4050781" y="2980593"/>
                <a:ext cx="0" cy="86169"/>
              </a:xfrm>
              <a:prstGeom prst="line">
                <a:avLst/>
              </a:prstGeom>
              <a:ln w="19050">
                <a:solidFill>
                  <a:schemeClr val="tx1">
                    <a:lumMod val="65000"/>
                    <a:lumOff val="35000"/>
                  </a:schemeClr>
                </a:solidFill>
                <a:prstDash val="sysDash"/>
              </a:ln>
            </p:spPr>
            <p:style>
              <a:lnRef idx="1">
                <a:srgbClr val="2CBEBB"/>
              </a:lnRef>
              <a:fillRef idx="0">
                <a:srgbClr val="2CBEBB"/>
              </a:fillRef>
              <a:effectRef idx="0">
                <a:srgbClr val="2CBEBB"/>
              </a:effectRef>
              <a:fontRef idx="minor">
                <a:srgbClr val="5F5F5F"/>
              </a:fontRef>
            </p:style>
          </p:cxnSp>
          <p:sp>
            <p:nvSpPr>
              <p:cNvPr id="27" name="矩形 41">
                <a:extLst>
                  <a:ext uri="{FF2B5EF4-FFF2-40B4-BE49-F238E27FC236}">
                    <a16:creationId xmlns:a16="http://schemas.microsoft.com/office/drawing/2014/main" xmlns="" id="{8C4F5696-7754-42C9-9019-B5C496D04A5C}"/>
                  </a:ext>
                </a:extLst>
              </p:cNvPr>
              <p:cNvSpPr>
                <a:spLocks noChangeArrowheads="1"/>
              </p:cNvSpPr>
              <p:nvPr>
                <p:custDataLst>
                  <p:tags r:id="rId13"/>
                </p:custDataLst>
              </p:nvPr>
            </p:nvSpPr>
            <p:spPr bwMode="auto">
              <a:xfrm>
                <a:off x="5200797" y="2778381"/>
                <a:ext cx="37913" cy="405572"/>
              </a:xfrm>
              <a:prstGeom prst="rect">
                <a:avLst/>
              </a:prstGeom>
              <a:solidFill>
                <a:srgbClr val="C77C4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30000"/>
                  </a:lnSpc>
                </a:pPr>
                <a:endParaRPr lang="zh-CN" altLang="en-US" sz="1300">
                  <a:solidFill>
                    <a:srgbClr val="FFFFFF"/>
                  </a:solidFill>
                  <a:latin typeface="微软雅黑" panose="020B0503020204020204" pitchFamily="34" charset="-122"/>
                  <a:sym typeface="Arial" panose="020B0604020202020204" pitchFamily="34" charset="0"/>
                </a:endParaRPr>
              </a:p>
            </p:txBody>
          </p:sp>
          <p:sp>
            <p:nvSpPr>
              <p:cNvPr id="28" name="矩形 42">
                <a:extLst>
                  <a:ext uri="{FF2B5EF4-FFF2-40B4-BE49-F238E27FC236}">
                    <a16:creationId xmlns:a16="http://schemas.microsoft.com/office/drawing/2014/main" xmlns="" id="{C51134EB-0040-4E52-8E93-7573B2FDA917}"/>
                  </a:ext>
                </a:extLst>
              </p:cNvPr>
              <p:cNvSpPr>
                <a:spLocks noChangeArrowheads="1"/>
              </p:cNvSpPr>
              <p:nvPr>
                <p:custDataLst>
                  <p:tags r:id="rId14"/>
                </p:custDataLst>
              </p:nvPr>
            </p:nvSpPr>
            <p:spPr bwMode="auto">
              <a:xfrm>
                <a:off x="5200797" y="3394208"/>
                <a:ext cx="37913" cy="404424"/>
              </a:xfrm>
              <a:prstGeom prst="rect">
                <a:avLst/>
              </a:prstGeom>
              <a:solidFill>
                <a:srgbClr val="E6C46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30000"/>
                  </a:lnSpc>
                </a:pPr>
                <a:endParaRPr lang="zh-CN" altLang="en-US" sz="1300">
                  <a:solidFill>
                    <a:srgbClr val="FFFFFF"/>
                  </a:solidFill>
                  <a:latin typeface="微软雅黑" panose="020B0503020204020204" pitchFamily="34" charset="-122"/>
                  <a:sym typeface="Arial" panose="020B0604020202020204" pitchFamily="34" charset="0"/>
                </a:endParaRPr>
              </a:p>
            </p:txBody>
          </p:sp>
          <p:sp>
            <p:nvSpPr>
              <p:cNvPr id="29" name="矩形 43">
                <a:extLst>
                  <a:ext uri="{FF2B5EF4-FFF2-40B4-BE49-F238E27FC236}">
                    <a16:creationId xmlns:a16="http://schemas.microsoft.com/office/drawing/2014/main" xmlns="" id="{055FDF70-2555-4BE4-9A26-C6F4231D6FF4}"/>
                  </a:ext>
                </a:extLst>
              </p:cNvPr>
              <p:cNvSpPr>
                <a:spLocks noChangeArrowheads="1"/>
              </p:cNvSpPr>
              <p:nvPr>
                <p:custDataLst>
                  <p:tags r:id="rId15"/>
                </p:custDataLst>
              </p:nvPr>
            </p:nvSpPr>
            <p:spPr bwMode="auto">
              <a:xfrm>
                <a:off x="5200797" y="4008886"/>
                <a:ext cx="37913" cy="405573"/>
              </a:xfrm>
              <a:prstGeom prst="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30000"/>
                  </a:lnSpc>
                </a:pPr>
                <a:endParaRPr lang="zh-CN" altLang="en-US" sz="1300">
                  <a:solidFill>
                    <a:srgbClr val="FFFFFF"/>
                  </a:solidFill>
                  <a:latin typeface="微软雅黑" panose="020B0503020204020204" pitchFamily="34" charset="-122"/>
                  <a:sym typeface="Arial" panose="020B0604020202020204" pitchFamily="34" charset="0"/>
                </a:endParaRPr>
              </a:p>
            </p:txBody>
          </p:sp>
        </p:grpSp>
        <p:sp>
          <p:nvSpPr>
            <p:cNvPr id="30" name="文本框 1">
              <a:extLst>
                <a:ext uri="{FF2B5EF4-FFF2-40B4-BE49-F238E27FC236}">
                  <a16:creationId xmlns:a16="http://schemas.microsoft.com/office/drawing/2014/main" xmlns="" id="{221176F4-68A2-48FE-AF5E-23CBC60A229C}"/>
                </a:ext>
              </a:extLst>
            </p:cNvPr>
            <p:cNvSpPr txBox="1">
              <a:spLocks noChangeArrowheads="1"/>
            </p:cNvSpPr>
            <p:nvPr/>
          </p:nvSpPr>
          <p:spPr bwMode="auto">
            <a:xfrm>
              <a:off x="5012603" y="3793208"/>
              <a:ext cx="66008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具有使用价值和价值两个因素或两种属性</a:t>
              </a:r>
              <a:endParaRPr lang="en-US" altLang="zh-CN" sz="2400" dirty="0">
                <a:latin typeface="微软雅黑" panose="020B0503020204020204" pitchFamily="34" charset="-122"/>
                <a:sym typeface="微软雅黑" panose="020B0503020204020204" pitchFamily="34" charset="-122"/>
              </a:endParaRPr>
            </a:p>
          </p:txBody>
        </p:sp>
        <p:sp>
          <p:nvSpPr>
            <p:cNvPr id="31" name="文本框 1">
              <a:extLst>
                <a:ext uri="{FF2B5EF4-FFF2-40B4-BE49-F238E27FC236}">
                  <a16:creationId xmlns:a16="http://schemas.microsoft.com/office/drawing/2014/main" xmlns="" id="{6D21FD06-4B3F-49E0-B795-CC2A4DE25D19}"/>
                </a:ext>
              </a:extLst>
            </p:cNvPr>
            <p:cNvSpPr txBox="1">
              <a:spLocks noChangeArrowheads="1"/>
            </p:cNvSpPr>
            <p:nvPr/>
          </p:nvSpPr>
          <p:spPr bwMode="auto">
            <a:xfrm>
              <a:off x="5012603" y="4625058"/>
              <a:ext cx="66008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使用价值和价值的矛盾统一体 </a:t>
              </a:r>
            </a:p>
          </p:txBody>
        </p:sp>
      </p:grpSp>
      <p:sp>
        <p:nvSpPr>
          <p:cNvPr id="32" name="矩形 4">
            <a:extLst>
              <a:ext uri="{FF2B5EF4-FFF2-40B4-BE49-F238E27FC236}">
                <a16:creationId xmlns:a16="http://schemas.microsoft.com/office/drawing/2014/main" xmlns="" id="{1C43A405-E739-4285-9A0A-6EA4BEC0DA71}"/>
              </a:ext>
            </a:extLst>
          </p:cNvPr>
          <p:cNvSpPr>
            <a:spLocks noChangeArrowheads="1"/>
          </p:cNvSpPr>
          <p:nvPr/>
        </p:nvSpPr>
        <p:spPr bwMode="auto">
          <a:xfrm>
            <a:off x="1049252" y="1843234"/>
            <a:ext cx="1713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1.</a:t>
            </a:r>
            <a:r>
              <a:rPr lang="zh-CN" altLang="en-US" sz="2400" b="1" dirty="0">
                <a:solidFill>
                  <a:srgbClr val="AE6836"/>
                </a:solidFill>
              </a:rPr>
              <a:t>商品</a:t>
            </a:r>
          </a:p>
        </p:txBody>
      </p:sp>
    </p:spTree>
    <p:extLst>
      <p:ext uri="{BB962C8B-B14F-4D97-AF65-F5344CB8AC3E}">
        <p14:creationId xmlns:p14="http://schemas.microsoft.com/office/powerpoint/2010/main" val="3822332791"/>
      </p:ext>
    </p:extLst>
  </p:cSld>
  <p:clrMapOvr>
    <a:masterClrMapping/>
  </p:clrMapOvr>
  <p:transition spd="med">
    <p:pull/>
  </p:transition>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（二）资本主义的民主制度及其本质</a:t>
            </a:r>
          </a:p>
        </p:txBody>
      </p:sp>
      <p:sp>
        <p:nvSpPr>
          <p:cNvPr id="6" name="文本框 5">
            <a:extLst>
              <a:ext uri="{FF2B5EF4-FFF2-40B4-BE49-F238E27FC236}">
                <a16:creationId xmlns:a16="http://schemas.microsoft.com/office/drawing/2014/main" xmlns="" id="{927FA9F6-21D7-4762-AB03-E8705AD15581}"/>
              </a:ext>
            </a:extLst>
          </p:cNvPr>
          <p:cNvSpPr txBox="1"/>
          <p:nvPr/>
        </p:nvSpPr>
        <p:spPr>
          <a:xfrm>
            <a:off x="374197" y="1844639"/>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资本主义的民主制度的局限性</a:t>
            </a:r>
          </a:p>
        </p:txBody>
      </p:sp>
      <p:sp>
        <p:nvSpPr>
          <p:cNvPr id="25" name="文本框 1">
            <a:extLst>
              <a:ext uri="{FF2B5EF4-FFF2-40B4-BE49-F238E27FC236}">
                <a16:creationId xmlns:a16="http://schemas.microsoft.com/office/drawing/2014/main" xmlns="" id="{07C84795-CAF4-4C51-8422-4E15FAC083FD}"/>
              </a:ext>
            </a:extLst>
          </p:cNvPr>
          <p:cNvSpPr txBox="1">
            <a:spLocks noChangeArrowheads="1"/>
          </p:cNvSpPr>
          <p:nvPr/>
        </p:nvSpPr>
        <p:spPr bwMode="auto">
          <a:xfrm>
            <a:off x="1217462" y="2733637"/>
            <a:ext cx="6831068"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第二，法律名义上的平等掩盖着事实上的不平等</a:t>
            </a:r>
          </a:p>
        </p:txBody>
      </p:sp>
      <p:sp>
        <p:nvSpPr>
          <p:cNvPr id="28" name="矩形: 圆角 27">
            <a:extLst>
              <a:ext uri="{FF2B5EF4-FFF2-40B4-BE49-F238E27FC236}">
                <a16:creationId xmlns:a16="http://schemas.microsoft.com/office/drawing/2014/main" xmlns="" id="{524DFEDC-D873-4031-8BA8-17352ED92C61}"/>
              </a:ext>
            </a:extLst>
          </p:cNvPr>
          <p:cNvSpPr/>
          <p:nvPr/>
        </p:nvSpPr>
        <p:spPr>
          <a:xfrm>
            <a:off x="779341" y="3589416"/>
            <a:ext cx="10633319" cy="2830635"/>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62280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你们的观念本身是资产阶级的生产关系和所有制关系的产物，正像你们的法不过是被奉为法律的你们这个阶级的意志一样，而这种意志的内容是由你们这个阶级的物质生活条件来决定的</a:t>
            </a:r>
            <a:r>
              <a:rPr lang="zh-CN" altLang="en-US" sz="2400" dirty="0">
                <a:solidFill>
                  <a:prstClr val="white"/>
                </a:solidFill>
                <a:latin typeface="Arial" panose="020B0604020202020204" pitchFamily="34" charset="0"/>
                <a:ea typeface="微软雅黑" panose="020B0503020204020204" pitchFamily="34" charset="-122"/>
              </a:rPr>
              <a:t>。</a:t>
            </a: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622800" algn="r"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 </a:t>
            </a: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共产党宣言</a:t>
            </a: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680488146"/>
      </p:ext>
    </p:extLst>
  </p:cSld>
  <p:clrMapOvr>
    <a:masterClrMapping/>
  </p:clrMapOvr>
  <p:transition spd="med">
    <p:fade/>
  </p:transition>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sp>
        <p:nvSpPr>
          <p:cNvPr id="15" name="矩形: 圆角 14">
            <a:extLst>
              <a:ext uri="{FF2B5EF4-FFF2-40B4-BE49-F238E27FC236}">
                <a16:creationId xmlns:a16="http://schemas.microsoft.com/office/drawing/2014/main" xmlns="" id="{0500FEA3-F994-4D6B-9E74-9ADF17F476AA}"/>
              </a:ext>
            </a:extLst>
          </p:cNvPr>
          <p:cNvSpPr/>
          <p:nvPr/>
        </p:nvSpPr>
        <p:spPr>
          <a:xfrm>
            <a:off x="3123070" y="1199830"/>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（二）资本主义的民主制度及其本质</a:t>
            </a:r>
          </a:p>
        </p:txBody>
      </p:sp>
      <p:sp>
        <p:nvSpPr>
          <p:cNvPr id="6" name="文本框 5">
            <a:extLst>
              <a:ext uri="{FF2B5EF4-FFF2-40B4-BE49-F238E27FC236}">
                <a16:creationId xmlns:a16="http://schemas.microsoft.com/office/drawing/2014/main" xmlns="" id="{927FA9F6-21D7-4762-AB03-E8705AD15581}"/>
              </a:ext>
            </a:extLst>
          </p:cNvPr>
          <p:cNvSpPr txBox="1"/>
          <p:nvPr/>
        </p:nvSpPr>
        <p:spPr>
          <a:xfrm>
            <a:off x="374197" y="2209216"/>
            <a:ext cx="5186121" cy="581057"/>
          </a:xfrm>
          <a:prstGeom prst="rect">
            <a:avLst/>
          </a:prstGeom>
          <a:noFill/>
        </p:spPr>
        <p:txBody>
          <a:bodyPr wrap="square">
            <a:spAutoFit/>
          </a:bodyPr>
          <a:lstStyle/>
          <a:p>
            <a:pPr marL="0" marR="0" lvl="0" indent="622300" algn="just" defTabSz="914400" rtl="0" eaLnBrk="1" fontAlgn="base" latinLnBrk="0" hangingPunct="1">
              <a:lnSpc>
                <a:spcPct val="150000"/>
              </a:lnSpc>
              <a:spcBef>
                <a:spcPct val="2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资本主义的民主制度的局限性</a:t>
            </a:r>
          </a:p>
        </p:txBody>
      </p:sp>
      <p:sp>
        <p:nvSpPr>
          <p:cNvPr id="26" name="文本框 1">
            <a:extLst>
              <a:ext uri="{FF2B5EF4-FFF2-40B4-BE49-F238E27FC236}">
                <a16:creationId xmlns:a16="http://schemas.microsoft.com/office/drawing/2014/main" xmlns="" id="{F32DFC97-3407-4739-BEC5-ACF46D2EEB5F}"/>
              </a:ext>
            </a:extLst>
          </p:cNvPr>
          <p:cNvSpPr txBox="1">
            <a:spLocks noChangeArrowheads="1"/>
          </p:cNvSpPr>
          <p:nvPr/>
        </p:nvSpPr>
        <p:spPr bwMode="auto">
          <a:xfrm>
            <a:off x="796184" y="3306856"/>
            <a:ext cx="5186121"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第三，资本主义国家的政党制是一种维护资产阶级统治的政治制度</a:t>
            </a:r>
          </a:p>
        </p:txBody>
      </p:sp>
      <p:sp>
        <p:nvSpPr>
          <p:cNvPr id="27" name="文本框 1">
            <a:extLst>
              <a:ext uri="{FF2B5EF4-FFF2-40B4-BE49-F238E27FC236}">
                <a16:creationId xmlns:a16="http://schemas.microsoft.com/office/drawing/2014/main" xmlns="" id="{37022969-E712-4778-9404-B34B776F0AD5}"/>
              </a:ext>
            </a:extLst>
          </p:cNvPr>
          <p:cNvSpPr txBox="1">
            <a:spLocks noChangeArrowheads="1"/>
          </p:cNvSpPr>
          <p:nvPr/>
        </p:nvSpPr>
        <p:spPr bwMode="auto">
          <a:xfrm>
            <a:off x="796184" y="4667813"/>
            <a:ext cx="5186121"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lang="zh-CN" altLang="en-US" sz="2400" b="1" dirty="0">
                <a:solidFill>
                  <a:prstClr val="black"/>
                </a:solidFill>
              </a:rPr>
              <a:t>第四，</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政党恶斗相互掣肘，决策效率低下，激化社会矛盾</a:t>
            </a:r>
          </a:p>
        </p:txBody>
      </p:sp>
      <p:pic>
        <p:nvPicPr>
          <p:cNvPr id="28" name="Picture 2">
            <a:extLst>
              <a:ext uri="{FF2B5EF4-FFF2-40B4-BE49-F238E27FC236}">
                <a16:creationId xmlns:a16="http://schemas.microsoft.com/office/drawing/2014/main" xmlns="" id="{AF0F8FD4-2888-4C61-99F5-86B365A14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370" y="2744619"/>
            <a:ext cx="4987980" cy="28132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xmlns="" id="{B217DFB0-9CE5-4F79-A2D0-27D129AB3CD2}"/>
              </a:ext>
            </a:extLst>
          </p:cNvPr>
          <p:cNvSpPr/>
          <p:nvPr/>
        </p:nvSpPr>
        <p:spPr>
          <a:xfrm>
            <a:off x="6702370" y="5685901"/>
            <a:ext cx="4987980"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土耳其两政党议员为教育改革法案互殴</a:t>
            </a:r>
          </a:p>
        </p:txBody>
      </p:sp>
    </p:spTree>
    <p:extLst>
      <p:ext uri="{BB962C8B-B14F-4D97-AF65-F5344CB8AC3E}">
        <p14:creationId xmlns:p14="http://schemas.microsoft.com/office/powerpoint/2010/main" val="2536726785"/>
      </p:ext>
    </p:extLst>
  </p:cSld>
  <p:clrMapOvr>
    <a:masterClrMapping/>
  </p:clrMapOvr>
  <p:transition spd="med">
    <p:fade/>
  </p:transition>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一、资本主义政治制度及其本质</a:t>
            </a:r>
          </a:p>
        </p:txBody>
      </p:sp>
      <p:pic>
        <p:nvPicPr>
          <p:cNvPr id="3" name="图片 2">
            <a:extLst>
              <a:ext uri="{FF2B5EF4-FFF2-40B4-BE49-F238E27FC236}">
                <a16:creationId xmlns:a16="http://schemas.microsoft.com/office/drawing/2014/main" xmlns="" id="{93CA3099-93B2-431F-B008-0D1BA8AFF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4484"/>
            <a:ext cx="4670258" cy="2621277"/>
          </a:xfrm>
          <a:prstGeom prst="rect">
            <a:avLst/>
          </a:prstGeom>
        </p:spPr>
      </p:pic>
      <p:sp>
        <p:nvSpPr>
          <p:cNvPr id="5" name="文本框 1">
            <a:extLst>
              <a:ext uri="{FF2B5EF4-FFF2-40B4-BE49-F238E27FC236}">
                <a16:creationId xmlns:a16="http://schemas.microsoft.com/office/drawing/2014/main" xmlns="" id="{E73F6800-ADEF-43BB-904E-24A08EEA792B}"/>
              </a:ext>
            </a:extLst>
          </p:cNvPr>
          <p:cNvSpPr txBox="1">
            <a:spLocks noChangeArrowheads="1"/>
          </p:cNvSpPr>
          <p:nvPr/>
        </p:nvSpPr>
        <p:spPr bwMode="auto">
          <a:xfrm>
            <a:off x="3741821" y="1559999"/>
            <a:ext cx="7954879" cy="18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5475" algn="just" eaLnBrk="1" hangingPunct="1">
              <a:lnSpc>
                <a:spcPct val="150000"/>
              </a:lnSpc>
              <a:spcBef>
                <a:spcPts val="1400"/>
              </a:spcBef>
              <a:defRPr/>
            </a:pPr>
            <a:r>
              <a:rPr lang="zh-CN" altLang="en-US" sz="2400" b="1" dirty="0">
                <a:latin typeface="+mn-ea"/>
                <a:ea typeface="+mn-ea"/>
              </a:rPr>
              <a:t>要深刻认识</a:t>
            </a:r>
            <a:r>
              <a:rPr lang="zh-CN" altLang="en-US" sz="2400" b="1" dirty="0">
                <a:solidFill>
                  <a:srgbClr val="B26A37"/>
                </a:solidFill>
                <a:latin typeface="+mn-ea"/>
                <a:ea typeface="+mn-ea"/>
              </a:rPr>
              <a:t>资本主义</a:t>
            </a:r>
            <a:r>
              <a:rPr lang="zh-CN" altLang="en-US" sz="2400" b="1" dirty="0">
                <a:latin typeface="+mn-ea"/>
                <a:ea typeface="+mn-ea"/>
              </a:rPr>
              <a:t>政治制度作为</a:t>
            </a:r>
            <a:r>
              <a:rPr lang="zh-CN" altLang="en-US" sz="4000" b="1" dirty="0">
                <a:solidFill>
                  <a:srgbClr val="B26A37"/>
                </a:solidFill>
                <a:effectLst>
                  <a:outerShdw blurRad="38100" dist="38100" dir="2700000" algn="tl">
                    <a:srgbClr val="000000">
                      <a:alpha val="43137"/>
                    </a:srgbClr>
                  </a:outerShdw>
                </a:effectLst>
                <a:latin typeface="+mn-ea"/>
                <a:ea typeface="+mn-ea"/>
              </a:rPr>
              <a:t>资产阶级政治统治工具</a:t>
            </a:r>
            <a:r>
              <a:rPr lang="zh-CN" altLang="en-US" sz="2400" b="1" dirty="0">
                <a:latin typeface="+mn-ea"/>
                <a:ea typeface="+mn-ea"/>
              </a:rPr>
              <a:t>的</a:t>
            </a:r>
            <a:r>
              <a:rPr lang="zh-CN" altLang="en-US" sz="2400" b="1" dirty="0">
                <a:solidFill>
                  <a:srgbClr val="B26A37"/>
                </a:solidFill>
                <a:latin typeface="+mn-ea"/>
                <a:ea typeface="+mn-ea"/>
              </a:rPr>
              <a:t>阶级本质。</a:t>
            </a:r>
            <a:endParaRPr kumimoji="0" lang="zh-CN" altLang="en-US" sz="2400" b="0" i="0" u="none" strike="noStrike" kern="1200" cap="none" spc="0" normalizeH="0" baseline="0" noProof="0" dirty="0">
              <a:ln>
                <a:noFill/>
              </a:ln>
              <a:solidFill>
                <a:srgbClr val="B26A37"/>
              </a:solidFill>
              <a:effectLst/>
              <a:uLnTx/>
              <a:uFillTx/>
              <a:latin typeface="+mn-ea"/>
              <a:ea typeface="+mn-ea"/>
            </a:endParaRPr>
          </a:p>
        </p:txBody>
      </p:sp>
      <p:pic>
        <p:nvPicPr>
          <p:cNvPr id="1026" name="Picture 2">
            <a:extLst>
              <a:ext uri="{FF2B5EF4-FFF2-40B4-BE49-F238E27FC236}">
                <a16:creationId xmlns:a16="http://schemas.microsoft.com/office/drawing/2014/main" xmlns="" id="{6D662473-FF12-4C73-B6B2-CCC4B0A5B0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614"/>
          <a:stretch/>
        </p:blipFill>
        <p:spPr bwMode="auto">
          <a:xfrm>
            <a:off x="6978316" y="3994737"/>
            <a:ext cx="5213684" cy="2863263"/>
          </a:xfrm>
          <a:prstGeom prst="rect">
            <a:avLst/>
          </a:prstGeom>
          <a:noFill/>
        </p:spPr>
      </p:pic>
      <p:sp>
        <p:nvSpPr>
          <p:cNvPr id="6" name="文本框 1">
            <a:extLst>
              <a:ext uri="{FF2B5EF4-FFF2-40B4-BE49-F238E27FC236}">
                <a16:creationId xmlns:a16="http://schemas.microsoft.com/office/drawing/2014/main" xmlns="" id="{1F16DC34-5986-455D-99A6-1B9B2A4AD382}"/>
              </a:ext>
            </a:extLst>
          </p:cNvPr>
          <p:cNvSpPr txBox="1">
            <a:spLocks noChangeArrowheads="1"/>
          </p:cNvSpPr>
          <p:nvPr/>
        </p:nvSpPr>
        <p:spPr bwMode="auto">
          <a:xfrm>
            <a:off x="482599" y="4977987"/>
            <a:ext cx="6307307" cy="1460913"/>
          </a:xfrm>
          <a:prstGeom prst="rect">
            <a:avLst/>
          </a:prstGeom>
          <a:gradFill>
            <a:gsLst>
              <a:gs pos="100000">
                <a:schemeClr val="bg1">
                  <a:alpha val="44000"/>
                </a:schemeClr>
              </a:gs>
              <a:gs pos="0">
                <a:schemeClr val="bg1">
                  <a:alpha val="0"/>
                </a:schemeClr>
              </a:gs>
            </a:gsLst>
            <a:lin ang="0" scaled="0"/>
          </a:gradFill>
          <a:ln>
            <a:noFill/>
          </a:ln>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5475" algn="just" eaLnBrk="1" hangingPunct="1">
              <a:lnSpc>
                <a:spcPct val="150000"/>
              </a:lnSpc>
              <a:spcBef>
                <a:spcPts val="1400"/>
              </a:spcBef>
              <a:defRPr/>
            </a:pPr>
            <a:r>
              <a:rPr lang="zh-CN" altLang="en-US" sz="2400" b="1" dirty="0">
                <a:latin typeface="+mn-ea"/>
                <a:ea typeface="+mn-ea"/>
              </a:rPr>
              <a:t>坚定不移地走</a:t>
            </a:r>
            <a:r>
              <a:rPr lang="zh-CN" altLang="en-US" sz="2400" b="1" dirty="0">
                <a:solidFill>
                  <a:srgbClr val="B26A37"/>
                </a:solidFill>
                <a:latin typeface="+mn-ea"/>
                <a:ea typeface="+mn-ea"/>
              </a:rPr>
              <a:t>中国特色社会主义民主政治</a:t>
            </a:r>
            <a:r>
              <a:rPr lang="zh-CN" altLang="en-US" sz="2400" b="1" dirty="0">
                <a:latin typeface="+mn-ea"/>
                <a:ea typeface="+mn-ea"/>
              </a:rPr>
              <a:t>道路，建设</a:t>
            </a:r>
            <a:r>
              <a:rPr lang="zh-CN" altLang="en-US" sz="4000" b="1" dirty="0">
                <a:solidFill>
                  <a:srgbClr val="B26A37"/>
                </a:solidFill>
                <a:effectLst>
                  <a:outerShdw blurRad="38100" dist="38100" dir="2700000" algn="tl">
                    <a:srgbClr val="000000">
                      <a:alpha val="43137"/>
                    </a:srgbClr>
                  </a:outerShdw>
                </a:effectLst>
                <a:latin typeface="+mn-ea"/>
                <a:ea typeface="+mn-ea"/>
              </a:rPr>
              <a:t>社会主义法治国家</a:t>
            </a:r>
            <a:r>
              <a:rPr lang="zh-CN" altLang="en-US" sz="2400" b="1" dirty="0">
                <a:solidFill>
                  <a:srgbClr val="B26A37"/>
                </a:solidFill>
                <a:latin typeface="+mn-ea"/>
                <a:ea typeface="+mn-ea"/>
              </a:rPr>
              <a:t>。</a:t>
            </a:r>
            <a:endParaRPr kumimoji="0" lang="zh-CN" altLang="en-US" sz="2400" b="0" i="0" u="none" strike="noStrike" kern="1200" cap="none" spc="0" normalizeH="0" baseline="0" noProof="0" dirty="0">
              <a:ln>
                <a:noFill/>
              </a:ln>
              <a:solidFill>
                <a:prstClr val="black"/>
              </a:solidFill>
              <a:effectLst/>
              <a:uLnTx/>
              <a:uFillTx/>
              <a:latin typeface="+mn-ea"/>
              <a:ea typeface="+mn-ea"/>
            </a:endParaRPr>
          </a:p>
        </p:txBody>
      </p:sp>
    </p:spTree>
    <p:extLst>
      <p:ext uri="{BB962C8B-B14F-4D97-AF65-F5344CB8AC3E}">
        <p14:creationId xmlns:p14="http://schemas.microsoft.com/office/powerpoint/2010/main" val="242067320"/>
      </p:ext>
    </p:extLst>
  </p:cSld>
  <p:clrMapOvr>
    <a:masterClrMapping/>
  </p:clrMapOvr>
  <p:transition spd="med">
    <p:fade/>
  </p:transition>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二、资本主义的意识形态及其本质</a:t>
            </a:r>
          </a:p>
        </p:txBody>
      </p:sp>
      <p:sp>
        <p:nvSpPr>
          <p:cNvPr id="34" name="文本框 1">
            <a:extLst>
              <a:ext uri="{FF2B5EF4-FFF2-40B4-BE49-F238E27FC236}">
                <a16:creationId xmlns:a16="http://schemas.microsoft.com/office/drawing/2014/main" xmlns="" id="{68E415E9-9DD9-4990-AF77-446CA29E36F6}"/>
              </a:ext>
            </a:extLst>
          </p:cNvPr>
          <p:cNvSpPr txBox="1">
            <a:spLocks noChangeArrowheads="1"/>
          </p:cNvSpPr>
          <p:nvPr/>
        </p:nvSpPr>
        <p:spPr bwMode="auto">
          <a:xfrm>
            <a:off x="972650" y="2382498"/>
            <a:ext cx="4045057" cy="2888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800" b="1" i="0" u="none" strike="noStrike" kern="1200" cap="none" spc="0" normalizeH="0" baseline="0" noProof="0" dirty="0">
                <a:ln>
                  <a:noFill/>
                </a:ln>
                <a:solidFill>
                  <a:srgbClr val="B26A37"/>
                </a:solidFill>
                <a:effectLst>
                  <a:outerShdw blurRad="38100" dist="38100" dir="2700000" algn="tl">
                    <a:srgbClr val="C0C0C0"/>
                  </a:outerShdw>
                </a:effectLst>
                <a:uLnTx/>
                <a:uFillTx/>
                <a:latin typeface="Microsoft YaHei"/>
                <a:ea typeface="Microsoft YaHei"/>
                <a:cs typeface="+mn-cs"/>
              </a:rPr>
              <a:t>资本主义意识形态</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是在资本主义国家中占统治地位、反映了作为统治阶级的资产阶级利益和要求的各种思想理论和观念的总和。</a:t>
            </a:r>
          </a:p>
        </p:txBody>
      </p:sp>
      <p:graphicFrame>
        <p:nvGraphicFramePr>
          <p:cNvPr id="3" name="图示 2">
            <a:extLst>
              <a:ext uri="{FF2B5EF4-FFF2-40B4-BE49-F238E27FC236}">
                <a16:creationId xmlns:a16="http://schemas.microsoft.com/office/drawing/2014/main" xmlns="" id="{77B41E29-B1A9-4BF6-9414-FCCE103D9A88}"/>
              </a:ext>
            </a:extLst>
          </p:cNvPr>
          <p:cNvGraphicFramePr/>
          <p:nvPr/>
        </p:nvGraphicFramePr>
        <p:xfrm>
          <a:off x="5294631" y="1289786"/>
          <a:ext cx="6313436" cy="5313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a:hlinkClick r:id="rId7" action="ppaction://hlinksldjump"/>
            <a:extLst>
              <a:ext uri="{FF2B5EF4-FFF2-40B4-BE49-F238E27FC236}">
                <a16:creationId xmlns:a16="http://schemas.microsoft.com/office/drawing/2014/main" xmlns="" id="{3D438BBF-8E91-46DF-A7A6-2EA344B2C065}"/>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399" y="6047328"/>
            <a:ext cx="555625" cy="555625"/>
          </a:xfrm>
          <a:prstGeom prst="rect">
            <a:avLst/>
          </a:prstGeom>
          <a:noFill/>
          <a:ln>
            <a:noFill/>
          </a:ln>
        </p:spPr>
      </p:pic>
    </p:spTree>
    <p:extLst>
      <p:ext uri="{BB962C8B-B14F-4D97-AF65-F5344CB8AC3E}">
        <p14:creationId xmlns:p14="http://schemas.microsoft.com/office/powerpoint/2010/main" val="3448125238"/>
      </p:ext>
    </p:extLst>
  </p:cSld>
  <p:clrMapOvr>
    <a:masterClrMapping/>
  </p:clrMapOvr>
  <p:transition spd="med">
    <p:fade/>
  </p:transition>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二、资本主义的意识形态及其本质</a:t>
            </a:r>
          </a:p>
        </p:txBody>
      </p:sp>
      <p:grpSp>
        <p:nvGrpSpPr>
          <p:cNvPr id="6" name="组合 3">
            <a:extLst>
              <a:ext uri="{FF2B5EF4-FFF2-40B4-BE49-F238E27FC236}">
                <a16:creationId xmlns:a16="http://schemas.microsoft.com/office/drawing/2014/main" xmlns="" id="{5BC13931-F9C2-4D60-9CCE-6329FD890263}"/>
              </a:ext>
            </a:extLst>
          </p:cNvPr>
          <p:cNvGrpSpPr>
            <a:grpSpLocks/>
          </p:cNvGrpSpPr>
          <p:nvPr/>
        </p:nvGrpSpPr>
        <p:grpSpPr bwMode="auto">
          <a:xfrm>
            <a:off x="1251932" y="2461485"/>
            <a:ext cx="3977294" cy="3510690"/>
            <a:chOff x="1030288" y="2212696"/>
            <a:chExt cx="4092858" cy="3662012"/>
          </a:xfrm>
          <a:solidFill>
            <a:srgbClr val="B26A37"/>
          </a:solidFill>
        </p:grpSpPr>
        <p:grpSp>
          <p:nvGrpSpPr>
            <p:cNvPr id="7" name="组合 10">
              <a:extLst>
                <a:ext uri="{FF2B5EF4-FFF2-40B4-BE49-F238E27FC236}">
                  <a16:creationId xmlns:a16="http://schemas.microsoft.com/office/drawing/2014/main" xmlns="" id="{0A9125A7-AE17-4016-8744-A27FEDC83422}"/>
                </a:ext>
              </a:extLst>
            </p:cNvPr>
            <p:cNvGrpSpPr>
              <a:grpSpLocks/>
            </p:cNvGrpSpPr>
            <p:nvPr/>
          </p:nvGrpSpPr>
          <p:grpSpPr bwMode="auto">
            <a:xfrm>
              <a:off x="1030288" y="2212696"/>
              <a:ext cx="4092858" cy="3662012"/>
              <a:chOff x="447175" y="2766862"/>
              <a:chExt cx="2654300" cy="3606800"/>
            </a:xfrm>
            <a:grpFill/>
          </p:grpSpPr>
          <p:sp>
            <p:nvSpPr>
              <p:cNvPr id="9" name="矩形: 圆角 14">
                <a:extLst>
                  <a:ext uri="{FF2B5EF4-FFF2-40B4-BE49-F238E27FC236}">
                    <a16:creationId xmlns:a16="http://schemas.microsoft.com/office/drawing/2014/main" xmlns="" id="{6741913D-3320-484D-9F76-926D3DAD1B89}"/>
                  </a:ext>
                </a:extLst>
              </p:cNvPr>
              <p:cNvSpPr>
                <a:spLocks noChangeArrowheads="1"/>
              </p:cNvSpPr>
              <p:nvPr/>
            </p:nvSpPr>
            <p:spPr bwMode="auto">
              <a:xfrm>
                <a:off x="447175" y="2766862"/>
                <a:ext cx="2654300" cy="3606800"/>
              </a:xfrm>
              <a:prstGeom prst="roundRect">
                <a:avLst>
                  <a:gd name="adj" fmla="val 7574"/>
                </a:avLst>
              </a:prstGeom>
              <a:grp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10" name="矩形: 圆角 15">
                <a:extLst>
                  <a:ext uri="{FF2B5EF4-FFF2-40B4-BE49-F238E27FC236}">
                    <a16:creationId xmlns:a16="http://schemas.microsoft.com/office/drawing/2014/main" xmlns="" id="{76E61378-2164-4EDF-A445-11B60DCC1FAB}"/>
                  </a:ext>
                </a:extLst>
              </p:cNvPr>
              <p:cNvSpPr>
                <a:spLocks noChangeArrowheads="1"/>
              </p:cNvSpPr>
              <p:nvPr/>
            </p:nvSpPr>
            <p:spPr bwMode="auto">
              <a:xfrm>
                <a:off x="594407" y="2929457"/>
                <a:ext cx="2359835" cy="3275356"/>
              </a:xfrm>
              <a:prstGeom prst="roundRect">
                <a:avLst>
                  <a:gd name="adj" fmla="val 7574"/>
                </a:avLst>
              </a:prstGeom>
              <a:grpFill/>
              <a:ln w="38100" algn="ctr">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grpSp>
        <p:sp>
          <p:nvSpPr>
            <p:cNvPr id="8" name="文本框 1">
              <a:extLst>
                <a:ext uri="{FF2B5EF4-FFF2-40B4-BE49-F238E27FC236}">
                  <a16:creationId xmlns:a16="http://schemas.microsoft.com/office/drawing/2014/main" xmlns="" id="{70052F6E-95E2-45A2-88AC-3D19CE759A02}"/>
                </a:ext>
              </a:extLst>
            </p:cNvPr>
            <p:cNvSpPr txBox="1">
              <a:spLocks noChangeArrowheads="1"/>
            </p:cNvSpPr>
            <p:nvPr/>
          </p:nvSpPr>
          <p:spPr bwMode="auto">
            <a:xfrm>
              <a:off x="1487520" y="2646042"/>
              <a:ext cx="3178395" cy="27953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706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7063"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资本主义意识形态是在反封建、反宗教的斗争中</a:t>
              </a:r>
              <a:r>
                <a:rPr lang="zh-CN" altLang="en-US" sz="2400" b="1" dirty="0">
                  <a:solidFill>
                    <a:srgbClr val="FFFF00"/>
                  </a:solidFill>
                </a:rPr>
                <a:t>逐步形成</a:t>
              </a: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，在资本主义国家产生后</a:t>
              </a: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微软雅黑" panose="020B0503020204020204" pitchFamily="34" charset="-122"/>
                  <a:cs typeface="+mn-cs"/>
                </a:rPr>
                <a:t>自觉</a:t>
              </a: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确立起来的。</a:t>
              </a:r>
            </a:p>
          </p:txBody>
        </p:sp>
      </p:grpSp>
      <p:sp>
        <p:nvSpPr>
          <p:cNvPr id="13" name="矩形: 圆角 12">
            <a:extLst>
              <a:ext uri="{FF2B5EF4-FFF2-40B4-BE49-F238E27FC236}">
                <a16:creationId xmlns:a16="http://schemas.microsoft.com/office/drawing/2014/main" xmlns="" id="{815475A0-0F62-45BA-B0F3-C98F054D3ED6}"/>
              </a:ext>
            </a:extLst>
          </p:cNvPr>
          <p:cNvSpPr/>
          <p:nvPr/>
        </p:nvSpPr>
        <p:spPr>
          <a:xfrm>
            <a:off x="3123070" y="1067806"/>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（一）资本主义意识形态的形成</a:t>
            </a:r>
          </a:p>
        </p:txBody>
      </p:sp>
      <p:pic>
        <p:nvPicPr>
          <p:cNvPr id="129028" name="Picture 4">
            <a:extLst>
              <a:ext uri="{FF2B5EF4-FFF2-40B4-BE49-F238E27FC236}">
                <a16:creationId xmlns:a16="http://schemas.microsoft.com/office/drawing/2014/main" xmlns="" id="{0C086FE8-6BF1-45E3-BCA9-3715E7A6B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2095994"/>
            <a:ext cx="4092575" cy="39477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241129"/>
      </p:ext>
    </p:extLst>
  </p:cSld>
  <p:clrMapOvr>
    <a:masterClrMapping/>
  </p:clrMapOvr>
  <p:transition spd="med">
    <p:fade/>
  </p:transition>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二、资本主义的意识形态及其本质</a:t>
            </a:r>
          </a:p>
        </p:txBody>
      </p:sp>
      <p:sp>
        <p:nvSpPr>
          <p:cNvPr id="13" name="矩形: 圆角 12">
            <a:extLst>
              <a:ext uri="{FF2B5EF4-FFF2-40B4-BE49-F238E27FC236}">
                <a16:creationId xmlns:a16="http://schemas.microsoft.com/office/drawing/2014/main" xmlns="" id="{815475A0-0F62-45BA-B0F3-C98F054D3ED6}"/>
              </a:ext>
            </a:extLst>
          </p:cNvPr>
          <p:cNvSpPr/>
          <p:nvPr/>
        </p:nvSpPr>
        <p:spPr>
          <a:xfrm>
            <a:off x="3123070" y="1309984"/>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（一）资本主义意识形态的形成</a:t>
            </a:r>
          </a:p>
        </p:txBody>
      </p:sp>
      <p:pic>
        <p:nvPicPr>
          <p:cNvPr id="16386" name="Picture 2">
            <a:extLst>
              <a:ext uri="{FF2B5EF4-FFF2-40B4-BE49-F238E27FC236}">
                <a16:creationId xmlns:a16="http://schemas.microsoft.com/office/drawing/2014/main" xmlns="" id="{4F9ED513-7958-42D7-8FD3-40B3F80B9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114"/>
          <a:stretch/>
        </p:blipFill>
        <p:spPr bwMode="auto">
          <a:xfrm>
            <a:off x="4818742" y="2522214"/>
            <a:ext cx="6935142" cy="33504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1" name="组合 3">
            <a:extLst>
              <a:ext uri="{FF2B5EF4-FFF2-40B4-BE49-F238E27FC236}">
                <a16:creationId xmlns:a16="http://schemas.microsoft.com/office/drawing/2014/main" xmlns="" id="{43BDA5CB-F5CA-4C05-9EFE-7C1C09A5E075}"/>
              </a:ext>
            </a:extLst>
          </p:cNvPr>
          <p:cNvGrpSpPr>
            <a:grpSpLocks/>
          </p:cNvGrpSpPr>
          <p:nvPr/>
        </p:nvGrpSpPr>
        <p:grpSpPr bwMode="auto">
          <a:xfrm>
            <a:off x="440646" y="2366235"/>
            <a:ext cx="4092575" cy="3662362"/>
            <a:chOff x="1030288" y="2212696"/>
            <a:chExt cx="4092858" cy="3662012"/>
          </a:xfrm>
          <a:solidFill>
            <a:srgbClr val="B26A37"/>
          </a:solidFill>
        </p:grpSpPr>
        <p:grpSp>
          <p:nvGrpSpPr>
            <p:cNvPr id="12" name="组合 10">
              <a:extLst>
                <a:ext uri="{FF2B5EF4-FFF2-40B4-BE49-F238E27FC236}">
                  <a16:creationId xmlns:a16="http://schemas.microsoft.com/office/drawing/2014/main" xmlns="" id="{9AC1FC37-8E60-482F-9E40-7519A88D1E1A}"/>
                </a:ext>
              </a:extLst>
            </p:cNvPr>
            <p:cNvGrpSpPr>
              <a:grpSpLocks/>
            </p:cNvGrpSpPr>
            <p:nvPr/>
          </p:nvGrpSpPr>
          <p:grpSpPr bwMode="auto">
            <a:xfrm>
              <a:off x="1030288" y="2212696"/>
              <a:ext cx="4092858" cy="3662012"/>
              <a:chOff x="447175" y="2766862"/>
              <a:chExt cx="2654300" cy="3606800"/>
            </a:xfrm>
            <a:grpFill/>
          </p:grpSpPr>
          <p:sp>
            <p:nvSpPr>
              <p:cNvPr id="15" name="矩形: 圆角 14">
                <a:extLst>
                  <a:ext uri="{FF2B5EF4-FFF2-40B4-BE49-F238E27FC236}">
                    <a16:creationId xmlns:a16="http://schemas.microsoft.com/office/drawing/2014/main" xmlns="" id="{A8A1F785-49B7-478F-BB50-4B6553524558}"/>
                  </a:ext>
                </a:extLst>
              </p:cNvPr>
              <p:cNvSpPr>
                <a:spLocks noChangeArrowheads="1"/>
              </p:cNvSpPr>
              <p:nvPr/>
            </p:nvSpPr>
            <p:spPr bwMode="auto">
              <a:xfrm>
                <a:off x="447175" y="2766862"/>
                <a:ext cx="2654300" cy="3606800"/>
              </a:xfrm>
              <a:prstGeom prst="roundRect">
                <a:avLst>
                  <a:gd name="adj" fmla="val 7574"/>
                </a:avLst>
              </a:prstGeom>
              <a:grp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16" name="矩形: 圆角 15">
                <a:extLst>
                  <a:ext uri="{FF2B5EF4-FFF2-40B4-BE49-F238E27FC236}">
                    <a16:creationId xmlns:a16="http://schemas.microsoft.com/office/drawing/2014/main" xmlns="" id="{3FDC6799-60E4-426F-9624-781AAFD29DDB}"/>
                  </a:ext>
                </a:extLst>
              </p:cNvPr>
              <p:cNvSpPr>
                <a:spLocks noChangeArrowheads="1"/>
              </p:cNvSpPr>
              <p:nvPr/>
            </p:nvSpPr>
            <p:spPr bwMode="auto">
              <a:xfrm>
                <a:off x="594407" y="2929457"/>
                <a:ext cx="2359835" cy="3275356"/>
              </a:xfrm>
              <a:prstGeom prst="roundRect">
                <a:avLst>
                  <a:gd name="adj" fmla="val 7574"/>
                </a:avLst>
              </a:prstGeom>
              <a:grpFill/>
              <a:ln w="38100" algn="ctr">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grpSp>
        <p:sp>
          <p:nvSpPr>
            <p:cNvPr id="14" name="文本框 1">
              <a:extLst>
                <a:ext uri="{FF2B5EF4-FFF2-40B4-BE49-F238E27FC236}">
                  <a16:creationId xmlns:a16="http://schemas.microsoft.com/office/drawing/2014/main" xmlns="" id="{794C5164-DFB8-4052-8553-C0FE0C2422BA}"/>
                </a:ext>
              </a:extLst>
            </p:cNvPr>
            <p:cNvSpPr txBox="1">
              <a:spLocks noChangeArrowheads="1"/>
            </p:cNvSpPr>
            <p:nvPr/>
          </p:nvSpPr>
          <p:spPr bwMode="auto">
            <a:xfrm>
              <a:off x="1372417" y="2646042"/>
              <a:ext cx="3408597" cy="279613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706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7063"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资本主义国家的意识形态构成了资本主义国家上层建筑的重要内容，为巩固资本主义的经济基础服务。</a:t>
              </a:r>
            </a:p>
          </p:txBody>
        </p:sp>
      </p:grpSp>
    </p:spTree>
    <p:extLst>
      <p:ext uri="{BB962C8B-B14F-4D97-AF65-F5344CB8AC3E}">
        <p14:creationId xmlns:p14="http://schemas.microsoft.com/office/powerpoint/2010/main" val="1502501950"/>
      </p:ext>
    </p:extLst>
  </p:cSld>
  <p:clrMapOvr>
    <a:masterClrMapping/>
  </p:clrMapOvr>
  <p:transition spd="med">
    <p:fade/>
  </p:transition>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二、资本主义的意识形态及其本质</a:t>
            </a:r>
          </a:p>
        </p:txBody>
      </p:sp>
      <p:sp>
        <p:nvSpPr>
          <p:cNvPr id="13" name="矩形: 圆角 12">
            <a:extLst>
              <a:ext uri="{FF2B5EF4-FFF2-40B4-BE49-F238E27FC236}">
                <a16:creationId xmlns:a16="http://schemas.microsoft.com/office/drawing/2014/main" xmlns="" id="{815475A0-0F62-45BA-B0F3-C98F054D3ED6}"/>
              </a:ext>
            </a:extLst>
          </p:cNvPr>
          <p:cNvSpPr/>
          <p:nvPr/>
        </p:nvSpPr>
        <p:spPr>
          <a:xfrm>
            <a:off x="3123070" y="1396579"/>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（二）资本主义意识形态的本质</a:t>
            </a:r>
          </a:p>
        </p:txBody>
      </p:sp>
      <p:sp>
        <p:nvSpPr>
          <p:cNvPr id="16" name="ísḷïḍé">
            <a:extLst>
              <a:ext uri="{FF2B5EF4-FFF2-40B4-BE49-F238E27FC236}">
                <a16:creationId xmlns:a16="http://schemas.microsoft.com/office/drawing/2014/main" xmlns="" id="{DB1E6EF7-BDFA-4ED8-A880-8ACB355A86FC}"/>
              </a:ext>
            </a:extLst>
          </p:cNvPr>
          <p:cNvSpPr/>
          <p:nvPr/>
        </p:nvSpPr>
        <p:spPr bwMode="auto">
          <a:xfrm>
            <a:off x="482600" y="2962696"/>
            <a:ext cx="11214100" cy="2498725"/>
          </a:xfrm>
          <a:prstGeom prst="roundRect">
            <a:avLst>
              <a:gd name="adj" fmla="val 2415"/>
            </a:avLst>
          </a:prstGeom>
          <a:gradFill flip="none" rotWithShape="1">
            <a:gsLst>
              <a:gs pos="0">
                <a:srgbClr val="EDC67B">
                  <a:alpha val="20000"/>
                </a:srgbClr>
              </a:gs>
              <a:gs pos="100000">
                <a:srgbClr val="B26A37">
                  <a:alpha val="60000"/>
                </a:srgbClr>
              </a:gs>
            </a:gsLst>
            <a:path path="circle">
              <a:fillToRect l="100000" t="100000"/>
            </a:path>
            <a:tileRect r="-100000" b="-100000"/>
          </a:gradFill>
          <a:ln w="3175" cap="flat" cmpd="sng" algn="ctr">
            <a:solidFill>
              <a:srgbClr val="FFFFFF">
                <a:lumMod val="85000"/>
              </a:srgbClr>
            </a:solidFill>
            <a:prstDash val="solid"/>
            <a:miter lim="800000"/>
          </a:ln>
          <a:effectLst/>
        </p:spPr>
        <p:txBody>
          <a:bodyPr lIns="0" tIns="0" rIns="0" bIns="0" anchor="ctr" anchorCtr="1">
            <a:norm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endParaRPr kumimoji="0" lang="zh-CN" altLang="en-US" sz="900" b="0" i="0" u="none" strike="noStrike" kern="1200" cap="none" spc="0" normalizeH="0" baseline="0" noProof="0">
              <a:ln>
                <a:noFill/>
              </a:ln>
              <a:solidFill>
                <a:srgbClr val="404040"/>
              </a:solidFill>
              <a:effectLst/>
              <a:uLnTx/>
              <a:uFillTx/>
              <a:latin typeface="等线" panose="02010600030101010101" pitchFamily="2" charset="-122"/>
              <a:ea typeface="等线" panose="02010600030101010101" pitchFamily="2" charset="-122"/>
              <a:cs typeface="+mn-cs"/>
            </a:endParaRPr>
          </a:p>
        </p:txBody>
      </p:sp>
      <p:sp>
        <p:nvSpPr>
          <p:cNvPr id="17" name="文本框 2">
            <a:extLst>
              <a:ext uri="{FF2B5EF4-FFF2-40B4-BE49-F238E27FC236}">
                <a16:creationId xmlns:a16="http://schemas.microsoft.com/office/drawing/2014/main" xmlns="" id="{5F0506C6-0954-4458-BC66-38ADB81E02C5}"/>
              </a:ext>
            </a:extLst>
          </p:cNvPr>
          <p:cNvSpPr txBox="1">
            <a:spLocks noChangeArrowheads="1"/>
          </p:cNvSpPr>
          <p:nvPr/>
        </p:nvSpPr>
        <p:spPr bwMode="auto">
          <a:xfrm>
            <a:off x="1035339" y="3074706"/>
            <a:ext cx="5771701" cy="224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第一，</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资本主义意识形态是资本主义社会的观念上层建筑，是为资本主义的经济基础服务的，因而是为资本主义国家的政治上层建筑服务的。</a:t>
            </a:r>
          </a:p>
        </p:txBody>
      </p:sp>
      <p:sp>
        <p:nvSpPr>
          <p:cNvPr id="10" name="Rounded Rectangle 40">
            <a:extLst>
              <a:ext uri="{FF2B5EF4-FFF2-40B4-BE49-F238E27FC236}">
                <a16:creationId xmlns:a16="http://schemas.microsoft.com/office/drawing/2014/main" xmlns="" id="{54570214-7910-47A6-B7AC-D54B89B98C82}"/>
              </a:ext>
            </a:extLst>
          </p:cNvPr>
          <p:cNvSpPr/>
          <p:nvPr/>
        </p:nvSpPr>
        <p:spPr>
          <a:xfrm>
            <a:off x="482600" y="2235200"/>
            <a:ext cx="11214100" cy="3930469"/>
          </a:xfrm>
          <a:prstGeom prst="roundRect">
            <a:avLst>
              <a:gd name="adj" fmla="val 4619"/>
            </a:avLst>
          </a:prstGeom>
          <a:noFill/>
          <a:ln w="19050" cap="flat" cmpd="sng" algn="ctr">
            <a:solidFill>
              <a:srgbClr val="B26A3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1" name="文本框 2">
            <a:extLst>
              <a:ext uri="{FF2B5EF4-FFF2-40B4-BE49-F238E27FC236}">
                <a16:creationId xmlns:a16="http://schemas.microsoft.com/office/drawing/2014/main" xmlns="" id="{F00E082F-5D74-43BC-A8E8-65DDBBD9BBA3}"/>
              </a:ext>
            </a:extLst>
          </p:cNvPr>
          <p:cNvSpPr txBox="1">
            <a:spLocks noChangeArrowheads="1"/>
          </p:cNvSpPr>
          <p:nvPr/>
        </p:nvSpPr>
        <p:spPr bwMode="auto">
          <a:xfrm>
            <a:off x="7675317" y="3367852"/>
            <a:ext cx="3365598"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第二，</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资本主义意识形态是资产阶级的阶级意识的集中体现。　</a:t>
            </a:r>
          </a:p>
        </p:txBody>
      </p:sp>
      <p:cxnSp>
        <p:nvCxnSpPr>
          <p:cNvPr id="3" name="直接连接符 2">
            <a:extLst>
              <a:ext uri="{FF2B5EF4-FFF2-40B4-BE49-F238E27FC236}">
                <a16:creationId xmlns:a16="http://schemas.microsoft.com/office/drawing/2014/main" xmlns="" id="{05F6EABD-2A7A-4848-A280-6B910C4D2C17}"/>
              </a:ext>
            </a:extLst>
          </p:cNvPr>
          <p:cNvCxnSpPr/>
          <p:nvPr/>
        </p:nvCxnSpPr>
        <p:spPr>
          <a:xfrm>
            <a:off x="7237506" y="2962696"/>
            <a:ext cx="0" cy="2498725"/>
          </a:xfrm>
          <a:prstGeom prst="line">
            <a:avLst/>
          </a:prstGeom>
          <a:ln w="57150">
            <a:solidFill>
              <a:srgbClr val="B26A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795341"/>
      </p:ext>
    </p:extLst>
  </p:cSld>
  <p:clrMapOvr>
    <a:masterClrMapping/>
  </p:clrMapOvr>
  <p:transition spd="med">
    <p:fade/>
  </p:transition>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二、资本主义的意识形态及其本质</a:t>
            </a:r>
          </a:p>
        </p:txBody>
      </p:sp>
      <p:sp>
        <p:nvSpPr>
          <p:cNvPr id="13" name="矩形: 圆角 12">
            <a:extLst>
              <a:ext uri="{FF2B5EF4-FFF2-40B4-BE49-F238E27FC236}">
                <a16:creationId xmlns:a16="http://schemas.microsoft.com/office/drawing/2014/main" xmlns="" id="{815475A0-0F62-45BA-B0F3-C98F054D3ED6}"/>
              </a:ext>
            </a:extLst>
          </p:cNvPr>
          <p:cNvSpPr/>
          <p:nvPr/>
        </p:nvSpPr>
        <p:spPr>
          <a:xfrm>
            <a:off x="3123070" y="1302817"/>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（二）资本主义意识形态的本质</a:t>
            </a:r>
          </a:p>
        </p:txBody>
      </p:sp>
      <p:sp>
        <p:nvSpPr>
          <p:cNvPr id="10" name="文本框 1">
            <a:extLst>
              <a:ext uri="{FF2B5EF4-FFF2-40B4-BE49-F238E27FC236}">
                <a16:creationId xmlns:a16="http://schemas.microsoft.com/office/drawing/2014/main" xmlns="" id="{2D089BE7-AACB-4BCD-AC9B-81A784923933}"/>
              </a:ext>
            </a:extLst>
          </p:cNvPr>
          <p:cNvSpPr txBox="1">
            <a:spLocks noChangeArrowheads="1"/>
          </p:cNvSpPr>
          <p:nvPr/>
        </p:nvSpPr>
        <p:spPr bwMode="auto">
          <a:xfrm>
            <a:off x="5436121" y="2892012"/>
            <a:ext cx="5549742" cy="297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资产者的假仁假义的虚伪的意识形态用歪曲的形式把自己的特殊利益冒充为普遍的利益。</a:t>
            </a:r>
            <a:endParaRPr lang="en-US" altLang="zh-CN" sz="2400" dirty="0">
              <a:solidFill>
                <a:prstClr val="black"/>
              </a:solidFill>
              <a:latin typeface="微软雅黑" panose="020B0503020204020204" pitchFamily="34" charset="-122"/>
            </a:endParaRPr>
          </a:p>
          <a:p>
            <a:pPr marL="0" marR="0" lvl="0" indent="620713" algn="r"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马克思恩格斯全集</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第三卷，人民出版社</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1960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年版，第</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195</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页</a:t>
            </a:r>
          </a:p>
        </p:txBody>
      </p:sp>
      <p:pic>
        <p:nvPicPr>
          <p:cNvPr id="17410" name="Picture 2">
            <a:extLst>
              <a:ext uri="{FF2B5EF4-FFF2-40B4-BE49-F238E27FC236}">
                <a16:creationId xmlns:a16="http://schemas.microsoft.com/office/drawing/2014/main" xmlns="" id="{0DBD991C-32D4-4FA0-9041-CD5F34F77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76" y="2555753"/>
            <a:ext cx="4166060" cy="3649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60175"/>
      </p:ext>
    </p:extLst>
  </p:cSld>
  <p:clrMapOvr>
    <a:masterClrMapping/>
  </p:clrMapOvr>
  <p:transition spd="med">
    <p:fade/>
  </p:transition>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xmlns="" id="{77FFD865-DFB6-4634-8451-D511C0317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2517" y="3417194"/>
            <a:ext cx="3259957" cy="24449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1" name="文本框 30">
            <a:extLst>
              <a:ext uri="{FF2B5EF4-FFF2-40B4-BE49-F238E27FC236}">
                <a16:creationId xmlns:a16="http://schemas.microsoft.com/office/drawing/2014/main" xmlns="" id="{95914766-3F83-491A-9AD7-EF9F504935DE}"/>
              </a:ext>
            </a:extLst>
          </p:cNvPr>
          <p:cNvSpPr txBox="1"/>
          <p:nvPr/>
        </p:nvSpPr>
        <p:spPr>
          <a:xfrm>
            <a:off x="70581" y="255047"/>
            <a:ext cx="888091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二、资本主义的意识形态及其本质</a:t>
            </a:r>
          </a:p>
        </p:txBody>
      </p:sp>
      <p:sp>
        <p:nvSpPr>
          <p:cNvPr id="13" name="矩形: 圆角 12">
            <a:extLst>
              <a:ext uri="{FF2B5EF4-FFF2-40B4-BE49-F238E27FC236}">
                <a16:creationId xmlns:a16="http://schemas.microsoft.com/office/drawing/2014/main" xmlns="" id="{815475A0-0F62-45BA-B0F3-C98F054D3ED6}"/>
              </a:ext>
            </a:extLst>
          </p:cNvPr>
          <p:cNvSpPr/>
          <p:nvPr/>
        </p:nvSpPr>
        <p:spPr>
          <a:xfrm>
            <a:off x="3123070" y="1198432"/>
            <a:ext cx="59458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（二）资本主义意识形态的本质</a:t>
            </a:r>
          </a:p>
        </p:txBody>
      </p:sp>
      <p:sp>
        <p:nvSpPr>
          <p:cNvPr id="10" name="文本框 1">
            <a:extLst>
              <a:ext uri="{FF2B5EF4-FFF2-40B4-BE49-F238E27FC236}">
                <a16:creationId xmlns:a16="http://schemas.microsoft.com/office/drawing/2014/main" xmlns="" id="{2D089BE7-AACB-4BCD-AC9B-81A784923933}"/>
              </a:ext>
            </a:extLst>
          </p:cNvPr>
          <p:cNvSpPr txBox="1">
            <a:spLocks noChangeArrowheads="1"/>
          </p:cNvSpPr>
          <p:nvPr/>
        </p:nvSpPr>
        <p:spPr bwMode="auto">
          <a:xfrm>
            <a:off x="236434" y="2169791"/>
            <a:ext cx="60150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辩证看待资本主义意识形态</a:t>
            </a:r>
          </a:p>
        </p:txBody>
      </p:sp>
      <p:sp>
        <p:nvSpPr>
          <p:cNvPr id="6" name="文本框 1">
            <a:extLst>
              <a:ext uri="{FF2B5EF4-FFF2-40B4-BE49-F238E27FC236}">
                <a16:creationId xmlns:a16="http://schemas.microsoft.com/office/drawing/2014/main" xmlns="" id="{26E58AB1-E281-43F6-90C4-9DFD34818FEE}"/>
              </a:ext>
            </a:extLst>
          </p:cNvPr>
          <p:cNvSpPr txBox="1">
            <a:spLocks noChangeArrowheads="1"/>
          </p:cNvSpPr>
          <p:nvPr/>
        </p:nvSpPr>
        <p:spPr bwMode="auto">
          <a:xfrm>
            <a:off x="774308" y="2750848"/>
            <a:ext cx="7582292"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indent="620713" algn="just" eaLnBrk="1" hangingPunct="1">
              <a:lnSpc>
                <a:spcPct val="150000"/>
              </a:lnSpc>
              <a:spcBef>
                <a:spcPts val="1400"/>
              </a:spcBef>
              <a:defRPr sz="2400">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ea typeface="微软雅黑" panose="020B0503020204020204" pitchFamily="34" charset="-122"/>
              </a:defRPr>
            </a:lvl2pPr>
            <a:lvl3pPr marL="1143000" indent="-228600">
              <a:defRPr>
                <a:latin typeface="Arial" panose="020B0604020202020204" pitchFamily="34" charset="0"/>
                <a:ea typeface="微软雅黑" panose="020B0503020204020204" pitchFamily="34" charset="-122"/>
              </a:defRPr>
            </a:lvl3pPr>
            <a:lvl4pPr marL="1600200" indent="-228600">
              <a:defRPr>
                <a:latin typeface="Arial" panose="020B0604020202020204" pitchFamily="34" charset="0"/>
                <a:ea typeface="微软雅黑" panose="020B0503020204020204" pitchFamily="34" charset="-122"/>
              </a:defRPr>
            </a:lvl4pPr>
            <a:lvl5pPr marL="2057400" indent="-228600">
              <a:defRPr>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
                <a:srgbClr val="B26A37"/>
              </a:buClr>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资本主义创造出丰富的精神成果</a:t>
            </a:r>
            <a:r>
              <a:rPr kumimoji="0" lang="en-US" altLang="zh-CN" b="0" i="0" u="none" strike="noStrike" kern="1200" cap="none" spc="0" normalizeH="0" baseline="0" noProof="0" dirty="0">
                <a:ln>
                  <a:noFill/>
                </a:ln>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a:ln>
                  <a:noFill/>
                </a:ln>
                <a:solidFill>
                  <a:srgbClr val="EDC67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推动历史前进的，是进步的</a:t>
            </a:r>
            <a:r>
              <a:rPr kumimoji="0" lang="en-US" altLang="zh-CN" b="0" i="0" u="none" strike="noStrike" kern="1200" cap="none" spc="0" normalizeH="0" baseline="0" noProof="0" dirty="0">
                <a:ln>
                  <a:noFill/>
                </a:ln>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加以</a:t>
            </a:r>
            <a:r>
              <a:rPr kumimoji="0" lang="zh-CN" altLang="en-US" sz="2400" b="1" i="0" u="none" strike="noStrike" kern="1200" cap="none" spc="0" normalizeH="0" baseline="0" noProof="0" dirty="0">
                <a:ln>
                  <a:noFill/>
                </a:ln>
                <a:solidFill>
                  <a:srgbClr val="7C4926"/>
                </a:solidFill>
                <a:effectLst/>
                <a:uLnTx/>
                <a:uFillTx/>
                <a:latin typeface="微软雅黑" panose="020B0503020204020204" pitchFamily="34" charset="-122"/>
                <a:ea typeface="微软雅黑" panose="020B0503020204020204" pitchFamily="34" charset="-122"/>
                <a:cs typeface="+mn-cs"/>
              </a:rPr>
              <a:t>研究、参考和借鉴</a:t>
            </a:r>
            <a:endParaRPr kumimoji="0" lang="en-US" altLang="zh-CN" sz="2400" b="1" i="0" u="none" strike="noStrike" kern="1200" cap="none" spc="0" normalizeH="0" baseline="0" noProof="0" dirty="0">
              <a:ln>
                <a:noFill/>
              </a:ln>
              <a:solidFill>
                <a:srgbClr val="7C4926"/>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xmlns="" id="{CAB879F6-84E5-4145-AEDF-F4A98D8E538C}"/>
              </a:ext>
            </a:extLst>
          </p:cNvPr>
          <p:cNvGrpSpPr/>
          <p:nvPr/>
        </p:nvGrpSpPr>
        <p:grpSpPr>
          <a:xfrm>
            <a:off x="223734" y="3083160"/>
            <a:ext cx="470431" cy="470431"/>
            <a:chOff x="552544" y="6184317"/>
            <a:chExt cx="645960" cy="645960"/>
          </a:xfrm>
        </p:grpSpPr>
        <p:sp>
          <p:nvSpPr>
            <p:cNvPr id="7" name="Oval 66">
              <a:extLst>
                <a:ext uri="{FF2B5EF4-FFF2-40B4-BE49-F238E27FC236}">
                  <a16:creationId xmlns:a16="http://schemas.microsoft.com/office/drawing/2014/main" xmlns="" id="{9BA4AE8D-FE2D-44E2-91E2-BB660A56E4F4}"/>
                </a:ext>
              </a:extLst>
            </p:cNvPr>
            <p:cNvSpPr/>
            <p:nvPr/>
          </p:nvSpPr>
          <p:spPr>
            <a:xfrm>
              <a:off x="552544" y="6184317"/>
              <a:ext cx="645960" cy="645960"/>
            </a:xfrm>
            <a:prstGeom prst="ellipse">
              <a:avLst/>
            </a:prstGeom>
            <a:solidFill>
              <a:srgbClr val="EDC67B">
                <a:alpha val="66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8" name="Oval 67">
              <a:extLst>
                <a:ext uri="{FF2B5EF4-FFF2-40B4-BE49-F238E27FC236}">
                  <a16:creationId xmlns:a16="http://schemas.microsoft.com/office/drawing/2014/main" xmlns="" id="{F807D7C6-BCD3-4C0B-80E8-EE922850FCED}"/>
                </a:ext>
              </a:extLst>
            </p:cNvPr>
            <p:cNvSpPr/>
            <p:nvPr/>
          </p:nvSpPr>
          <p:spPr>
            <a:xfrm>
              <a:off x="711541" y="6343314"/>
              <a:ext cx="327966" cy="327966"/>
            </a:xfrm>
            <a:prstGeom prst="ellipse">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sp>
        <p:nvSpPr>
          <p:cNvPr id="12" name="文本框 1">
            <a:extLst>
              <a:ext uri="{FF2B5EF4-FFF2-40B4-BE49-F238E27FC236}">
                <a16:creationId xmlns:a16="http://schemas.microsoft.com/office/drawing/2014/main" xmlns="" id="{9F55529C-049F-48D0-A4B2-90999D3F9A03}"/>
              </a:ext>
            </a:extLst>
          </p:cNvPr>
          <p:cNvSpPr txBox="1">
            <a:spLocks noChangeArrowheads="1"/>
          </p:cNvSpPr>
          <p:nvPr/>
        </p:nvSpPr>
        <p:spPr bwMode="auto">
          <a:xfrm>
            <a:off x="774309" y="4471610"/>
            <a:ext cx="7582292" cy="203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indent="620713" algn="just" eaLnBrk="1" hangingPunct="1">
              <a:lnSpc>
                <a:spcPct val="150000"/>
              </a:lnSpc>
              <a:spcBef>
                <a:spcPts val="1400"/>
              </a:spcBef>
              <a:defRPr sz="2400">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ea typeface="微软雅黑" panose="020B0503020204020204" pitchFamily="34" charset="-122"/>
              </a:defRPr>
            </a:lvl2pPr>
            <a:lvl3pPr marL="1143000" indent="-228600">
              <a:defRPr>
                <a:latin typeface="Arial" panose="020B0604020202020204" pitchFamily="34" charset="0"/>
                <a:ea typeface="微软雅黑" panose="020B0503020204020204" pitchFamily="34" charset="-122"/>
              </a:defRPr>
            </a:lvl3pPr>
            <a:lvl4pPr marL="1600200" indent="-228600">
              <a:defRPr>
                <a:latin typeface="Arial" panose="020B0604020202020204" pitchFamily="34" charset="0"/>
                <a:ea typeface="微软雅黑" panose="020B0503020204020204" pitchFamily="34" charset="-122"/>
              </a:defRPr>
            </a:lvl4pPr>
            <a:lvl5pPr marL="2057400" indent="-228600">
              <a:defRPr>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
                <a:srgbClr val="B26A37"/>
              </a:buClr>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为巩固资产阶级的政治统治、维护资本主义的政治制度，为资产阶级的阶级剥削和阶级压迫服务的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3200" b="1" dirty="0">
                <a:solidFill>
                  <a:srgbClr val="EDC67B"/>
                </a:solidFill>
                <a:effectLst>
                  <a:outerShdw blurRad="38100" dist="38100" dir="2700000" algn="tl">
                    <a:srgbClr val="000000">
                      <a:alpha val="43137"/>
                    </a:srgbClr>
                  </a:outerShdw>
                </a:effectLst>
              </a:rPr>
              <a:t>有阶级的和历史的局限性</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加以</a:t>
            </a:r>
            <a:r>
              <a:rPr kumimoji="0" lang="zh-CN" altLang="en-US" sz="2400" b="1" i="0" u="none" strike="noStrike" kern="1200" cap="none" spc="0" normalizeH="0" baseline="0" noProof="0" dirty="0">
                <a:ln>
                  <a:noFill/>
                </a:ln>
                <a:solidFill>
                  <a:srgbClr val="7C4926"/>
                </a:solidFill>
                <a:effectLst/>
                <a:uLnTx/>
                <a:uFillTx/>
                <a:latin typeface="微软雅黑" panose="020B0503020204020204" pitchFamily="34" charset="-122"/>
                <a:ea typeface="微软雅黑" panose="020B0503020204020204" pitchFamily="34" charset="-122"/>
                <a:cs typeface="+mn-cs"/>
              </a:rPr>
              <a:t>分析、批判和摒弃</a:t>
            </a:r>
          </a:p>
        </p:txBody>
      </p:sp>
      <p:grpSp>
        <p:nvGrpSpPr>
          <p:cNvPr id="14" name="组合 13">
            <a:extLst>
              <a:ext uri="{FF2B5EF4-FFF2-40B4-BE49-F238E27FC236}">
                <a16:creationId xmlns:a16="http://schemas.microsoft.com/office/drawing/2014/main" xmlns="" id="{C811888B-0196-4EDA-BA55-74C6FA4C9DB2}"/>
              </a:ext>
            </a:extLst>
          </p:cNvPr>
          <p:cNvGrpSpPr/>
          <p:nvPr/>
        </p:nvGrpSpPr>
        <p:grpSpPr>
          <a:xfrm>
            <a:off x="223734" y="4984405"/>
            <a:ext cx="470431" cy="470431"/>
            <a:chOff x="552544" y="6184317"/>
            <a:chExt cx="645960" cy="645960"/>
          </a:xfrm>
        </p:grpSpPr>
        <p:sp>
          <p:nvSpPr>
            <p:cNvPr id="15" name="Oval 66">
              <a:extLst>
                <a:ext uri="{FF2B5EF4-FFF2-40B4-BE49-F238E27FC236}">
                  <a16:creationId xmlns:a16="http://schemas.microsoft.com/office/drawing/2014/main" xmlns="" id="{7F277C25-3D0E-48DF-9FB9-16BC8966C2C1}"/>
                </a:ext>
              </a:extLst>
            </p:cNvPr>
            <p:cNvSpPr/>
            <p:nvPr/>
          </p:nvSpPr>
          <p:spPr>
            <a:xfrm>
              <a:off x="552544" y="6184317"/>
              <a:ext cx="645960" cy="645960"/>
            </a:xfrm>
            <a:prstGeom prst="ellipse">
              <a:avLst/>
            </a:prstGeom>
            <a:solidFill>
              <a:srgbClr val="EDC67B">
                <a:alpha val="66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6" name="Oval 67">
              <a:extLst>
                <a:ext uri="{FF2B5EF4-FFF2-40B4-BE49-F238E27FC236}">
                  <a16:creationId xmlns:a16="http://schemas.microsoft.com/office/drawing/2014/main" xmlns="" id="{97C0399D-F40F-4B1D-B818-2ADA89779228}"/>
                </a:ext>
              </a:extLst>
            </p:cNvPr>
            <p:cNvSpPr/>
            <p:nvPr/>
          </p:nvSpPr>
          <p:spPr>
            <a:xfrm>
              <a:off x="711541" y="6343314"/>
              <a:ext cx="327966" cy="327966"/>
            </a:xfrm>
            <a:prstGeom prst="ellipse">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spTree>
    <p:extLst>
      <p:ext uri="{BB962C8B-B14F-4D97-AF65-F5344CB8AC3E}">
        <p14:creationId xmlns:p14="http://schemas.microsoft.com/office/powerpoint/2010/main" val="14519579"/>
      </p:ext>
    </p:extLst>
  </p:cSld>
  <p:clrMapOvr>
    <a:masterClrMapping/>
  </p:clrMapOvr>
  <p:transition spd="med">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xmlns="" id="{0DD3A6C3-132A-4774-9BBE-18AFABAEC310}"/>
              </a:ext>
            </a:extLst>
          </p:cNvPr>
          <p:cNvSpPr/>
          <p:nvPr/>
        </p:nvSpPr>
        <p:spPr>
          <a:xfrm>
            <a:off x="539956" y="3124037"/>
            <a:ext cx="2196519" cy="1292658"/>
          </a:xfrm>
          <a:custGeom>
            <a:avLst/>
            <a:gdLst>
              <a:gd name="connsiteX0" fmla="*/ 0 w 3668502"/>
              <a:gd name="connsiteY0" fmla="*/ 0 h 313383"/>
              <a:gd name="connsiteX1" fmla="*/ 3668502 w 3668502"/>
              <a:gd name="connsiteY1" fmla="*/ 0 h 313383"/>
              <a:gd name="connsiteX2" fmla="*/ 3668502 w 3668502"/>
              <a:gd name="connsiteY2" fmla="*/ 313383 h 313383"/>
              <a:gd name="connsiteX3" fmla="*/ 0 w 3668502"/>
              <a:gd name="connsiteY3" fmla="*/ 313383 h 313383"/>
              <a:gd name="connsiteX4" fmla="*/ 0 w 3668502"/>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502" h="313383">
                <a:moveTo>
                  <a:pt x="0" y="0"/>
                </a:moveTo>
                <a:lnTo>
                  <a:pt x="3668502" y="0"/>
                </a:lnTo>
                <a:lnTo>
                  <a:pt x="3668502" y="313383"/>
                </a:lnTo>
                <a:lnTo>
                  <a:pt x="0" y="313383"/>
                </a:lnTo>
                <a:lnTo>
                  <a:pt x="0" y="0"/>
                </a:lnTo>
                <a:close/>
              </a:path>
            </a:pathLst>
          </a:custGeom>
          <a:solidFill>
            <a:srgbClr val="AE6836"/>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资本主义的本质</a:t>
            </a:r>
            <a:endParaRPr kumimoji="0" lang="en-US" altLang="zh-CN" sz="1800" b="1" i="0" u="none" strike="noStrike" kern="1200" cap="none" spc="0" normalizeH="0" baseline="0" noProof="0" dirty="0">
              <a:ln>
                <a:noFill/>
              </a:ln>
              <a:solidFill>
                <a:prstClr val="white"/>
              </a:solidFill>
              <a:effectLst/>
              <a:uLnTx/>
              <a:uFillTx/>
              <a:latin typeface="Arial"/>
              <a:ea typeface="Microsoft YaHei"/>
              <a:cs typeface="+mn-cs"/>
            </a:endParaRPr>
          </a:p>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及规律</a:t>
            </a:r>
          </a:p>
        </p:txBody>
      </p:sp>
      <p:sp>
        <p:nvSpPr>
          <p:cNvPr id="16" name="任意多边形: 形状 15">
            <a:extLst>
              <a:ext uri="{FF2B5EF4-FFF2-40B4-BE49-F238E27FC236}">
                <a16:creationId xmlns:a16="http://schemas.microsoft.com/office/drawing/2014/main" xmlns="" id="{D7F2A874-9B65-4AB5-8CA4-19B950D20B7C}"/>
              </a:ext>
            </a:extLst>
          </p:cNvPr>
          <p:cNvSpPr/>
          <p:nvPr/>
        </p:nvSpPr>
        <p:spPr>
          <a:xfrm>
            <a:off x="2942055" y="1174602"/>
            <a:ext cx="3251622" cy="470086"/>
          </a:xfrm>
          <a:custGeom>
            <a:avLst/>
            <a:gdLst>
              <a:gd name="connsiteX0" fmla="*/ 0 w 2825096"/>
              <a:gd name="connsiteY0" fmla="*/ 0 h 313383"/>
              <a:gd name="connsiteX1" fmla="*/ 2825096 w 2825096"/>
              <a:gd name="connsiteY1" fmla="*/ 0 h 313383"/>
              <a:gd name="connsiteX2" fmla="*/ 2825096 w 2825096"/>
              <a:gd name="connsiteY2" fmla="*/ 313383 h 313383"/>
              <a:gd name="connsiteX3" fmla="*/ 0 w 2825096"/>
              <a:gd name="connsiteY3" fmla="*/ 313383 h 313383"/>
              <a:gd name="connsiteX4" fmla="*/ 0 w 282509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096" h="313383">
                <a:moveTo>
                  <a:pt x="0" y="0"/>
                </a:moveTo>
                <a:lnTo>
                  <a:pt x="2825096" y="0"/>
                </a:lnTo>
                <a:lnTo>
                  <a:pt x="282509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商品经济和价值规律</a:t>
            </a:r>
          </a:p>
        </p:txBody>
      </p:sp>
      <p:sp>
        <p:nvSpPr>
          <p:cNvPr id="20" name="任意多边形: 形状 19">
            <a:extLst>
              <a:ext uri="{FF2B5EF4-FFF2-40B4-BE49-F238E27FC236}">
                <a16:creationId xmlns:a16="http://schemas.microsoft.com/office/drawing/2014/main" xmlns="" id="{052F670F-0BE5-4C05-BEDD-E73555EFB5E8}"/>
              </a:ext>
            </a:extLst>
          </p:cNvPr>
          <p:cNvSpPr/>
          <p:nvPr/>
        </p:nvSpPr>
        <p:spPr>
          <a:xfrm>
            <a:off x="2942057" y="3749487"/>
            <a:ext cx="3251622" cy="470086"/>
          </a:xfrm>
          <a:custGeom>
            <a:avLst/>
            <a:gdLst>
              <a:gd name="connsiteX0" fmla="*/ 0 w 3906651"/>
              <a:gd name="connsiteY0" fmla="*/ 0 h 313383"/>
              <a:gd name="connsiteX1" fmla="*/ 3906651 w 3906651"/>
              <a:gd name="connsiteY1" fmla="*/ 0 h 313383"/>
              <a:gd name="connsiteX2" fmla="*/ 3906651 w 3906651"/>
              <a:gd name="connsiteY2" fmla="*/ 313383 h 313383"/>
              <a:gd name="connsiteX3" fmla="*/ 0 w 3906651"/>
              <a:gd name="connsiteY3" fmla="*/ 313383 h 313383"/>
              <a:gd name="connsiteX4" fmla="*/ 0 w 3906651"/>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651" h="313383">
                <a:moveTo>
                  <a:pt x="0" y="0"/>
                </a:moveTo>
                <a:lnTo>
                  <a:pt x="3906651" y="0"/>
                </a:lnTo>
                <a:lnTo>
                  <a:pt x="3906651"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资本主义经济制度的本质</a:t>
            </a:r>
          </a:p>
        </p:txBody>
      </p:sp>
      <p:sp>
        <p:nvSpPr>
          <p:cNvPr id="23" name="任意多边形: 形状 22">
            <a:extLst>
              <a:ext uri="{FF2B5EF4-FFF2-40B4-BE49-F238E27FC236}">
                <a16:creationId xmlns:a16="http://schemas.microsoft.com/office/drawing/2014/main" xmlns="" id="{FDC0B46D-DDBA-41F9-AFF9-DE340980F884}"/>
              </a:ext>
            </a:extLst>
          </p:cNvPr>
          <p:cNvSpPr/>
          <p:nvPr/>
        </p:nvSpPr>
        <p:spPr>
          <a:xfrm>
            <a:off x="2942055" y="5784629"/>
            <a:ext cx="3251622" cy="470086"/>
          </a:xfrm>
          <a:custGeom>
            <a:avLst/>
            <a:gdLst>
              <a:gd name="connsiteX0" fmla="*/ 0 w 3433006"/>
              <a:gd name="connsiteY0" fmla="*/ 0 h 313383"/>
              <a:gd name="connsiteX1" fmla="*/ 3433006 w 3433006"/>
              <a:gd name="connsiteY1" fmla="*/ 0 h 313383"/>
              <a:gd name="connsiteX2" fmla="*/ 3433006 w 3433006"/>
              <a:gd name="connsiteY2" fmla="*/ 313383 h 313383"/>
              <a:gd name="connsiteX3" fmla="*/ 0 w 3433006"/>
              <a:gd name="connsiteY3" fmla="*/ 313383 h 313383"/>
              <a:gd name="connsiteX4" fmla="*/ 0 w 34330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006" h="313383">
                <a:moveTo>
                  <a:pt x="0" y="0"/>
                </a:moveTo>
                <a:lnTo>
                  <a:pt x="3433006" y="0"/>
                </a:lnTo>
                <a:lnTo>
                  <a:pt x="34330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资本主义政治制度和意识形态</a:t>
            </a:r>
          </a:p>
        </p:txBody>
      </p:sp>
      <p:grpSp>
        <p:nvGrpSpPr>
          <p:cNvPr id="3" name="组合 2">
            <a:extLst>
              <a:ext uri="{FF2B5EF4-FFF2-40B4-BE49-F238E27FC236}">
                <a16:creationId xmlns:a16="http://schemas.microsoft.com/office/drawing/2014/main" xmlns="" id="{84DC6B08-9275-458B-B264-FF57F6968157}"/>
              </a:ext>
            </a:extLst>
          </p:cNvPr>
          <p:cNvGrpSpPr/>
          <p:nvPr/>
        </p:nvGrpSpPr>
        <p:grpSpPr>
          <a:xfrm>
            <a:off x="6548017" y="5508410"/>
            <a:ext cx="2944239" cy="1022525"/>
            <a:chOff x="6548017" y="5406810"/>
            <a:chExt cx="2944239" cy="1022525"/>
          </a:xfrm>
        </p:grpSpPr>
        <p:sp>
          <p:nvSpPr>
            <p:cNvPr id="25" name="任意多边形: 形状 24">
              <a:extLst>
                <a:ext uri="{FF2B5EF4-FFF2-40B4-BE49-F238E27FC236}">
                  <a16:creationId xmlns:a16="http://schemas.microsoft.com/office/drawing/2014/main" xmlns="" id="{AF294BCE-D5EE-4C89-93B0-0970768CFD6C}"/>
                </a:ext>
              </a:extLst>
            </p:cNvPr>
            <p:cNvSpPr>
              <a:spLocks/>
            </p:cNvSpPr>
            <p:nvPr/>
          </p:nvSpPr>
          <p:spPr>
            <a:xfrm>
              <a:off x="6548017" y="5406810"/>
              <a:ext cx="294423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资本主义政治制度及其本质</a:t>
              </a:r>
            </a:p>
          </p:txBody>
        </p:sp>
        <p:sp>
          <p:nvSpPr>
            <p:cNvPr id="26" name="任意多边形: 形状 25">
              <a:extLst>
                <a:ext uri="{FF2B5EF4-FFF2-40B4-BE49-F238E27FC236}">
                  <a16:creationId xmlns:a16="http://schemas.microsoft.com/office/drawing/2014/main" xmlns="" id="{74B62956-3541-4E70-9143-3C18517AF0BF}"/>
                </a:ext>
              </a:extLst>
            </p:cNvPr>
            <p:cNvSpPr>
              <a:spLocks/>
            </p:cNvSpPr>
            <p:nvPr/>
          </p:nvSpPr>
          <p:spPr>
            <a:xfrm>
              <a:off x="6548018" y="5959249"/>
              <a:ext cx="2944238"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资本主义意识形态及其本质</a:t>
              </a:r>
            </a:p>
          </p:txBody>
        </p:sp>
      </p:grpSp>
      <p:sp>
        <p:nvSpPr>
          <p:cNvPr id="32" name="左大括号 31">
            <a:extLst>
              <a:ext uri="{FF2B5EF4-FFF2-40B4-BE49-F238E27FC236}">
                <a16:creationId xmlns:a16="http://schemas.microsoft.com/office/drawing/2014/main" xmlns="" id="{9ABFD4BB-108C-41E1-A931-7476C2645823}"/>
              </a:ext>
            </a:extLst>
          </p:cNvPr>
          <p:cNvSpPr/>
          <p:nvPr/>
        </p:nvSpPr>
        <p:spPr>
          <a:xfrm>
            <a:off x="2736478" y="1368468"/>
            <a:ext cx="205577" cy="4740232"/>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3" name="左大括号 32">
            <a:extLst>
              <a:ext uri="{FF2B5EF4-FFF2-40B4-BE49-F238E27FC236}">
                <a16:creationId xmlns:a16="http://schemas.microsoft.com/office/drawing/2014/main" xmlns="" id="{601428B7-9261-4E24-B1BD-C4B452453CDF}"/>
              </a:ext>
            </a:extLst>
          </p:cNvPr>
          <p:cNvSpPr/>
          <p:nvPr/>
        </p:nvSpPr>
        <p:spPr>
          <a:xfrm>
            <a:off x="6217156" y="554777"/>
            <a:ext cx="307382" cy="1709737"/>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4" name="左大括号 33">
            <a:extLst>
              <a:ext uri="{FF2B5EF4-FFF2-40B4-BE49-F238E27FC236}">
                <a16:creationId xmlns:a16="http://schemas.microsoft.com/office/drawing/2014/main" xmlns="" id="{F9E83CE1-89BA-45B4-82EE-FA9D482AA7DE}"/>
              </a:ext>
            </a:extLst>
          </p:cNvPr>
          <p:cNvSpPr/>
          <p:nvPr/>
        </p:nvSpPr>
        <p:spPr>
          <a:xfrm>
            <a:off x="6217156" y="2865343"/>
            <a:ext cx="307382" cy="2238375"/>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5" name="左大括号 34">
            <a:extLst>
              <a:ext uri="{FF2B5EF4-FFF2-40B4-BE49-F238E27FC236}">
                <a16:creationId xmlns:a16="http://schemas.microsoft.com/office/drawing/2014/main" xmlns="" id="{A69F43B5-B8EA-4E1D-9DE1-88D671BCC806}"/>
              </a:ext>
            </a:extLst>
          </p:cNvPr>
          <p:cNvSpPr/>
          <p:nvPr/>
        </p:nvSpPr>
        <p:spPr>
          <a:xfrm>
            <a:off x="6217156" y="5750591"/>
            <a:ext cx="307382" cy="538163"/>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nvGrpSpPr>
          <p:cNvPr id="36" name="Group 1_1">
            <a:extLst>
              <a:ext uri="{FF2B5EF4-FFF2-40B4-BE49-F238E27FC236}">
                <a16:creationId xmlns:a16="http://schemas.microsoft.com/office/drawing/2014/main" xmlns="" id="{8F97BB9B-B6D0-48E0-90CB-130162C8D297}"/>
              </a:ext>
            </a:extLst>
          </p:cNvPr>
          <p:cNvGrpSpPr/>
          <p:nvPr/>
        </p:nvGrpSpPr>
        <p:grpSpPr>
          <a:xfrm>
            <a:off x="-3388115" y="-3953034"/>
            <a:ext cx="6815335" cy="5162551"/>
            <a:chOff x="-3388115" y="-3953034"/>
            <a:chExt cx="6815335" cy="5162551"/>
          </a:xfrm>
        </p:grpSpPr>
        <p:grpSp>
          <p:nvGrpSpPr>
            <p:cNvPr id="37" name="组合 36">
              <a:extLst>
                <a:ext uri="{FF2B5EF4-FFF2-40B4-BE49-F238E27FC236}">
                  <a16:creationId xmlns:a16="http://schemas.microsoft.com/office/drawing/2014/main" xmlns="" id="{BEA69D1A-53E9-47C2-8C9E-856947BA7567}"/>
                </a:ext>
              </a:extLst>
            </p:cNvPr>
            <p:cNvGrpSpPr/>
            <p:nvPr/>
          </p:nvGrpSpPr>
          <p:grpSpPr>
            <a:xfrm>
              <a:off x="-3388115" y="-3953034"/>
              <a:ext cx="5509195" cy="5162551"/>
              <a:chOff x="9432402" y="-3331242"/>
              <a:chExt cx="5509195" cy="5162551"/>
            </a:xfrm>
          </p:grpSpPr>
          <p:sp>
            <p:nvSpPr>
              <p:cNvPr id="40" name="椭圆 39">
                <a:extLst>
                  <a:ext uri="{FF2B5EF4-FFF2-40B4-BE49-F238E27FC236}">
                    <a16:creationId xmlns:a16="http://schemas.microsoft.com/office/drawing/2014/main" xmlns="" id="{35583D4A-F075-42CA-A52C-DF3E25BAC3B6}"/>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椭圆 40">
                <a:extLst>
                  <a:ext uri="{FF2B5EF4-FFF2-40B4-BE49-F238E27FC236}">
                    <a16:creationId xmlns:a16="http://schemas.microsoft.com/office/drawing/2014/main" xmlns="" id="{442B9E5D-08AF-4992-84D9-4253BF2CB131}"/>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椭圆 41">
                <a:extLst>
                  <a:ext uri="{FF2B5EF4-FFF2-40B4-BE49-F238E27FC236}">
                    <a16:creationId xmlns:a16="http://schemas.microsoft.com/office/drawing/2014/main" xmlns="" id="{77EFD6DD-CB27-4186-8F62-605F13950688}"/>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 name="椭圆 42">
                <a:extLst>
                  <a:ext uri="{FF2B5EF4-FFF2-40B4-BE49-F238E27FC236}">
                    <a16:creationId xmlns:a16="http://schemas.microsoft.com/office/drawing/2014/main" xmlns="" id="{52C0A1FF-2BB8-441D-981A-123774ED782D}"/>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 name="椭圆 43">
                <a:extLst>
                  <a:ext uri="{FF2B5EF4-FFF2-40B4-BE49-F238E27FC236}">
                    <a16:creationId xmlns:a16="http://schemas.microsoft.com/office/drawing/2014/main" xmlns="" id="{62574015-F3E0-4E47-9F5D-54F3A11E8626}"/>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4">
              <a:extLst>
                <a:ext uri="{FF2B5EF4-FFF2-40B4-BE49-F238E27FC236}">
                  <a16:creationId xmlns:a16="http://schemas.microsoft.com/office/drawing/2014/main" xmlns="" id="{60C6FB18-912F-47F1-B971-929BE7EC88C1}"/>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sp>
          <p:nvSpPr>
            <p:cNvPr id="39" name="文本框 4">
              <a:extLst>
                <a:ext uri="{FF2B5EF4-FFF2-40B4-BE49-F238E27FC236}">
                  <a16:creationId xmlns:a16="http://schemas.microsoft.com/office/drawing/2014/main" xmlns="" id="{09C3916E-FB1D-4D0E-94EE-6F52F474A5A0}"/>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grpSp>
      <p:grpSp>
        <p:nvGrpSpPr>
          <p:cNvPr id="2" name="组合 1">
            <a:extLst>
              <a:ext uri="{FF2B5EF4-FFF2-40B4-BE49-F238E27FC236}">
                <a16:creationId xmlns:a16="http://schemas.microsoft.com/office/drawing/2014/main" xmlns="" id="{A6EB487C-92C1-48EA-A569-3D4D5148B482}"/>
              </a:ext>
            </a:extLst>
          </p:cNvPr>
          <p:cNvGrpSpPr/>
          <p:nvPr/>
        </p:nvGrpSpPr>
        <p:grpSpPr>
          <a:xfrm>
            <a:off x="6548017" y="345941"/>
            <a:ext cx="4183483" cy="2127409"/>
            <a:chOff x="6548017" y="434841"/>
            <a:chExt cx="4183483" cy="2127409"/>
          </a:xfrm>
        </p:grpSpPr>
        <p:sp>
          <p:nvSpPr>
            <p:cNvPr id="17" name="任意多边形: 形状 16">
              <a:extLst>
                <a:ext uri="{FF2B5EF4-FFF2-40B4-BE49-F238E27FC236}">
                  <a16:creationId xmlns:a16="http://schemas.microsoft.com/office/drawing/2014/main" xmlns="" id="{3DA48F67-CB69-449C-BE14-912F20094419}"/>
                </a:ext>
              </a:extLst>
            </p:cNvPr>
            <p:cNvSpPr>
              <a:spLocks/>
            </p:cNvSpPr>
            <p:nvPr/>
          </p:nvSpPr>
          <p:spPr>
            <a:xfrm>
              <a:off x="6548017" y="434841"/>
              <a:ext cx="4183483"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spcBef>
                  <a:spcPct val="0"/>
                </a:spcBef>
                <a:spcAft>
                  <a:spcPct val="35000"/>
                </a:spcAft>
                <a:buClrTx/>
                <a:buSzTx/>
                <a:buFontTx/>
                <a:buNone/>
                <a:tabLst/>
                <a:defRPr/>
              </a:pPr>
              <a:r>
                <a:rPr kumimoji="0" lang="zh-CN" altLang="en-US" sz="1800" i="0" u="none" strike="noStrike" kern="1200" cap="none" spc="0" normalizeH="0" baseline="0" noProof="0" dirty="0">
                  <a:ln>
                    <a:noFill/>
                  </a:ln>
                  <a:solidFill>
                    <a:prstClr val="white"/>
                  </a:solidFill>
                  <a:effectLst/>
                  <a:uLnTx/>
                  <a:uFillTx/>
                  <a:latin typeface="Arial"/>
                  <a:ea typeface="Microsoft YaHei"/>
                  <a:cs typeface="+mn-cs"/>
                </a:rPr>
                <a:t>商品经济的形成和发展</a:t>
              </a:r>
            </a:p>
          </p:txBody>
        </p:sp>
        <p:sp>
          <p:nvSpPr>
            <p:cNvPr id="18" name="任意多边形: 形状 17">
              <a:extLst>
                <a:ext uri="{FF2B5EF4-FFF2-40B4-BE49-F238E27FC236}">
                  <a16:creationId xmlns:a16="http://schemas.microsoft.com/office/drawing/2014/main" xmlns="" id="{9AD23F0D-93CA-4199-A380-AFD9410685C1}"/>
                </a:ext>
              </a:extLst>
            </p:cNvPr>
            <p:cNvSpPr>
              <a:spLocks/>
            </p:cNvSpPr>
            <p:nvPr/>
          </p:nvSpPr>
          <p:spPr>
            <a:xfrm>
              <a:off x="6548017" y="987282"/>
              <a:ext cx="4183483"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spcBef>
                  <a:spcPct val="0"/>
                </a:spcBef>
                <a:spcAft>
                  <a:spcPct val="35000"/>
                </a:spcAft>
                <a:buClrTx/>
                <a:buSzTx/>
                <a:buFontTx/>
                <a:buNone/>
                <a:tabLst/>
                <a:defRPr/>
              </a:pPr>
              <a:r>
                <a:rPr kumimoji="0" lang="zh-CN" altLang="en-US" sz="1800" i="0" u="none" strike="noStrike" kern="1200" cap="none" spc="0" normalizeH="0" baseline="0" noProof="0" dirty="0">
                  <a:ln>
                    <a:noFill/>
                  </a:ln>
                  <a:solidFill>
                    <a:prstClr val="white"/>
                  </a:solidFill>
                  <a:effectLst/>
                  <a:uLnTx/>
                  <a:uFillTx/>
                  <a:latin typeface="Arial"/>
                  <a:ea typeface="Microsoft YaHei"/>
                  <a:cs typeface="+mn-cs"/>
                </a:rPr>
                <a:t>价值规律及其作用</a:t>
              </a:r>
            </a:p>
          </p:txBody>
        </p:sp>
        <p:sp>
          <p:nvSpPr>
            <p:cNvPr id="19" name="任意多边形: 形状 18">
              <a:extLst>
                <a:ext uri="{FF2B5EF4-FFF2-40B4-BE49-F238E27FC236}">
                  <a16:creationId xmlns:a16="http://schemas.microsoft.com/office/drawing/2014/main" xmlns="" id="{C91D6D09-6C6A-4B94-B8BA-105490CB36CA}"/>
                </a:ext>
              </a:extLst>
            </p:cNvPr>
            <p:cNvSpPr>
              <a:spLocks/>
            </p:cNvSpPr>
            <p:nvPr/>
          </p:nvSpPr>
          <p:spPr>
            <a:xfrm>
              <a:off x="6548017" y="1539723"/>
              <a:ext cx="4183483"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spcBef>
                  <a:spcPct val="0"/>
                </a:spcBef>
                <a:spcAft>
                  <a:spcPct val="35000"/>
                </a:spcAft>
                <a:buClrTx/>
                <a:buSzTx/>
                <a:buFontTx/>
                <a:buNone/>
                <a:tabLst/>
                <a:defRPr/>
              </a:pPr>
              <a:r>
                <a:rPr kumimoji="0" lang="zh-CN" altLang="en-US" sz="1800" i="0" u="none" strike="noStrike" kern="1200" cap="none" spc="0" normalizeH="0" baseline="0" noProof="0" dirty="0">
                  <a:ln>
                    <a:noFill/>
                  </a:ln>
                  <a:solidFill>
                    <a:prstClr val="white"/>
                  </a:solidFill>
                  <a:effectLst/>
                  <a:uLnTx/>
                  <a:uFillTx/>
                  <a:latin typeface="Arial"/>
                  <a:ea typeface="Microsoft YaHei"/>
                  <a:cs typeface="+mn-cs"/>
                </a:rPr>
                <a:t>以私有制为基础的商品经济的基本矛盾</a:t>
              </a:r>
            </a:p>
          </p:txBody>
        </p:sp>
        <p:sp>
          <p:nvSpPr>
            <p:cNvPr id="31" name="任意多边形: 形状 30">
              <a:extLst>
                <a:ext uri="{FF2B5EF4-FFF2-40B4-BE49-F238E27FC236}">
                  <a16:creationId xmlns:a16="http://schemas.microsoft.com/office/drawing/2014/main" xmlns="" id="{21FEAE77-9793-4C3A-B863-BD2D1EB34813}"/>
                </a:ext>
              </a:extLst>
            </p:cNvPr>
            <p:cNvSpPr>
              <a:spLocks/>
            </p:cNvSpPr>
            <p:nvPr/>
          </p:nvSpPr>
          <p:spPr>
            <a:xfrm>
              <a:off x="6548017" y="2092164"/>
              <a:ext cx="4183483" cy="470086"/>
            </a:xfrm>
            <a:custGeom>
              <a:avLst/>
              <a:gdLst>
                <a:gd name="connsiteX0" fmla="*/ 0 w 4543969"/>
                <a:gd name="connsiteY0" fmla="*/ 0 h 313383"/>
                <a:gd name="connsiteX1" fmla="*/ 4543969 w 4543969"/>
                <a:gd name="connsiteY1" fmla="*/ 0 h 313383"/>
                <a:gd name="connsiteX2" fmla="*/ 4543969 w 4543969"/>
                <a:gd name="connsiteY2" fmla="*/ 313383 h 313383"/>
                <a:gd name="connsiteX3" fmla="*/ 0 w 4543969"/>
                <a:gd name="connsiteY3" fmla="*/ 313383 h 313383"/>
                <a:gd name="connsiteX4" fmla="*/ 0 w 4543969"/>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69" h="313383">
                  <a:moveTo>
                    <a:pt x="0" y="0"/>
                  </a:moveTo>
                  <a:lnTo>
                    <a:pt x="4543969" y="0"/>
                  </a:lnTo>
                  <a:lnTo>
                    <a:pt x="4543969"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spcBef>
                  <a:spcPct val="0"/>
                </a:spcBef>
                <a:spcAft>
                  <a:spcPct val="35000"/>
                </a:spcAft>
                <a:buClrTx/>
                <a:buSzTx/>
                <a:buFontTx/>
                <a:buNone/>
                <a:tabLst/>
                <a:defRPr/>
              </a:pPr>
              <a:r>
                <a:rPr kumimoji="0" lang="zh-CN" altLang="en-US" sz="1800" i="0" u="none" strike="noStrike" kern="1200" cap="none" spc="0" normalizeH="0" baseline="0" noProof="0" dirty="0">
                  <a:ln>
                    <a:noFill/>
                  </a:ln>
                  <a:solidFill>
                    <a:prstClr val="white"/>
                  </a:solidFill>
                  <a:effectLst/>
                  <a:uLnTx/>
                  <a:uFillTx/>
                  <a:latin typeface="Arial"/>
                  <a:ea typeface="Microsoft YaHei"/>
                  <a:cs typeface="+mn-cs"/>
                </a:rPr>
                <a:t>科学认识马克思劳动价值论</a:t>
              </a:r>
            </a:p>
          </p:txBody>
        </p:sp>
      </p:grpSp>
      <p:grpSp>
        <p:nvGrpSpPr>
          <p:cNvPr id="7" name="组合 6">
            <a:extLst>
              <a:ext uri="{FF2B5EF4-FFF2-40B4-BE49-F238E27FC236}">
                <a16:creationId xmlns:a16="http://schemas.microsoft.com/office/drawing/2014/main" xmlns="" id="{9EF2A7E0-B93F-4E33-B9ED-AD27A10234F9}"/>
              </a:ext>
            </a:extLst>
          </p:cNvPr>
          <p:cNvGrpSpPr/>
          <p:nvPr/>
        </p:nvGrpSpPr>
        <p:grpSpPr>
          <a:xfrm>
            <a:off x="6548017" y="2644605"/>
            <a:ext cx="4780383" cy="2679850"/>
            <a:chOff x="6548017" y="2644605"/>
            <a:chExt cx="4780383" cy="2679850"/>
          </a:xfrm>
        </p:grpSpPr>
        <p:sp>
          <p:nvSpPr>
            <p:cNvPr id="21" name="任意多边形: 形状 20">
              <a:extLst>
                <a:ext uri="{FF2B5EF4-FFF2-40B4-BE49-F238E27FC236}">
                  <a16:creationId xmlns:a16="http://schemas.microsoft.com/office/drawing/2014/main" xmlns="" id="{194ADB73-1CC8-4DB7-BA00-18B8C7451A9A}"/>
                </a:ext>
              </a:extLst>
            </p:cNvPr>
            <p:cNvSpPr>
              <a:spLocks/>
            </p:cNvSpPr>
            <p:nvPr/>
          </p:nvSpPr>
          <p:spPr>
            <a:xfrm>
              <a:off x="6548017" y="2644605"/>
              <a:ext cx="4780383" cy="470086"/>
            </a:xfrm>
            <a:custGeom>
              <a:avLst/>
              <a:gdLst>
                <a:gd name="connsiteX0" fmla="*/ 0 w 4543969"/>
                <a:gd name="connsiteY0" fmla="*/ 0 h 313383"/>
                <a:gd name="connsiteX1" fmla="*/ 4543969 w 4543969"/>
                <a:gd name="connsiteY1" fmla="*/ 0 h 313383"/>
                <a:gd name="connsiteX2" fmla="*/ 4543969 w 4543969"/>
                <a:gd name="connsiteY2" fmla="*/ 313383 h 313383"/>
                <a:gd name="connsiteX3" fmla="*/ 0 w 4543969"/>
                <a:gd name="connsiteY3" fmla="*/ 313383 h 313383"/>
                <a:gd name="connsiteX4" fmla="*/ 0 w 4543969"/>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69" h="313383">
                  <a:moveTo>
                    <a:pt x="0" y="0"/>
                  </a:moveTo>
                  <a:lnTo>
                    <a:pt x="4543969" y="0"/>
                  </a:lnTo>
                  <a:lnTo>
                    <a:pt x="4543969"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914400" rtl="0" eaLnBrk="0" fontAlgn="auto" latinLnBrk="0" hangingPunct="0">
                <a:spcBef>
                  <a:spcPts val="0"/>
                </a:spcBef>
                <a:spcAft>
                  <a:spcPts val="0"/>
                </a:spcAft>
                <a:buClrTx/>
                <a:buSzTx/>
                <a:buFontTx/>
                <a:buNone/>
                <a:tabLst/>
                <a:defRPr/>
              </a:pPr>
              <a:r>
                <a:rPr kumimoji="0" lang="zh-CN" altLang="en-US" sz="1800" i="0" u="none" strike="noStrike" kern="1200" cap="none" spc="0" normalizeH="0" baseline="0" noProof="0" dirty="0">
                  <a:ln w="0">
                    <a:noFill/>
                  </a:ln>
                  <a:solidFill>
                    <a:prstClr val="white"/>
                  </a:solidFill>
                  <a:effectLst/>
                  <a:uLnTx/>
                  <a:uFillTx/>
                  <a:latin typeface="微软雅黑" panose="020B0503020204020204" pitchFamily="34" charset="-122"/>
                  <a:ea typeface="微软雅黑" panose="020B0503020204020204" pitchFamily="34" charset="-122"/>
                  <a:cs typeface="+mn-cs"/>
                  <a:sym typeface="+mn-lt"/>
                </a:rPr>
                <a:t>资本主义经济制度的产生</a:t>
              </a:r>
              <a:endParaRPr kumimoji="0" lang="en-US" altLang="zh-CN" sz="1800" i="0" u="none" strike="noStrike" kern="1200" cap="none" spc="0" normalizeH="0" baseline="0" noProof="0" dirty="0">
                <a:ln w="0">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任意多边形: 形状 21">
              <a:extLst>
                <a:ext uri="{FF2B5EF4-FFF2-40B4-BE49-F238E27FC236}">
                  <a16:creationId xmlns:a16="http://schemas.microsoft.com/office/drawing/2014/main" xmlns="" id="{84D4FEC8-5A05-4DE3-8BF8-9E8B223CA16E}"/>
                </a:ext>
              </a:extLst>
            </p:cNvPr>
            <p:cNvSpPr>
              <a:spLocks/>
            </p:cNvSpPr>
            <p:nvPr/>
          </p:nvSpPr>
          <p:spPr>
            <a:xfrm>
              <a:off x="6548017" y="3197046"/>
              <a:ext cx="4780383" cy="470086"/>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914400" rtl="0" eaLnBrk="0" fontAlgn="auto" latinLnBrk="0" hangingPunct="0">
                <a:spcBef>
                  <a:spcPts val="0"/>
                </a:spcBef>
                <a:spcAft>
                  <a:spcPts val="0"/>
                </a:spcAft>
                <a:buClrTx/>
                <a:buSzTx/>
                <a:buFontTx/>
                <a:buNone/>
                <a:tabLst/>
                <a:defRPr/>
              </a:pPr>
              <a:r>
                <a:rPr kumimoji="0" lang="zh-CN" altLang="en-US" sz="1800" i="0" u="none" strike="noStrike" kern="1200" cap="none" spc="0" normalizeH="0" baseline="0" noProof="0" dirty="0">
                  <a:ln w="0">
                    <a:noFill/>
                  </a:ln>
                  <a:solidFill>
                    <a:prstClr val="white"/>
                  </a:solidFill>
                  <a:effectLst/>
                  <a:uLnTx/>
                  <a:uFillTx/>
                  <a:latin typeface="微软雅黑" panose="020B0503020204020204" pitchFamily="34" charset="-122"/>
                  <a:ea typeface="微软雅黑" panose="020B0503020204020204" pitchFamily="34" charset="-122"/>
                  <a:cs typeface="+mn-cs"/>
                </a:rPr>
                <a:t>劳动力成为商品与货币转化为资本</a:t>
              </a:r>
            </a:p>
          </p:txBody>
        </p:sp>
        <p:sp>
          <p:nvSpPr>
            <p:cNvPr id="45" name="任意多边形: 形状 44">
              <a:extLst>
                <a:ext uri="{FF2B5EF4-FFF2-40B4-BE49-F238E27FC236}">
                  <a16:creationId xmlns:a16="http://schemas.microsoft.com/office/drawing/2014/main" xmlns="" id="{D5C9C174-7C05-4970-8E4F-54DF9925E0EB}"/>
                </a:ext>
              </a:extLst>
            </p:cNvPr>
            <p:cNvSpPr>
              <a:spLocks/>
            </p:cNvSpPr>
            <p:nvPr/>
          </p:nvSpPr>
          <p:spPr>
            <a:xfrm>
              <a:off x="6548017" y="3749487"/>
              <a:ext cx="4780383" cy="470086"/>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spcBef>
                  <a:spcPct val="0"/>
                </a:spcBef>
                <a:spcAft>
                  <a:spcPts val="0"/>
                </a:spcAft>
                <a:buClrTx/>
                <a:buSzTx/>
                <a:buFontTx/>
                <a:buNone/>
                <a:tabLst/>
                <a:defRPr/>
              </a:pPr>
              <a:r>
                <a:rPr kumimoji="0" lang="zh-CN" altLang="en-US" sz="1800" i="0" u="none" strike="noStrike" kern="1200" cap="none" spc="0" normalizeH="0" baseline="0" noProof="0" dirty="0">
                  <a:ln w="0">
                    <a:noFill/>
                  </a:ln>
                  <a:solidFill>
                    <a:prstClr val="white"/>
                  </a:solidFill>
                  <a:effectLst/>
                  <a:uLnTx/>
                  <a:uFillTx/>
                  <a:latin typeface="微软雅黑" panose="020B0503020204020204" pitchFamily="34" charset="-122"/>
                  <a:ea typeface="微软雅黑" panose="020B0503020204020204" pitchFamily="34" charset="-122"/>
                  <a:cs typeface="+mn-cs"/>
                </a:rPr>
                <a:t>资本主义所有制</a:t>
              </a:r>
              <a:endParaRPr kumimoji="0" lang="zh-CN" altLang="en-US" sz="180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47" name="任意多边形: 形状 46">
              <a:extLst>
                <a:ext uri="{FF2B5EF4-FFF2-40B4-BE49-F238E27FC236}">
                  <a16:creationId xmlns:a16="http://schemas.microsoft.com/office/drawing/2014/main" xmlns="" id="{B88F4290-435D-40E6-A3E8-4BD736D63E71}"/>
                </a:ext>
              </a:extLst>
            </p:cNvPr>
            <p:cNvSpPr>
              <a:spLocks/>
            </p:cNvSpPr>
            <p:nvPr/>
          </p:nvSpPr>
          <p:spPr>
            <a:xfrm>
              <a:off x="6548017" y="4301928"/>
              <a:ext cx="4780383" cy="470086"/>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914400" rtl="0" eaLnBrk="0" fontAlgn="auto" latinLnBrk="0" hangingPunct="0">
                <a:spcBef>
                  <a:spcPts val="0"/>
                </a:spcBef>
                <a:spcAft>
                  <a:spcPts val="0"/>
                </a:spcAft>
                <a:buClrTx/>
                <a:buSzTx/>
                <a:buFontTx/>
                <a:buNone/>
                <a:tabLst/>
                <a:defRPr/>
              </a:pPr>
              <a:r>
                <a:rPr kumimoji="0" lang="zh-CN" altLang="en-US" sz="1800" i="0" u="none" strike="noStrike" kern="1200" cap="none" spc="0" normalizeH="0" baseline="0" noProof="0" dirty="0">
                  <a:ln w="0">
                    <a:noFill/>
                  </a:ln>
                  <a:solidFill>
                    <a:prstClr val="white"/>
                  </a:solidFill>
                  <a:effectLst/>
                  <a:uLnTx/>
                  <a:uFillTx/>
                  <a:latin typeface="微软雅黑" panose="020B0503020204020204" pitchFamily="34" charset="-122"/>
                  <a:ea typeface="微软雅黑" panose="020B0503020204020204" pitchFamily="34" charset="-122"/>
                  <a:cs typeface="+mn-cs"/>
                </a:rPr>
                <a:t>生产剩余价值是资本主义生产方式的绝对规律</a:t>
              </a:r>
            </a:p>
          </p:txBody>
        </p:sp>
        <p:sp>
          <p:nvSpPr>
            <p:cNvPr id="46" name="任意多边形: 形状 45">
              <a:extLst>
                <a:ext uri="{FF2B5EF4-FFF2-40B4-BE49-F238E27FC236}">
                  <a16:creationId xmlns:a16="http://schemas.microsoft.com/office/drawing/2014/main" xmlns="" id="{B1834A01-ADBE-4F3C-B630-D1A7E509241A}"/>
                </a:ext>
              </a:extLst>
            </p:cNvPr>
            <p:cNvSpPr>
              <a:spLocks/>
            </p:cNvSpPr>
            <p:nvPr/>
          </p:nvSpPr>
          <p:spPr>
            <a:xfrm>
              <a:off x="6548017" y="4854369"/>
              <a:ext cx="4780383"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spcBef>
                  <a:spcPct val="0"/>
                </a:spcBef>
                <a:spcAft>
                  <a:spcPct val="35000"/>
                </a:spcAft>
                <a:buClrTx/>
                <a:buSzTx/>
                <a:buFontTx/>
                <a:buNone/>
                <a:tabLst/>
                <a:defRPr/>
              </a:pPr>
              <a:r>
                <a:rPr kumimoji="0" lang="zh-CN" altLang="en-US" sz="1800" i="0" u="none" strike="noStrike" kern="1200" cap="none" spc="0" normalizeH="0" baseline="0" noProof="0" dirty="0">
                  <a:ln>
                    <a:noFill/>
                  </a:ln>
                  <a:solidFill>
                    <a:prstClr val="white"/>
                  </a:solidFill>
                  <a:effectLst/>
                  <a:uLnTx/>
                  <a:uFillTx/>
                  <a:latin typeface="Arial"/>
                  <a:ea typeface="Microsoft YaHei"/>
                  <a:cs typeface="+mn-cs"/>
                </a:rPr>
                <a:t>资本主义的基本矛盾与经济危机</a:t>
              </a:r>
            </a:p>
          </p:txBody>
        </p:sp>
      </p:grpSp>
    </p:spTree>
    <p:extLst>
      <p:ext uri="{BB962C8B-B14F-4D97-AF65-F5344CB8AC3E}">
        <p14:creationId xmlns:p14="http://schemas.microsoft.com/office/powerpoint/2010/main" val="2153312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32" name="组合 11">
            <a:extLst>
              <a:ext uri="{FF2B5EF4-FFF2-40B4-BE49-F238E27FC236}">
                <a16:creationId xmlns:a16="http://schemas.microsoft.com/office/drawing/2014/main" xmlns="" id="{6BBDF7FF-A925-41B0-B856-FA7FC1349B0F}"/>
              </a:ext>
            </a:extLst>
          </p:cNvPr>
          <p:cNvGrpSpPr>
            <a:grpSpLocks/>
          </p:cNvGrpSpPr>
          <p:nvPr/>
        </p:nvGrpSpPr>
        <p:grpSpPr bwMode="auto">
          <a:xfrm>
            <a:off x="1524000" y="2598420"/>
            <a:ext cx="9144000" cy="3870325"/>
            <a:chOff x="1415480" y="1916832"/>
            <a:chExt cx="9145041" cy="3870329"/>
          </a:xfrm>
        </p:grpSpPr>
        <p:sp>
          <p:nvSpPr>
            <p:cNvPr id="33" name="직사각형 29">
              <a:extLst>
                <a:ext uri="{FF2B5EF4-FFF2-40B4-BE49-F238E27FC236}">
                  <a16:creationId xmlns:a16="http://schemas.microsoft.com/office/drawing/2014/main" xmlns="" id="{ACAB7F0E-4FF7-4436-A86D-4BF5029D84C2}"/>
                </a:ext>
              </a:extLst>
            </p:cNvPr>
            <p:cNvSpPr>
              <a:spLocks noChangeArrowheads="1"/>
            </p:cNvSpPr>
            <p:nvPr/>
          </p:nvSpPr>
          <p:spPr bwMode="auto">
            <a:xfrm>
              <a:off x="1415480" y="1916832"/>
              <a:ext cx="9145041" cy="3870329"/>
            </a:xfrm>
            <a:prstGeom prst="rect">
              <a:avLst/>
            </a:prstGeom>
            <a:noFill/>
            <a:ln w="3175" algn="ctr">
              <a:solidFill>
                <a:srgbClr val="B26A37"/>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defTabSz="685800">
                <a:defRPr>
                  <a:solidFill>
                    <a:schemeClr val="tx1"/>
                  </a:solidFill>
                  <a:latin typeface="Arial" panose="020B0604020202020204" pitchFamily="34" charset="0"/>
                  <a:ea typeface="微软雅黑" panose="020B0503020204020204" pitchFamily="34" charset="-122"/>
                </a:defRPr>
              </a:lvl1pPr>
              <a:lvl2pPr marL="742950" indent="-285750" defTabSz="685800">
                <a:defRPr>
                  <a:solidFill>
                    <a:schemeClr val="tx1"/>
                  </a:solidFill>
                  <a:latin typeface="Arial" panose="020B0604020202020204" pitchFamily="34" charset="0"/>
                  <a:ea typeface="微软雅黑" panose="020B0503020204020204" pitchFamily="34" charset="-122"/>
                </a:defRPr>
              </a:lvl2pPr>
              <a:lvl3pPr marL="1143000" indent="-228600" defTabSz="685800">
                <a:defRPr>
                  <a:solidFill>
                    <a:schemeClr val="tx1"/>
                  </a:solidFill>
                  <a:latin typeface="Arial" panose="020B0604020202020204" pitchFamily="34" charset="0"/>
                  <a:ea typeface="微软雅黑" panose="020B0503020204020204" pitchFamily="34" charset="-122"/>
                </a:defRPr>
              </a:lvl3pPr>
              <a:lvl4pPr marL="1600200" indent="-228600" defTabSz="685800">
                <a:defRPr>
                  <a:solidFill>
                    <a:schemeClr val="tx1"/>
                  </a:solidFill>
                  <a:latin typeface="Arial" panose="020B0604020202020204" pitchFamily="34" charset="0"/>
                  <a:ea typeface="微软雅黑" panose="020B0503020204020204" pitchFamily="34" charset="-122"/>
                </a:defRPr>
              </a:lvl4pPr>
              <a:lvl5pPr marL="2057400" indent="-228600" defTabSz="685800">
                <a:defRPr>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buFont typeface="Arial" panose="020B0604020202020204" pitchFamily="34" charset="0"/>
                <a:buChar char="•"/>
              </a:pPr>
              <a:endParaRPr lang="en-US" altLang="zh-CN" sz="1000">
                <a:solidFill>
                  <a:srgbClr val="000000"/>
                </a:solidFill>
                <a:latin typeface="微软雅黑" panose="020B0503020204020204" pitchFamily="34" charset="-122"/>
                <a:sym typeface="微软雅黑" panose="020B0503020204020204" pitchFamily="34" charset="-122"/>
              </a:endParaRPr>
            </a:p>
          </p:txBody>
        </p:sp>
        <p:sp>
          <p:nvSpPr>
            <p:cNvPr id="34" name="文本框 5">
              <a:extLst>
                <a:ext uri="{FF2B5EF4-FFF2-40B4-BE49-F238E27FC236}">
                  <a16:creationId xmlns:a16="http://schemas.microsoft.com/office/drawing/2014/main" xmlns="" id="{533EDFF3-F8E8-4A5E-AE1A-80B4F40B0F1A}"/>
                </a:ext>
              </a:extLst>
            </p:cNvPr>
            <p:cNvSpPr txBox="1">
              <a:spLocks noChangeArrowheads="1"/>
            </p:cNvSpPr>
            <p:nvPr/>
          </p:nvSpPr>
          <p:spPr bwMode="auto">
            <a:xfrm>
              <a:off x="1648075" y="2868821"/>
              <a:ext cx="3410338" cy="224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a:lnSpc>
                  <a:spcPct val="150000"/>
                </a:lnSpc>
                <a:spcBef>
                  <a:spcPts val="600"/>
                </a:spcBef>
              </a:pPr>
              <a:r>
                <a:rPr lang="zh-CN" altLang="en-US" sz="2400" dirty="0">
                  <a:solidFill>
                    <a:srgbClr val="000000"/>
                  </a:solidFill>
                  <a:latin typeface="微软雅黑" panose="020B0503020204020204" pitchFamily="34" charset="-122"/>
                  <a:sym typeface="微软雅黑" panose="020B0503020204020204" pitchFamily="34" charset="-122"/>
                </a:rPr>
                <a:t>物品不都是商品，劳动产品也不都是商品，只有用于交换的劳动产品才是商品。</a:t>
              </a:r>
            </a:p>
          </p:txBody>
        </p:sp>
        <p:cxnSp>
          <p:nvCxnSpPr>
            <p:cNvPr id="35" name="直接连接符 5">
              <a:extLst>
                <a:ext uri="{FF2B5EF4-FFF2-40B4-BE49-F238E27FC236}">
                  <a16:creationId xmlns:a16="http://schemas.microsoft.com/office/drawing/2014/main" xmlns="" id="{F209C9CA-B3C0-4CFB-BEAB-B443D49CBD7C}"/>
                </a:ext>
              </a:extLst>
            </p:cNvPr>
            <p:cNvCxnSpPr>
              <a:cxnSpLocks noChangeShapeType="1"/>
            </p:cNvCxnSpPr>
            <p:nvPr/>
          </p:nvCxnSpPr>
          <p:spPr bwMode="auto">
            <a:xfrm>
              <a:off x="5303912" y="1916832"/>
              <a:ext cx="0" cy="38701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 name="文本框 5">
              <a:extLst>
                <a:ext uri="{FF2B5EF4-FFF2-40B4-BE49-F238E27FC236}">
                  <a16:creationId xmlns:a16="http://schemas.microsoft.com/office/drawing/2014/main" xmlns="" id="{4AE1415A-8D37-4D3C-8D8A-28A0616F8656}"/>
                </a:ext>
              </a:extLst>
            </p:cNvPr>
            <p:cNvSpPr txBox="1">
              <a:spLocks noChangeArrowheads="1"/>
            </p:cNvSpPr>
            <p:nvPr/>
          </p:nvSpPr>
          <p:spPr bwMode="auto">
            <a:xfrm>
              <a:off x="5848285" y="2073995"/>
              <a:ext cx="416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600"/>
                </a:spcBef>
              </a:pPr>
              <a:r>
                <a:rPr lang="zh-CN" altLang="en-US" sz="2400" b="1" dirty="0">
                  <a:solidFill>
                    <a:srgbClr val="B26A37"/>
                  </a:solidFill>
                  <a:latin typeface="微软雅黑" panose="020B0503020204020204" pitchFamily="34" charset="-122"/>
                  <a:sym typeface="微软雅黑" panose="020B0503020204020204" pitchFamily="34" charset="-122"/>
                </a:rPr>
                <a:t>商品、劳动产品、物品的关系</a:t>
              </a:r>
            </a:p>
          </p:txBody>
        </p:sp>
        <p:grpSp>
          <p:nvGrpSpPr>
            <p:cNvPr id="37" name="组合 8">
              <a:extLst>
                <a:ext uri="{FF2B5EF4-FFF2-40B4-BE49-F238E27FC236}">
                  <a16:creationId xmlns:a16="http://schemas.microsoft.com/office/drawing/2014/main" xmlns="" id="{70BDA7CD-0A2E-422C-BD46-BF4D7D4CBB4D}"/>
                </a:ext>
              </a:extLst>
            </p:cNvPr>
            <p:cNvGrpSpPr>
              <a:grpSpLocks/>
            </p:cNvGrpSpPr>
            <p:nvPr/>
          </p:nvGrpSpPr>
          <p:grpSpPr bwMode="auto">
            <a:xfrm>
              <a:off x="6345837" y="2654101"/>
              <a:ext cx="3036158" cy="3036158"/>
              <a:chOff x="6467142" y="2903510"/>
              <a:chExt cx="2736302" cy="2736302"/>
            </a:xfrm>
          </p:grpSpPr>
          <p:sp>
            <p:nvSpPr>
              <p:cNvPr id="41" name="椭圆 6">
                <a:extLst>
                  <a:ext uri="{FF2B5EF4-FFF2-40B4-BE49-F238E27FC236}">
                    <a16:creationId xmlns:a16="http://schemas.microsoft.com/office/drawing/2014/main" xmlns="" id="{C0DF615C-B0CE-4F62-92C7-E2718238D991}"/>
                  </a:ext>
                </a:extLst>
              </p:cNvPr>
              <p:cNvSpPr>
                <a:spLocks noChangeArrowheads="1"/>
              </p:cNvSpPr>
              <p:nvPr/>
            </p:nvSpPr>
            <p:spPr bwMode="auto">
              <a:xfrm>
                <a:off x="6466594" y="2902908"/>
                <a:ext cx="2737271" cy="2736963"/>
              </a:xfrm>
              <a:prstGeom prst="ellipse">
                <a:avLst/>
              </a:prstGeom>
              <a:solidFill>
                <a:srgbClr val="FFFFFF"/>
              </a:solidFill>
              <a:ln w="9525" algn="ctr">
                <a:solidFill>
                  <a:srgbClr val="B26A37"/>
                </a:solidFill>
                <a:round/>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a:solidFill>
                    <a:srgbClr val="000000"/>
                  </a:solidFill>
                  <a:latin typeface="微软雅黑" panose="020B0503020204020204" pitchFamily="34" charset="-122"/>
                  <a:sym typeface="微软雅黑" panose="020B0503020204020204" pitchFamily="34" charset="-122"/>
                </a:endParaRPr>
              </a:p>
            </p:txBody>
          </p:sp>
          <p:sp>
            <p:nvSpPr>
              <p:cNvPr id="42" name="椭圆 9">
                <a:extLst>
                  <a:ext uri="{FF2B5EF4-FFF2-40B4-BE49-F238E27FC236}">
                    <a16:creationId xmlns:a16="http://schemas.microsoft.com/office/drawing/2014/main" xmlns="" id="{E90FBF73-7FD5-4459-82CB-FEEB1626DB15}"/>
                  </a:ext>
                </a:extLst>
              </p:cNvPr>
              <p:cNvSpPr>
                <a:spLocks noChangeArrowheads="1"/>
              </p:cNvSpPr>
              <p:nvPr/>
            </p:nvSpPr>
            <p:spPr bwMode="auto">
              <a:xfrm>
                <a:off x="6676933" y="3322109"/>
                <a:ext cx="2316593" cy="2317762"/>
              </a:xfrm>
              <a:prstGeom prst="ellipse">
                <a:avLst/>
              </a:prstGeom>
              <a:noFill/>
              <a:ln w="9525" algn="ctr">
                <a:solidFill>
                  <a:srgbClr val="B26A37"/>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a:solidFill>
                    <a:srgbClr val="000000"/>
                  </a:solidFill>
                  <a:latin typeface="微软雅黑" panose="020B0503020204020204" pitchFamily="34" charset="-122"/>
                  <a:sym typeface="微软雅黑" panose="020B0503020204020204" pitchFamily="34" charset="-122"/>
                </a:endParaRPr>
              </a:p>
            </p:txBody>
          </p:sp>
          <p:sp>
            <p:nvSpPr>
              <p:cNvPr id="43" name="椭圆 10">
                <a:extLst>
                  <a:ext uri="{FF2B5EF4-FFF2-40B4-BE49-F238E27FC236}">
                    <a16:creationId xmlns:a16="http://schemas.microsoft.com/office/drawing/2014/main" xmlns="" id="{D2126752-DE94-4D4A-ABF7-FEA14C0DF16D}"/>
                  </a:ext>
                </a:extLst>
              </p:cNvPr>
              <p:cNvSpPr>
                <a:spLocks noChangeArrowheads="1"/>
              </p:cNvSpPr>
              <p:nvPr/>
            </p:nvSpPr>
            <p:spPr bwMode="auto">
              <a:xfrm>
                <a:off x="6967402" y="3902980"/>
                <a:ext cx="1735656" cy="1736891"/>
              </a:xfrm>
              <a:prstGeom prst="ellipse">
                <a:avLst/>
              </a:prstGeom>
              <a:noFill/>
              <a:ln w="9525" algn="ctr">
                <a:solidFill>
                  <a:srgbClr val="B26A37"/>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sz="3200">
                  <a:solidFill>
                    <a:srgbClr val="000000"/>
                  </a:solidFill>
                  <a:latin typeface="微软雅黑" panose="020B0503020204020204" pitchFamily="34" charset="-122"/>
                  <a:sym typeface="微软雅黑" panose="020B0503020204020204" pitchFamily="34" charset="-122"/>
                </a:endParaRPr>
              </a:p>
            </p:txBody>
          </p:sp>
        </p:grpSp>
        <p:sp>
          <p:nvSpPr>
            <p:cNvPr id="38" name="文本框 5">
              <a:extLst>
                <a:ext uri="{FF2B5EF4-FFF2-40B4-BE49-F238E27FC236}">
                  <a16:creationId xmlns:a16="http://schemas.microsoft.com/office/drawing/2014/main" xmlns="" id="{3D07395B-FC93-41C7-85EA-861712BFDF12}"/>
                </a:ext>
              </a:extLst>
            </p:cNvPr>
            <p:cNvSpPr txBox="1">
              <a:spLocks noChangeArrowheads="1"/>
            </p:cNvSpPr>
            <p:nvPr/>
          </p:nvSpPr>
          <p:spPr bwMode="auto">
            <a:xfrm>
              <a:off x="7331178" y="2666133"/>
              <a:ext cx="103358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ts val="600"/>
                </a:spcBef>
              </a:pPr>
              <a:r>
                <a:rPr lang="zh-CN" altLang="en-US" sz="2400">
                  <a:solidFill>
                    <a:srgbClr val="000000"/>
                  </a:solidFill>
                  <a:latin typeface="微软雅黑" panose="020B0503020204020204" pitchFamily="34" charset="-122"/>
                  <a:sym typeface="微软雅黑" panose="020B0503020204020204" pitchFamily="34" charset="-122"/>
                </a:rPr>
                <a:t>物品</a:t>
              </a:r>
            </a:p>
          </p:txBody>
        </p:sp>
        <p:sp>
          <p:nvSpPr>
            <p:cNvPr id="39" name="文本框 5">
              <a:extLst>
                <a:ext uri="{FF2B5EF4-FFF2-40B4-BE49-F238E27FC236}">
                  <a16:creationId xmlns:a16="http://schemas.microsoft.com/office/drawing/2014/main" xmlns="" id="{7DDEDE24-FEA4-41EA-85BB-25A0A1264946}"/>
                </a:ext>
              </a:extLst>
            </p:cNvPr>
            <p:cNvSpPr txBox="1">
              <a:spLocks noChangeArrowheads="1"/>
            </p:cNvSpPr>
            <p:nvPr/>
          </p:nvSpPr>
          <p:spPr bwMode="auto">
            <a:xfrm>
              <a:off x="6948548" y="3258271"/>
              <a:ext cx="179884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ts val="600"/>
                </a:spcBef>
              </a:pPr>
              <a:r>
                <a:rPr lang="zh-CN" altLang="en-US" sz="2400">
                  <a:solidFill>
                    <a:srgbClr val="000000"/>
                  </a:solidFill>
                  <a:latin typeface="微软雅黑" panose="020B0503020204020204" pitchFamily="34" charset="-122"/>
                  <a:sym typeface="微软雅黑" panose="020B0503020204020204" pitchFamily="34" charset="-122"/>
                </a:rPr>
                <a:t>劳动产品</a:t>
              </a:r>
            </a:p>
          </p:txBody>
        </p:sp>
        <p:sp>
          <p:nvSpPr>
            <p:cNvPr id="40" name="文本框 5">
              <a:extLst>
                <a:ext uri="{FF2B5EF4-FFF2-40B4-BE49-F238E27FC236}">
                  <a16:creationId xmlns:a16="http://schemas.microsoft.com/office/drawing/2014/main" xmlns="" id="{119DD76D-7A0E-4618-B3CF-AB55583851DD}"/>
                </a:ext>
              </a:extLst>
            </p:cNvPr>
            <p:cNvSpPr txBox="1">
              <a:spLocks noChangeArrowheads="1"/>
            </p:cNvSpPr>
            <p:nvPr/>
          </p:nvSpPr>
          <p:spPr bwMode="auto">
            <a:xfrm>
              <a:off x="6948548" y="3928197"/>
              <a:ext cx="179884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ts val="600"/>
                </a:spcBef>
              </a:pPr>
              <a:r>
                <a:rPr lang="zh-CN" altLang="en-US" sz="2400">
                  <a:solidFill>
                    <a:srgbClr val="000000"/>
                  </a:solidFill>
                  <a:latin typeface="微软雅黑" panose="020B0503020204020204" pitchFamily="34" charset="-122"/>
                  <a:sym typeface="微软雅黑" panose="020B0503020204020204" pitchFamily="34" charset="-122"/>
                </a:rPr>
                <a:t>商品</a:t>
              </a:r>
            </a:p>
          </p:txBody>
        </p:sp>
      </p:grpSp>
      <p:sp>
        <p:nvSpPr>
          <p:cNvPr id="15" name="矩形: 圆角 14">
            <a:extLst>
              <a:ext uri="{FF2B5EF4-FFF2-40B4-BE49-F238E27FC236}">
                <a16:creationId xmlns:a16="http://schemas.microsoft.com/office/drawing/2014/main" xmlns="" id="{2DB439D6-1648-40B9-8AB0-EB44C7303A28}"/>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sp>
        <p:nvSpPr>
          <p:cNvPr id="16" name="矩形 4">
            <a:extLst>
              <a:ext uri="{FF2B5EF4-FFF2-40B4-BE49-F238E27FC236}">
                <a16:creationId xmlns:a16="http://schemas.microsoft.com/office/drawing/2014/main" xmlns="" id="{3F9470B1-1218-4C9F-99EF-FF7C285D68CB}"/>
              </a:ext>
            </a:extLst>
          </p:cNvPr>
          <p:cNvSpPr>
            <a:spLocks noChangeArrowheads="1"/>
          </p:cNvSpPr>
          <p:nvPr/>
        </p:nvSpPr>
        <p:spPr bwMode="auto">
          <a:xfrm>
            <a:off x="1049252" y="1843234"/>
            <a:ext cx="1713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1.</a:t>
            </a:r>
            <a:r>
              <a:rPr lang="zh-CN" altLang="en-US" sz="2400" b="1" dirty="0">
                <a:solidFill>
                  <a:srgbClr val="AE6836"/>
                </a:solidFill>
              </a:rPr>
              <a:t>商品</a:t>
            </a:r>
          </a:p>
        </p:txBody>
      </p:sp>
    </p:spTree>
    <p:extLst>
      <p:ext uri="{BB962C8B-B14F-4D97-AF65-F5344CB8AC3E}">
        <p14:creationId xmlns:p14="http://schemas.microsoft.com/office/powerpoint/2010/main" val="2617009631"/>
      </p:ext>
    </p:extLst>
  </p:cSld>
  <p:clrMapOvr>
    <a:masterClrMapping/>
  </p:clrMapOvr>
  <p:transition spd="med">
    <p:pull/>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
            <a:extLst>
              <a:ext uri="{FF2B5EF4-FFF2-40B4-BE49-F238E27FC236}">
                <a16:creationId xmlns:a16="http://schemas.microsoft.com/office/drawing/2014/main" xmlns="" id="{72423A52-3C6D-4786-9B0E-5E3F5F7F9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786" y="0"/>
            <a:ext cx="2977134" cy="6853617"/>
          </a:xfrm>
          <a:prstGeom prst="rect">
            <a:avLst/>
          </a:prstGeom>
        </p:spPr>
      </p:pic>
      <p:sp>
        <p:nvSpPr>
          <p:cNvPr id="3" name="Rectangle">
            <a:extLst>
              <a:ext uri="{FF2B5EF4-FFF2-40B4-BE49-F238E27FC236}">
                <a16:creationId xmlns:a16="http://schemas.microsoft.com/office/drawing/2014/main" xmlns="" id="{3875C004-BFBB-4A4F-A818-4C76CDD59DB7}"/>
              </a:ext>
            </a:extLst>
          </p:cNvPr>
          <p:cNvSpPr/>
          <p:nvPr/>
        </p:nvSpPr>
        <p:spPr>
          <a:xfrm>
            <a:off x="9689709" y="1053587"/>
            <a:ext cx="2237720" cy="4920620"/>
          </a:xfrm>
          <a:prstGeom prst="rect">
            <a:avLst/>
          </a:prstGeom>
          <a:ln w="88900">
            <a:solidFill>
              <a:srgbClr val="C77D4B"/>
            </a:solidFill>
            <a:miter lim="400000"/>
          </a:ln>
        </p:spPr>
        <p:txBody>
          <a:bodyPr lIns="19050" tIns="19050" rIns="19050" bIns="19050" anchor="ct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Light"/>
              <a:sym typeface="思源宋体 CN Medium" panose="02020500000000000000" pitchFamily="18" charset="-122"/>
            </a:endParaRPr>
          </a:p>
        </p:txBody>
      </p:sp>
      <p:sp>
        <p:nvSpPr>
          <p:cNvPr id="14" name="矩形 13">
            <a:extLst>
              <a:ext uri="{FF2B5EF4-FFF2-40B4-BE49-F238E27FC236}">
                <a16:creationId xmlns:a16="http://schemas.microsoft.com/office/drawing/2014/main" xmlns="" id="{18AC34FE-1D2E-40D0-A843-3BE631FF22CD}"/>
              </a:ext>
            </a:extLst>
          </p:cNvPr>
          <p:cNvSpPr/>
          <p:nvPr/>
        </p:nvSpPr>
        <p:spPr>
          <a:xfrm>
            <a:off x="0" y="2115707"/>
            <a:ext cx="8418786" cy="454342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cs"/>
            </a:endParaRPr>
          </a:p>
        </p:txBody>
      </p:sp>
      <p:sp>
        <p:nvSpPr>
          <p:cNvPr id="15" name="矩形 4">
            <a:extLst>
              <a:ext uri="{FF2B5EF4-FFF2-40B4-BE49-F238E27FC236}">
                <a16:creationId xmlns:a16="http://schemas.microsoft.com/office/drawing/2014/main" xmlns="" id="{99B4D1BE-D0B1-4DCC-BA18-254FDAB8D308}"/>
              </a:ext>
            </a:extLst>
          </p:cNvPr>
          <p:cNvSpPr>
            <a:spLocks noChangeArrowheads="1"/>
          </p:cNvSpPr>
          <p:nvPr/>
        </p:nvSpPr>
        <p:spPr bwMode="auto">
          <a:xfrm>
            <a:off x="216088" y="2739183"/>
            <a:ext cx="7986610" cy="280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本章结合价值规律理论、剩余价值理论等马克思主义经济理论，阐释资本主义的本质，认清社会主义的先进性。</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认清资本主义意识形态的本质，在大学生活中自觉抵制资本主义意识形态的侵蚀，坚定“四个自信”。</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资本主义的发展浸染了劳动人民的血与泪，认清资本主义的实质，坚定马克思主义信仰，是新时代青年一生应该坚守的信念。</a:t>
            </a:r>
          </a:p>
        </p:txBody>
      </p:sp>
      <p:grpSp>
        <p:nvGrpSpPr>
          <p:cNvPr id="16" name="Group 1_1">
            <a:extLst>
              <a:ext uri="{FF2B5EF4-FFF2-40B4-BE49-F238E27FC236}">
                <a16:creationId xmlns:a16="http://schemas.microsoft.com/office/drawing/2014/main" xmlns="" id="{4D8FA62C-380B-46D6-A408-D553819E0554}"/>
              </a:ext>
            </a:extLst>
          </p:cNvPr>
          <p:cNvGrpSpPr/>
          <p:nvPr/>
        </p:nvGrpSpPr>
        <p:grpSpPr>
          <a:xfrm>
            <a:off x="-3388115" y="-3953034"/>
            <a:ext cx="6815335" cy="5162551"/>
            <a:chOff x="-3388115" y="-3953034"/>
            <a:chExt cx="6815335" cy="5162551"/>
          </a:xfrm>
        </p:grpSpPr>
        <p:grpSp>
          <p:nvGrpSpPr>
            <p:cNvPr id="18" name="组合 17">
              <a:extLst>
                <a:ext uri="{FF2B5EF4-FFF2-40B4-BE49-F238E27FC236}">
                  <a16:creationId xmlns:a16="http://schemas.microsoft.com/office/drawing/2014/main" xmlns="" id="{A8C96174-F02D-47DC-9927-4E05FCD7548E}"/>
                </a:ext>
              </a:extLst>
            </p:cNvPr>
            <p:cNvGrpSpPr/>
            <p:nvPr/>
          </p:nvGrpSpPr>
          <p:grpSpPr>
            <a:xfrm>
              <a:off x="-3388115" y="-3953034"/>
              <a:ext cx="5509195" cy="5162551"/>
              <a:chOff x="9432402" y="-3331242"/>
              <a:chExt cx="5509195" cy="5162551"/>
            </a:xfrm>
          </p:grpSpPr>
          <p:sp>
            <p:nvSpPr>
              <p:cNvPr id="21" name="椭圆 20">
                <a:extLst>
                  <a:ext uri="{FF2B5EF4-FFF2-40B4-BE49-F238E27FC236}">
                    <a16:creationId xmlns:a16="http://schemas.microsoft.com/office/drawing/2014/main" xmlns="" id="{FC4116D1-7583-4D98-9DF4-D4DBD2A13FE7}"/>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xmlns="" id="{DC003700-C67A-4FA1-AB5D-F7B8113A99B2}"/>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xmlns="" id="{6F25D441-B7A1-445D-81D3-A6B141ECCDAD}"/>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4" name="椭圆 23">
                <a:extLst>
                  <a:ext uri="{FF2B5EF4-FFF2-40B4-BE49-F238E27FC236}">
                    <a16:creationId xmlns:a16="http://schemas.microsoft.com/office/drawing/2014/main" xmlns="" id="{AFADF1EB-20B6-4917-8489-3828305A64FF}"/>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xmlns="" id="{69CF6B42-4FB2-4097-B715-8DB7C65838EF}"/>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4">
              <a:extLst>
                <a:ext uri="{FF2B5EF4-FFF2-40B4-BE49-F238E27FC236}">
                  <a16:creationId xmlns:a16="http://schemas.microsoft.com/office/drawing/2014/main" xmlns="" id="{6A720739-4817-4ABC-8038-DB9794ACBA8D}"/>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sp>
          <p:nvSpPr>
            <p:cNvPr id="20" name="文本框 4">
              <a:extLst>
                <a:ext uri="{FF2B5EF4-FFF2-40B4-BE49-F238E27FC236}">
                  <a16:creationId xmlns:a16="http://schemas.microsoft.com/office/drawing/2014/main" xmlns="" id="{24DA82E6-71C0-4DD4-B7EC-A2932F58AB7F}"/>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grpSp>
    </p:spTree>
    <p:extLst>
      <p:ext uri="{BB962C8B-B14F-4D97-AF65-F5344CB8AC3E}">
        <p14:creationId xmlns:p14="http://schemas.microsoft.com/office/powerpoint/2010/main" val="40631093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9ADA83F6-40F4-435E-BA11-DD7A1CF17C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34178" y="0"/>
            <a:ext cx="4171949" cy="6858000"/>
          </a:xfrm>
        </p:spPr>
      </p:pic>
      <p:sp>
        <p:nvSpPr>
          <p:cNvPr id="63" name="任意多边形: 形状 62">
            <a:extLst>
              <a:ext uri="{FF2B5EF4-FFF2-40B4-BE49-F238E27FC236}">
                <a16:creationId xmlns:a16="http://schemas.microsoft.com/office/drawing/2014/main" xmlns=""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33" name="Freeform 5">
            <a:extLst>
              <a:ext uri="{FF2B5EF4-FFF2-40B4-BE49-F238E27FC236}">
                <a16:creationId xmlns:a16="http://schemas.microsoft.com/office/drawing/2014/main" xmlns="" id="{225680DB-6598-4BD0-86F0-2E51B237DF8F}"/>
              </a:ext>
            </a:extLst>
          </p:cNvPr>
          <p:cNvSpPr>
            <a:spLocks/>
          </p:cNvSpPr>
          <p:nvPr/>
        </p:nvSpPr>
        <p:spPr bwMode="auto">
          <a:xfrm>
            <a:off x="2977277" y="816454"/>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cxnSp>
        <p:nvCxnSpPr>
          <p:cNvPr id="21" name="直接连接符 20">
            <a:extLst>
              <a:ext uri="{FF2B5EF4-FFF2-40B4-BE49-F238E27FC236}">
                <a16:creationId xmlns:a16="http://schemas.microsoft.com/office/drawing/2014/main" xmlns="" id="{A90497CE-F85A-4407-B525-52ABB6DF62F8}"/>
              </a:ext>
            </a:extLst>
          </p:cNvPr>
          <p:cNvCxnSpPr>
            <a:cxnSpLocks/>
          </p:cNvCxnSpPr>
          <p:nvPr/>
        </p:nvCxnSpPr>
        <p:spPr>
          <a:xfrm flipH="1">
            <a:off x="3724956" y="1490267"/>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F67F423-7963-4BAC-ADDC-DC145F20F09B}"/>
              </a:ext>
            </a:extLst>
          </p:cNvPr>
          <p:cNvCxnSpPr>
            <a:cxnSpLocks/>
          </p:cNvCxnSpPr>
          <p:nvPr/>
        </p:nvCxnSpPr>
        <p:spPr>
          <a:xfrm flipH="1">
            <a:off x="3560152" y="3237152"/>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a16="http://schemas.microsoft.com/office/drawing/2014/main" xmlns="" id="{4D1A6A05-3153-4284-9094-47A1859023EC}"/>
              </a:ext>
            </a:extLst>
          </p:cNvPr>
          <p:cNvSpPr>
            <a:spLocks/>
          </p:cNvSpPr>
          <p:nvPr/>
        </p:nvSpPr>
        <p:spPr bwMode="auto">
          <a:xfrm>
            <a:off x="4472692" y="1569802"/>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TextBox 47">
            <a:extLst>
              <a:ext uri="{FF2B5EF4-FFF2-40B4-BE49-F238E27FC236}">
                <a16:creationId xmlns:a16="http://schemas.microsoft.com/office/drawing/2014/main" xmlns="" id="{3320856E-A243-4069-BDBD-5BC1092A7654}"/>
              </a:ext>
            </a:extLst>
          </p:cNvPr>
          <p:cNvSpPr txBox="1"/>
          <p:nvPr/>
        </p:nvSpPr>
        <p:spPr>
          <a:xfrm>
            <a:off x="5270913" y="1392964"/>
            <a:ext cx="5976849"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微软雅黑" panose="020B0503020204020204" pitchFamily="34" charset="-122"/>
                <a:ea typeface="微软雅黑" panose="020B0503020204020204" pitchFamily="34" charset="-122"/>
              </a:rPr>
              <a:t>为什么说“资本来到世间，从头到脚，每个毛孔都滴着血和肮脏的东西”</a:t>
            </a:r>
            <a:r>
              <a:rPr lang="en-US" altLang="zh-CN" sz="2400" dirty="0">
                <a:solidFill>
                  <a:prstClr val="black"/>
                </a:solidFill>
                <a:latin typeface="微软雅黑" panose="020B0503020204020204" pitchFamily="34" charset="-122"/>
                <a:ea typeface="微软雅黑" panose="020B0503020204020204" pitchFamily="34" charset="-122"/>
              </a:rPr>
              <a:t>?</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TextBox 58">
            <a:extLst>
              <a:ext uri="{FF2B5EF4-FFF2-40B4-BE49-F238E27FC236}">
                <a16:creationId xmlns:a16="http://schemas.microsoft.com/office/drawing/2014/main" xmlns="" id="{B5DE4A6A-61E8-4AE3-AA60-0C987BBDAD05}"/>
              </a:ext>
            </a:extLst>
          </p:cNvPr>
          <p:cNvSpPr txBox="1"/>
          <p:nvPr/>
        </p:nvSpPr>
        <p:spPr>
          <a:xfrm>
            <a:off x="4564846" y="1571218"/>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Rectangle 4">
            <a:extLst>
              <a:ext uri="{FF2B5EF4-FFF2-40B4-BE49-F238E27FC236}">
                <a16:creationId xmlns:a16="http://schemas.microsoft.com/office/drawing/2014/main" xmlns=""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eaLnBrk="1" fontAlgn="auto" hangingPunct="1">
              <a:spcBef>
                <a:spcPts val="0"/>
              </a:spcBef>
              <a:spcAft>
                <a:spcPts val="0"/>
              </a:spcAft>
            </a:pPr>
            <a:r>
              <a:rPr lang="zh-CN" altLang="en-US" sz="4800" dirty="0">
                <a:solidFill>
                  <a:prstClr val="white"/>
                </a:solidFill>
                <a:latin typeface="微软雅黑" panose="020B0503020204020204" pitchFamily="34" charset="-122"/>
                <a:ea typeface="微软雅黑" panose="020B0503020204020204" pitchFamily="34" charset="-122"/>
              </a:rPr>
              <a:t>思考讨论</a:t>
            </a:r>
            <a:endParaRPr kumimoji="0" lang="zh-CN" altLang="zh-CN" sz="48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0" name="任意多边形: 形状 69">
            <a:extLst>
              <a:ext uri="{FF2B5EF4-FFF2-40B4-BE49-F238E27FC236}">
                <a16:creationId xmlns:a16="http://schemas.microsoft.com/office/drawing/2014/main" xmlns="" id="{F0F67EF2-8DE0-4839-9195-02D1AC190C15}"/>
              </a:ext>
            </a:extLst>
          </p:cNvPr>
          <p:cNvSpPr>
            <a:spLocks/>
          </p:cNvSpPr>
          <p:nvPr/>
        </p:nvSpPr>
        <p:spPr bwMode="auto">
          <a:xfrm flipH="1" flipV="1">
            <a:off x="11480149" y="3019891"/>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29" name="Freeform 18">
            <a:extLst>
              <a:ext uri="{FF2B5EF4-FFF2-40B4-BE49-F238E27FC236}">
                <a16:creationId xmlns:a16="http://schemas.microsoft.com/office/drawing/2014/main" xmlns="" id="{6FCD0BFA-BD42-489A-B764-6440670E1058}"/>
              </a:ext>
            </a:extLst>
          </p:cNvPr>
          <p:cNvSpPr>
            <a:spLocks/>
          </p:cNvSpPr>
          <p:nvPr/>
        </p:nvSpPr>
        <p:spPr bwMode="auto">
          <a:xfrm>
            <a:off x="4291838" y="3267138"/>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TextBox 47">
            <a:extLst>
              <a:ext uri="{FF2B5EF4-FFF2-40B4-BE49-F238E27FC236}">
                <a16:creationId xmlns:a16="http://schemas.microsoft.com/office/drawing/2014/main" xmlns="" id="{693A5095-C89F-4774-A8FC-663B942E41BA}"/>
              </a:ext>
            </a:extLst>
          </p:cNvPr>
          <p:cNvSpPr txBox="1"/>
          <p:nvPr/>
        </p:nvSpPr>
        <p:spPr>
          <a:xfrm>
            <a:off x="5083025" y="2868700"/>
            <a:ext cx="6267418" cy="1384353"/>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微软雅黑" panose="020B0503020204020204" pitchFamily="34" charset="-122"/>
                <a:ea typeface="微软雅黑" panose="020B0503020204020204" pitchFamily="34" charset="-122"/>
              </a:rPr>
              <a:t>如何理解商品二因素的矛盾来自劳动二重性的矛盾，归根结底来源于私人劳动和社会劳动之间的矛盾？</a:t>
            </a:r>
          </a:p>
        </p:txBody>
      </p:sp>
      <p:sp>
        <p:nvSpPr>
          <p:cNvPr id="35" name="TextBox 58">
            <a:extLst>
              <a:ext uri="{FF2B5EF4-FFF2-40B4-BE49-F238E27FC236}">
                <a16:creationId xmlns:a16="http://schemas.microsoft.com/office/drawing/2014/main" xmlns="" id="{3BD48C4A-25F8-41E3-AEBD-C15B53F7C55F}"/>
              </a:ext>
            </a:extLst>
          </p:cNvPr>
          <p:cNvSpPr txBox="1"/>
          <p:nvPr/>
        </p:nvSpPr>
        <p:spPr>
          <a:xfrm>
            <a:off x="4383992" y="3268554"/>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Freeform 18">
            <a:extLst>
              <a:ext uri="{FF2B5EF4-FFF2-40B4-BE49-F238E27FC236}">
                <a16:creationId xmlns:a16="http://schemas.microsoft.com/office/drawing/2014/main" xmlns="" id="{4F7EE0F4-8D1D-4B6C-9CFF-8E607E12C882}"/>
              </a:ext>
            </a:extLst>
          </p:cNvPr>
          <p:cNvSpPr>
            <a:spLocks/>
          </p:cNvSpPr>
          <p:nvPr/>
        </p:nvSpPr>
        <p:spPr bwMode="auto">
          <a:xfrm>
            <a:off x="4211475" y="5009232"/>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TextBox 47">
            <a:extLst>
              <a:ext uri="{FF2B5EF4-FFF2-40B4-BE49-F238E27FC236}">
                <a16:creationId xmlns:a16="http://schemas.microsoft.com/office/drawing/2014/main" xmlns="" id="{2809C234-5E11-4115-AD06-4FEC50E39239}"/>
              </a:ext>
            </a:extLst>
          </p:cNvPr>
          <p:cNvSpPr txBox="1"/>
          <p:nvPr/>
        </p:nvSpPr>
        <p:spPr>
          <a:xfrm>
            <a:off x="4980344" y="5053993"/>
            <a:ext cx="6760875" cy="497957"/>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algn="just" eaLnBrk="1" fontAlgn="auto" hangingPunct="1">
              <a:lnSpc>
                <a:spcPct val="120000"/>
              </a:lnSpc>
              <a:spcBef>
                <a:spcPts val="0"/>
              </a:spcBef>
              <a:spcAft>
                <a:spcPts val="0"/>
              </a:spcAft>
            </a:pPr>
            <a:r>
              <a:rPr lang="zh-CN" altLang="en-US" sz="2400" dirty="0">
                <a:solidFill>
                  <a:prstClr val="black"/>
                </a:solidFill>
                <a:latin typeface="微软雅黑" panose="020B0503020204020204" pitchFamily="34" charset="-122"/>
                <a:ea typeface="微软雅黑" panose="020B0503020204020204" pitchFamily="34" charset="-122"/>
              </a:rPr>
              <a:t>如何理解“资本是带来剩余价值的价值”</a:t>
            </a:r>
            <a:r>
              <a:rPr lang="en-US" altLang="zh-CN" sz="2400" dirty="0">
                <a:solidFill>
                  <a:prstClr val="black"/>
                </a:solidFill>
                <a:latin typeface="微软雅黑" panose="020B0503020204020204" pitchFamily="34" charset="-122"/>
                <a:ea typeface="微软雅黑" panose="020B0503020204020204" pitchFamily="34" charset="-122"/>
              </a:rPr>
              <a:t>?</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39" name="TextBox 58">
            <a:extLst>
              <a:ext uri="{FF2B5EF4-FFF2-40B4-BE49-F238E27FC236}">
                <a16:creationId xmlns:a16="http://schemas.microsoft.com/office/drawing/2014/main" xmlns="" id="{107D1729-9F10-4C30-ACF1-6C2A154BE7AB}"/>
              </a:ext>
            </a:extLst>
          </p:cNvPr>
          <p:cNvSpPr txBox="1"/>
          <p:nvPr/>
        </p:nvSpPr>
        <p:spPr>
          <a:xfrm>
            <a:off x="4303629" y="5010648"/>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 name="直接连接符 40">
            <a:extLst>
              <a:ext uri="{FF2B5EF4-FFF2-40B4-BE49-F238E27FC236}">
                <a16:creationId xmlns:a16="http://schemas.microsoft.com/office/drawing/2014/main" xmlns="" id="{EF36D1E3-4396-4AFE-9E81-DEDB95BAA897}"/>
              </a:ext>
            </a:extLst>
          </p:cNvPr>
          <p:cNvCxnSpPr>
            <a:cxnSpLocks/>
          </p:cNvCxnSpPr>
          <p:nvPr/>
        </p:nvCxnSpPr>
        <p:spPr>
          <a:xfrm flipH="1">
            <a:off x="5244415" y="4416842"/>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1CA30745-6D2A-4DAE-98A1-752BB09B5771}"/>
              </a:ext>
            </a:extLst>
          </p:cNvPr>
          <p:cNvCxnSpPr>
            <a:cxnSpLocks/>
          </p:cNvCxnSpPr>
          <p:nvPr/>
        </p:nvCxnSpPr>
        <p:spPr>
          <a:xfrm flipH="1">
            <a:off x="5336084" y="2400487"/>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9AE2E421-13EA-434B-BC95-07CD2BDF31BB}"/>
              </a:ext>
            </a:extLst>
          </p:cNvPr>
          <p:cNvCxnSpPr>
            <a:cxnSpLocks/>
          </p:cNvCxnSpPr>
          <p:nvPr/>
        </p:nvCxnSpPr>
        <p:spPr>
          <a:xfrm flipH="1">
            <a:off x="5060171" y="5639729"/>
            <a:ext cx="5768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4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ppt_x"/>
                                          </p:val>
                                        </p:tav>
                                        <p:tav tm="100000">
                                          <p:val>
                                            <p:strVal val="#ppt_x"/>
                                          </p:val>
                                        </p:tav>
                                      </p:tavLst>
                                    </p:anim>
                                    <p:anim calcmode="lin" valueType="num">
                                      <p:cBhvr additive="base">
                                        <p:cTn id="8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32" grpId="0" animBg="1"/>
      <p:bldP spid="50" grpId="0"/>
      <p:bldP spid="55" grpId="0"/>
      <p:bldP spid="15" grpId="0"/>
      <p:bldP spid="70" grpId="0" animBg="1"/>
      <p:bldP spid="29" grpId="0" animBg="1"/>
      <p:bldP spid="30" grpId="0"/>
      <p:bldP spid="35" grpId="0"/>
      <p:bldP spid="36" grpId="0" animBg="1"/>
      <p:bldP spid="38" grpId="0"/>
      <p:bldP spid="39"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9ADA83F6-40F4-435E-BA11-DD7A1CF17C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34178" y="0"/>
            <a:ext cx="4171949" cy="6858000"/>
          </a:xfrm>
        </p:spPr>
      </p:pic>
      <p:sp>
        <p:nvSpPr>
          <p:cNvPr id="63" name="任意多边形: 形状 62">
            <a:extLst>
              <a:ext uri="{FF2B5EF4-FFF2-40B4-BE49-F238E27FC236}">
                <a16:creationId xmlns:a16="http://schemas.microsoft.com/office/drawing/2014/main" xmlns=""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33" name="Freeform 5">
            <a:extLst>
              <a:ext uri="{FF2B5EF4-FFF2-40B4-BE49-F238E27FC236}">
                <a16:creationId xmlns:a16="http://schemas.microsoft.com/office/drawing/2014/main" xmlns="" id="{225680DB-6598-4BD0-86F0-2E51B237DF8F}"/>
              </a:ext>
            </a:extLst>
          </p:cNvPr>
          <p:cNvSpPr>
            <a:spLocks/>
          </p:cNvSpPr>
          <p:nvPr/>
        </p:nvSpPr>
        <p:spPr bwMode="auto">
          <a:xfrm>
            <a:off x="2977277"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cxnSp>
        <p:nvCxnSpPr>
          <p:cNvPr id="21" name="直接连接符 20">
            <a:extLst>
              <a:ext uri="{FF2B5EF4-FFF2-40B4-BE49-F238E27FC236}">
                <a16:creationId xmlns:a16="http://schemas.microsoft.com/office/drawing/2014/main" xmlns="" id="{A90497CE-F85A-4407-B525-52ABB6DF62F8}"/>
              </a:ext>
            </a:extLst>
          </p:cNvPr>
          <p:cNvCxnSpPr>
            <a:cxnSpLocks/>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F67F423-7963-4BAC-ADDC-DC145F20F09B}"/>
              </a:ext>
            </a:extLst>
          </p:cNvPr>
          <p:cNvCxnSpPr>
            <a:cxnSpLocks/>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a16="http://schemas.microsoft.com/office/drawing/2014/main" xmlns="" id="{4D1A6A05-3153-4284-9094-47A1859023EC}"/>
              </a:ext>
            </a:extLst>
          </p:cNvPr>
          <p:cNvSpPr>
            <a:spLocks/>
          </p:cNvSpPr>
          <p:nvPr/>
        </p:nvSpPr>
        <p:spPr bwMode="auto">
          <a:xfrm>
            <a:off x="4560643" y="2016482"/>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TextBox 47">
            <a:extLst>
              <a:ext uri="{FF2B5EF4-FFF2-40B4-BE49-F238E27FC236}">
                <a16:creationId xmlns:a16="http://schemas.microsoft.com/office/drawing/2014/main" xmlns="" id="{3320856E-A243-4069-BDBD-5BC1092A7654}"/>
              </a:ext>
            </a:extLst>
          </p:cNvPr>
          <p:cNvSpPr txBox="1"/>
          <p:nvPr/>
        </p:nvSpPr>
        <p:spPr>
          <a:xfrm>
            <a:off x="5358864" y="1839644"/>
            <a:ext cx="5976849"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微软雅黑" panose="020B0503020204020204" pitchFamily="34" charset="-122"/>
                <a:ea typeface="微软雅黑" panose="020B0503020204020204" pitchFamily="34" charset="-122"/>
              </a:rPr>
              <a:t>运用历史和现实的事实说明经济危机是资本主义基本矛盾的集中</a:t>
            </a:r>
            <a:r>
              <a:rPr lang="zh-CN" altLang="en-US" sz="2400" noProof="0" dirty="0">
                <a:solidFill>
                  <a:prstClr val="black"/>
                </a:solidFill>
                <a:latin typeface="微软雅黑" panose="020B0503020204020204" pitchFamily="34" charset="-122"/>
                <a:ea typeface="微软雅黑" panose="020B0503020204020204" pitchFamily="34" charset="-122"/>
              </a:rPr>
              <a:t>体现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TextBox 58">
            <a:extLst>
              <a:ext uri="{FF2B5EF4-FFF2-40B4-BE49-F238E27FC236}">
                <a16:creationId xmlns:a16="http://schemas.microsoft.com/office/drawing/2014/main" xmlns="" id="{B5DE4A6A-61E8-4AE3-AA60-0C987BBDAD05}"/>
              </a:ext>
            </a:extLst>
          </p:cNvPr>
          <p:cNvSpPr txBox="1"/>
          <p:nvPr/>
        </p:nvSpPr>
        <p:spPr>
          <a:xfrm>
            <a:off x="4652797" y="2017898"/>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199" dirty="0">
                <a:solidFill>
                  <a:prstClr val="white"/>
                </a:solidFill>
                <a:latin typeface="微软雅黑" panose="020B0503020204020204" pitchFamily="34" charset="-122"/>
                <a:ea typeface="微软雅黑" panose="020B0503020204020204" pitchFamily="34" charset="-122"/>
              </a:rPr>
              <a:t>4</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Rectangle 4">
            <a:extLst>
              <a:ext uri="{FF2B5EF4-FFF2-40B4-BE49-F238E27FC236}">
                <a16:creationId xmlns:a16="http://schemas.microsoft.com/office/drawing/2014/main" xmlns=""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eaLnBrk="1" fontAlgn="auto" hangingPunct="1">
              <a:spcBef>
                <a:spcPts val="0"/>
              </a:spcBef>
              <a:spcAft>
                <a:spcPts val="0"/>
              </a:spcAft>
            </a:pPr>
            <a:r>
              <a:rPr lang="zh-CN" altLang="en-US" sz="4800" dirty="0">
                <a:solidFill>
                  <a:prstClr val="white"/>
                </a:solidFill>
                <a:latin typeface="微软雅黑" panose="020B0503020204020204" pitchFamily="34" charset="-122"/>
                <a:ea typeface="微软雅黑" panose="020B0503020204020204" pitchFamily="34" charset="-122"/>
              </a:rPr>
              <a:t>思考讨论</a:t>
            </a:r>
            <a:endParaRPr kumimoji="0" lang="zh-CN" altLang="zh-CN" sz="48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0" name="任意多边形: 形状 69">
            <a:extLst>
              <a:ext uri="{FF2B5EF4-FFF2-40B4-BE49-F238E27FC236}">
                <a16:creationId xmlns:a16="http://schemas.microsoft.com/office/drawing/2014/main" xmlns="" id="{F0F67EF2-8DE0-4839-9195-02D1AC190C15}"/>
              </a:ext>
            </a:extLst>
          </p:cNvPr>
          <p:cNvSpPr>
            <a:spLocks/>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29" name="Freeform 18">
            <a:extLst>
              <a:ext uri="{FF2B5EF4-FFF2-40B4-BE49-F238E27FC236}">
                <a16:creationId xmlns:a16="http://schemas.microsoft.com/office/drawing/2014/main" xmlns="" id="{6FCD0BFA-BD42-489A-B764-6440670E1058}"/>
              </a:ext>
            </a:extLst>
          </p:cNvPr>
          <p:cNvSpPr>
            <a:spLocks/>
          </p:cNvSpPr>
          <p:nvPr/>
        </p:nvSpPr>
        <p:spPr bwMode="auto">
          <a:xfrm>
            <a:off x="4293283" y="3743996"/>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TextBox 47">
            <a:extLst>
              <a:ext uri="{FF2B5EF4-FFF2-40B4-BE49-F238E27FC236}">
                <a16:creationId xmlns:a16="http://schemas.microsoft.com/office/drawing/2014/main" xmlns="" id="{693A5095-C89F-4774-A8FC-663B942E41BA}"/>
              </a:ext>
            </a:extLst>
          </p:cNvPr>
          <p:cNvSpPr txBox="1"/>
          <p:nvPr/>
        </p:nvSpPr>
        <p:spPr>
          <a:xfrm>
            <a:off x="5084470" y="3345558"/>
            <a:ext cx="6267418" cy="1384353"/>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微软雅黑" panose="020B0503020204020204" pitchFamily="34" charset="-122"/>
                <a:ea typeface="微软雅黑" panose="020B0503020204020204" pitchFamily="34" charset="-122"/>
              </a:rPr>
              <a:t>有人认为，资本主义民主是囿于“钱主”的民主，迷于“游戏”的民主，止于“选举”的民主。你如何看待这种说法，为什么？</a:t>
            </a:r>
          </a:p>
        </p:txBody>
      </p:sp>
      <p:sp>
        <p:nvSpPr>
          <p:cNvPr id="35" name="TextBox 58">
            <a:extLst>
              <a:ext uri="{FF2B5EF4-FFF2-40B4-BE49-F238E27FC236}">
                <a16:creationId xmlns:a16="http://schemas.microsoft.com/office/drawing/2014/main" xmlns="" id="{3BD48C4A-25F8-41E3-AEBD-C15B53F7C55F}"/>
              </a:ext>
            </a:extLst>
          </p:cNvPr>
          <p:cNvSpPr txBox="1"/>
          <p:nvPr/>
        </p:nvSpPr>
        <p:spPr>
          <a:xfrm>
            <a:off x="4385437" y="3745412"/>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199" dirty="0">
                <a:solidFill>
                  <a:prstClr val="white"/>
                </a:solidFill>
                <a:latin typeface="微软雅黑" panose="020B0503020204020204" pitchFamily="34" charset="-122"/>
                <a:ea typeface="微软雅黑" panose="020B0503020204020204" pitchFamily="34" charset="-122"/>
              </a:rPr>
              <a:t>5</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 name="直接连接符 40">
            <a:extLst>
              <a:ext uri="{FF2B5EF4-FFF2-40B4-BE49-F238E27FC236}">
                <a16:creationId xmlns:a16="http://schemas.microsoft.com/office/drawing/2014/main" xmlns="" id="{EF36D1E3-4396-4AFE-9E81-DEDB95BAA897}"/>
              </a:ext>
            </a:extLst>
          </p:cNvPr>
          <p:cNvCxnSpPr>
            <a:cxnSpLocks/>
          </p:cNvCxnSpPr>
          <p:nvPr/>
        </p:nvCxnSpPr>
        <p:spPr>
          <a:xfrm flipH="1">
            <a:off x="5084470" y="4860417"/>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1CA30745-6D2A-4DAE-98A1-752BB09B5771}"/>
              </a:ext>
            </a:extLst>
          </p:cNvPr>
          <p:cNvCxnSpPr>
            <a:cxnSpLocks/>
          </p:cNvCxnSpPr>
          <p:nvPr/>
        </p:nvCxnSpPr>
        <p:spPr>
          <a:xfrm flipH="1">
            <a:off x="5358864" y="2844705"/>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33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32" grpId="0" animBg="1"/>
      <p:bldP spid="50" grpId="0"/>
      <p:bldP spid="55" grpId="0"/>
      <p:bldP spid="15" grpId="0"/>
      <p:bldP spid="70" grpId="0" animBg="1"/>
      <p:bldP spid="29" grpId="0" animBg="1"/>
      <p:bldP spid="30" grpId="0"/>
      <p:bldP spid="35"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9616"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561425" y="615871"/>
            <a:ext cx="9256343" cy="5722510"/>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774663" y="799444"/>
            <a:ext cx="8829866" cy="535536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876119" y="983108"/>
            <a:ext cx="2689699" cy="769441"/>
          </a:xfrm>
          <a:prstGeom prst="rect">
            <a:avLst/>
          </a:prstGeom>
          <a:noFill/>
        </p:spPr>
        <p:txBody>
          <a:bodyPr wrap="square" rtlCol="0">
            <a:spAutoFit/>
            <a:scene3d>
              <a:camera prst="orthographicFront"/>
              <a:lightRig rig="threePt" dir="t"/>
            </a:scene3d>
            <a:sp3d contourW="12700"/>
          </a:bodyPr>
          <a:lstStyle/>
          <a:p>
            <a:pPr lvl="0" eaLnBrk="1" fontAlgn="auto" hangingPunct="1">
              <a:spcBef>
                <a:spcPts val="0"/>
              </a:spcBef>
              <a:spcAft>
                <a:spcPts val="0"/>
              </a:spcAft>
            </a:pPr>
            <a:r>
              <a:rPr lang="zh-CN" altLang="en-US" sz="4400" b="1" spc="300" dirty="0">
                <a:solidFill>
                  <a:prstClr val="white"/>
                </a:solidFill>
                <a:latin typeface="微软雅黑" panose="020B0503020204020204" pitchFamily="34" charset="-122"/>
                <a:ea typeface="微软雅黑" panose="020B0503020204020204" pitchFamily="34" charset="-122"/>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876119" y="1596113"/>
            <a:ext cx="8222577" cy="4459041"/>
          </a:xfrm>
          <a:prstGeom prst="rect">
            <a:avLst/>
          </a:prstGeom>
          <a:noFill/>
        </p:spPr>
        <p:txBody>
          <a:bodyPr wrap="square" rtlCol="0">
            <a:spAutoFit/>
            <a:scene3d>
              <a:camera prst="orthographicFront"/>
              <a:lightRig rig="threePt" dir="t"/>
            </a:scene3d>
            <a:sp3d contourW="12700"/>
          </a:bodyPr>
          <a:lstStyle/>
          <a:p>
            <a:pPr marL="457200" lvl="0" indent="-457200" algn="just" eaLnBrk="1" fontAlgn="auto" hangingPunct="1">
              <a:lnSpc>
                <a:spcPct val="150000"/>
              </a:lnSpc>
              <a:spcBef>
                <a:spcPts val="0"/>
              </a:spcBef>
              <a:spcAft>
                <a:spcPts val="0"/>
              </a:spcAft>
              <a:buFont typeface="+mj-lt"/>
              <a:buAutoNum type="arabicPeriod"/>
            </a:pPr>
            <a:r>
              <a:rPr lang="zh-CN" altLang="en-US" sz="2400" dirty="0">
                <a:solidFill>
                  <a:prstClr val="white"/>
                </a:solidFill>
                <a:latin typeface="微软雅黑" panose="020B0503020204020204" pitchFamily="34" charset="-122"/>
                <a:ea typeface="微软雅黑" panose="020B0503020204020204" pitchFamily="34" charset="-122"/>
              </a:rPr>
              <a:t>马克思：</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资本论</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第一卷（节选），第一章</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商品</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马克思恩格斯选集</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第二卷，人民出版社</a:t>
            </a:r>
            <a:r>
              <a:rPr lang="en-US" altLang="zh-CN" sz="2400" dirty="0">
                <a:solidFill>
                  <a:prstClr val="white"/>
                </a:solidFill>
                <a:latin typeface="微软雅黑" panose="020B0503020204020204" pitchFamily="34" charset="-122"/>
                <a:ea typeface="微软雅黑" panose="020B0503020204020204" pitchFamily="34" charset="-122"/>
              </a:rPr>
              <a:t>2012</a:t>
            </a:r>
            <a:r>
              <a:rPr lang="zh-CN" altLang="en-US" sz="2400" dirty="0">
                <a:solidFill>
                  <a:prstClr val="white"/>
                </a:solidFill>
                <a:latin typeface="微软雅黑" panose="020B0503020204020204" pitchFamily="34" charset="-122"/>
                <a:ea typeface="微软雅黑" panose="020B0503020204020204" pitchFamily="34" charset="-122"/>
              </a:rPr>
              <a:t>年版</a:t>
            </a:r>
            <a:endParaRPr lang="en-US" altLang="zh-CN" sz="2400" dirty="0">
              <a:solidFill>
                <a:prstClr val="white"/>
              </a:solidFill>
              <a:latin typeface="微软雅黑" panose="020B0503020204020204" pitchFamily="34" charset="-122"/>
              <a:ea typeface="微软雅黑" panose="020B0503020204020204" pitchFamily="34" charset="-122"/>
            </a:endParaRPr>
          </a:p>
          <a:p>
            <a:pPr marL="457200" indent="-457200" algn="just" eaLnBrk="1" fontAlgn="auto" hangingPunct="1">
              <a:lnSpc>
                <a:spcPct val="150000"/>
              </a:lnSpc>
              <a:spcBef>
                <a:spcPts val="0"/>
              </a:spcBef>
              <a:spcAft>
                <a:spcPts val="0"/>
              </a:spcAft>
              <a:buFont typeface="+mj-lt"/>
              <a:buAutoNum type="arabicPeriod"/>
            </a:pPr>
            <a:r>
              <a:rPr lang="zh-CN" altLang="en-US" sz="2400" dirty="0">
                <a:solidFill>
                  <a:prstClr val="white"/>
                </a:solidFill>
                <a:latin typeface="微软雅黑" panose="020B0503020204020204" pitchFamily="34" charset="-122"/>
                <a:ea typeface="微软雅黑" panose="020B0503020204020204" pitchFamily="34" charset="-122"/>
              </a:rPr>
              <a:t>马克思：</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资本论</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第一卷（节选），第十四章</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绝对剩余价值和相对剩余价值</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马克思恩格斯选集</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第二卷，人民出版社</a:t>
            </a:r>
            <a:r>
              <a:rPr lang="en-US" altLang="zh-CN" sz="2400" dirty="0">
                <a:solidFill>
                  <a:prstClr val="white"/>
                </a:solidFill>
                <a:latin typeface="微软雅黑" panose="020B0503020204020204" pitchFamily="34" charset="-122"/>
                <a:ea typeface="微软雅黑" panose="020B0503020204020204" pitchFamily="34" charset="-122"/>
              </a:rPr>
              <a:t>2012</a:t>
            </a:r>
            <a:r>
              <a:rPr lang="zh-CN" altLang="en-US" sz="2400" dirty="0">
                <a:solidFill>
                  <a:prstClr val="white"/>
                </a:solidFill>
                <a:latin typeface="微软雅黑" panose="020B0503020204020204" pitchFamily="34" charset="-122"/>
                <a:ea typeface="微软雅黑" panose="020B0503020204020204" pitchFamily="34" charset="-122"/>
              </a:rPr>
              <a:t>年版</a:t>
            </a:r>
            <a:endParaRPr lang="en-US" altLang="zh-CN" sz="2400" dirty="0">
              <a:solidFill>
                <a:prstClr val="white"/>
              </a:solidFill>
              <a:latin typeface="微软雅黑" panose="020B0503020204020204" pitchFamily="34" charset="-122"/>
              <a:ea typeface="微软雅黑" panose="020B0503020204020204" pitchFamily="34" charset="-122"/>
            </a:endParaRPr>
          </a:p>
          <a:p>
            <a:pPr marL="457200" indent="-457200" algn="just" eaLnBrk="1" fontAlgn="auto" hangingPunct="1">
              <a:lnSpc>
                <a:spcPct val="150000"/>
              </a:lnSpc>
              <a:spcBef>
                <a:spcPts val="0"/>
              </a:spcBef>
              <a:spcAft>
                <a:spcPts val="0"/>
              </a:spcAft>
              <a:buFont typeface="+mj-lt"/>
              <a:buAutoNum type="arabicPeriod"/>
            </a:pPr>
            <a:r>
              <a:rPr lang="zh-CN" altLang="en-US" sz="2400" dirty="0">
                <a:solidFill>
                  <a:prstClr val="white"/>
                </a:solidFill>
                <a:latin typeface="微软雅黑" panose="020B0503020204020204" pitchFamily="34" charset="-122"/>
                <a:ea typeface="微软雅黑" panose="020B0503020204020204" pitchFamily="34" charset="-122"/>
              </a:rPr>
              <a:t>恩格斯：</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卡</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马克思</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资本论</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第一卷书评</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为</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民主周报</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作</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马克思恩格斯选集</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第二卷，人民出版社</a:t>
            </a:r>
            <a:r>
              <a:rPr lang="en-US" altLang="zh-CN" sz="2400" dirty="0">
                <a:solidFill>
                  <a:prstClr val="white"/>
                </a:solidFill>
                <a:latin typeface="微软雅黑" panose="020B0503020204020204" pitchFamily="34" charset="-122"/>
                <a:ea typeface="微软雅黑" panose="020B0503020204020204" pitchFamily="34" charset="-122"/>
              </a:rPr>
              <a:t>2012</a:t>
            </a:r>
            <a:r>
              <a:rPr lang="zh-CN" altLang="en-US" sz="2400" dirty="0">
                <a:solidFill>
                  <a:prstClr val="white"/>
                </a:solidFill>
                <a:latin typeface="微软雅黑" panose="020B0503020204020204" pitchFamily="34" charset="-122"/>
                <a:ea typeface="微软雅黑" panose="020B0503020204020204" pitchFamily="34" charset="-122"/>
              </a:rPr>
              <a:t>年版</a:t>
            </a:r>
            <a:endParaRPr lang="en-US" altLang="zh-CN" sz="24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54288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9616"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561426" y="856502"/>
            <a:ext cx="8386782" cy="5385400"/>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774663" y="1040075"/>
            <a:ext cx="8000369" cy="503988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876119" y="1223739"/>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876120" y="1993180"/>
            <a:ext cx="7449734" cy="3905043"/>
          </a:xfrm>
          <a:prstGeom prst="rect">
            <a:avLst/>
          </a:prstGeom>
          <a:noFill/>
        </p:spPr>
        <p:txBody>
          <a:bodyPr wrap="square" rtlCol="0">
            <a:spAutoFit/>
            <a:scene3d>
              <a:camera prst="orthographicFront"/>
              <a:lightRig rig="threePt" dir="t"/>
            </a:scene3d>
            <a:sp3d contourW="12700"/>
          </a:bodyPr>
          <a:lstStyle/>
          <a:p>
            <a:pPr marL="457200" lvl="0" indent="-457200" algn="just" eaLnBrk="1" fontAlgn="auto" hangingPunct="1">
              <a:lnSpc>
                <a:spcPct val="150000"/>
              </a:lnSpc>
              <a:spcBef>
                <a:spcPts val="0"/>
              </a:spcBef>
              <a:spcAft>
                <a:spcPts val="0"/>
              </a:spcAft>
              <a:buFont typeface="+mj-lt"/>
              <a:buAutoNum type="arabicPeriod" startAt="4"/>
            </a:pPr>
            <a:r>
              <a:rPr lang="zh-CN" altLang="en-US" sz="2400" dirty="0">
                <a:solidFill>
                  <a:prstClr val="white"/>
                </a:solidFill>
                <a:latin typeface="微软雅黑" panose="020B0503020204020204" pitchFamily="34" charset="-122"/>
                <a:ea typeface="微软雅黑" panose="020B0503020204020204" pitchFamily="34" charset="-122"/>
              </a:rPr>
              <a:t>恩格斯：</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家庭、私有制和国家的起源</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（九）</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马克思恩格斯选集</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第四卷，人民出版社</a:t>
            </a:r>
            <a:r>
              <a:rPr lang="en-US" altLang="zh-CN" sz="2400" dirty="0">
                <a:solidFill>
                  <a:prstClr val="white"/>
                </a:solidFill>
                <a:latin typeface="微软雅黑" panose="020B0503020204020204" pitchFamily="34" charset="-122"/>
                <a:ea typeface="微软雅黑" panose="020B0503020204020204" pitchFamily="34" charset="-122"/>
              </a:rPr>
              <a:t>2012</a:t>
            </a:r>
            <a:r>
              <a:rPr lang="zh-CN" altLang="en-US" sz="2400" dirty="0">
                <a:solidFill>
                  <a:prstClr val="white"/>
                </a:solidFill>
                <a:latin typeface="微软雅黑" panose="020B0503020204020204" pitchFamily="34" charset="-122"/>
                <a:ea typeface="微软雅黑" panose="020B0503020204020204" pitchFamily="34" charset="-122"/>
              </a:rPr>
              <a:t>年版</a:t>
            </a:r>
          </a:p>
          <a:p>
            <a:pPr marL="457200" lvl="0" indent="-457200" algn="just" eaLnBrk="1" fontAlgn="auto" hangingPunct="1">
              <a:lnSpc>
                <a:spcPct val="150000"/>
              </a:lnSpc>
              <a:spcBef>
                <a:spcPts val="0"/>
              </a:spcBef>
              <a:spcAft>
                <a:spcPts val="0"/>
              </a:spcAft>
              <a:buFont typeface="+mj-lt"/>
              <a:buAutoNum type="arabicPeriod" startAt="4"/>
            </a:pPr>
            <a:r>
              <a:rPr lang="zh-CN" altLang="en-US" sz="2400" dirty="0">
                <a:solidFill>
                  <a:prstClr val="white"/>
                </a:solidFill>
                <a:latin typeface="微软雅黑" panose="020B0503020204020204" pitchFamily="34" charset="-122"/>
                <a:ea typeface="微软雅黑" panose="020B0503020204020204" pitchFamily="34" charset="-122"/>
              </a:rPr>
              <a:t>列宁：</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关于用自由平等口号欺骗人民</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列宁全集</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第三十六卷，人民出版社</a:t>
            </a:r>
            <a:r>
              <a:rPr lang="en-US" altLang="zh-CN" sz="2400" dirty="0">
                <a:solidFill>
                  <a:prstClr val="white"/>
                </a:solidFill>
                <a:latin typeface="微软雅黑" panose="020B0503020204020204" pitchFamily="34" charset="-122"/>
                <a:ea typeface="微软雅黑" panose="020B0503020204020204" pitchFamily="34" charset="-122"/>
              </a:rPr>
              <a:t>2017</a:t>
            </a:r>
            <a:r>
              <a:rPr lang="zh-CN" altLang="en-US" sz="2400" dirty="0">
                <a:solidFill>
                  <a:prstClr val="white"/>
                </a:solidFill>
                <a:latin typeface="微软雅黑" panose="020B0503020204020204" pitchFamily="34" charset="-122"/>
                <a:ea typeface="微软雅黑" panose="020B0503020204020204" pitchFamily="34" charset="-122"/>
              </a:rPr>
              <a:t>年版</a:t>
            </a:r>
          </a:p>
          <a:p>
            <a:pPr marL="457200" lvl="0" indent="-457200" algn="just" eaLnBrk="1" fontAlgn="auto" hangingPunct="1">
              <a:lnSpc>
                <a:spcPct val="150000"/>
              </a:lnSpc>
              <a:spcBef>
                <a:spcPts val="0"/>
              </a:spcBef>
              <a:spcAft>
                <a:spcPts val="0"/>
              </a:spcAft>
              <a:buFont typeface="+mj-lt"/>
              <a:buAutoNum type="arabicPeriod" startAt="4"/>
            </a:pPr>
            <a:r>
              <a:rPr lang="zh-CN" altLang="en-US" sz="2400" dirty="0">
                <a:solidFill>
                  <a:prstClr val="white"/>
                </a:solidFill>
                <a:latin typeface="微软雅黑" panose="020B0503020204020204" pitchFamily="34" charset="-122"/>
                <a:ea typeface="微软雅黑" panose="020B0503020204020204" pitchFamily="34" charset="-122"/>
              </a:rPr>
              <a:t>习近平：</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不断开拓当代中国马克思主义政治经济学新境界</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求是</a:t>
            </a:r>
            <a:r>
              <a:rPr lang="en-US" altLang="zh-CN" sz="2400" dirty="0">
                <a:solidFill>
                  <a:prstClr val="white"/>
                </a:solidFill>
                <a:latin typeface="微软雅黑" panose="020B0503020204020204" pitchFamily="34" charset="-122"/>
                <a:ea typeface="微软雅黑" panose="020B0503020204020204" pitchFamily="34" charset="-122"/>
              </a:rPr>
              <a:t>》2020</a:t>
            </a:r>
            <a:r>
              <a:rPr lang="zh-CN" altLang="en-US" sz="2400" dirty="0">
                <a:solidFill>
                  <a:prstClr val="white"/>
                </a:solidFill>
                <a:latin typeface="微软雅黑" panose="020B0503020204020204" pitchFamily="34" charset="-122"/>
                <a:ea typeface="微软雅黑" panose="020B0503020204020204" pitchFamily="34" charset="-122"/>
              </a:rPr>
              <a:t>年第</a:t>
            </a:r>
            <a:r>
              <a:rPr lang="en-US" altLang="zh-CN" sz="2400" dirty="0">
                <a:solidFill>
                  <a:prstClr val="white"/>
                </a:solidFill>
                <a:latin typeface="微软雅黑" panose="020B0503020204020204" pitchFamily="34" charset="-122"/>
                <a:ea typeface="微软雅黑" panose="020B0503020204020204" pitchFamily="34" charset="-122"/>
              </a:rPr>
              <a:t>16</a:t>
            </a:r>
            <a:r>
              <a:rPr lang="zh-CN" altLang="en-US" sz="2400" dirty="0">
                <a:solidFill>
                  <a:prstClr val="white"/>
                </a:solidFill>
                <a:latin typeface="微软雅黑" panose="020B0503020204020204" pitchFamily="34" charset="-122"/>
                <a:ea typeface="微软雅黑" panose="020B0503020204020204" pitchFamily="34" charset="-122"/>
              </a:rPr>
              <a:t>期</a:t>
            </a:r>
          </a:p>
        </p:txBody>
      </p:sp>
    </p:spTree>
    <p:extLst>
      <p:ext uri="{BB962C8B-B14F-4D97-AF65-F5344CB8AC3E}">
        <p14:creationId xmlns:p14="http://schemas.microsoft.com/office/powerpoint/2010/main" val="144519047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2D994DED-AFAA-40E3-9042-F64CF33110B8}"/>
              </a:ext>
            </a:extLst>
          </p:cNvPr>
          <p:cNvPicPr>
            <a:picLocks noChangeAspect="1"/>
          </p:cNvPicPr>
          <p:nvPr/>
        </p:nvPicPr>
        <p:blipFill rotWithShape="1">
          <a:blip r:embed="rId3"/>
          <a:srcRect t="43229" b="7782"/>
          <a:stretch/>
        </p:blipFill>
        <p:spPr>
          <a:xfrm>
            <a:off x="0" y="0"/>
            <a:ext cx="12192000" cy="3732993"/>
          </a:xfrm>
          <a:prstGeom prst="rect">
            <a:avLst/>
          </a:prstGeom>
        </p:spPr>
      </p:pic>
      <p:sp>
        <p:nvSpPr>
          <p:cNvPr id="5" name="矩形"/>
          <p:cNvSpPr/>
          <p:nvPr/>
        </p:nvSpPr>
        <p:spPr>
          <a:xfrm>
            <a:off x="8423101" y="0"/>
            <a:ext cx="2462029" cy="327977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37" name="文本"/>
          <p:cNvSpPr/>
          <p:nvPr/>
        </p:nvSpPr>
        <p:spPr>
          <a:xfrm>
            <a:off x="293565" y="4174289"/>
            <a:ext cx="11604870" cy="2243050"/>
          </a:xfrm>
          <a:prstGeom prst="rect">
            <a:avLst/>
          </a:prstGeom>
        </p:spPr>
        <p:txBody>
          <a:bodyPr wrap="square">
            <a:spAutoFit/>
          </a:bodyPr>
          <a:lstStyle/>
          <a:p>
            <a:pPr lvl="0" indent="720725" algn="just" eaLnBrk="1" fontAlgn="auto" hangingPunct="1">
              <a:lnSpc>
                <a:spcPct val="150000"/>
              </a:lnSpc>
              <a:spcBef>
                <a:spcPts val="0"/>
              </a:spcBef>
              <a:spcAft>
                <a:spcPts val="0"/>
              </a:spcAft>
            </a:pPr>
            <a:r>
              <a:rPr lang="zh-CN" altLang="en-US" sz="2400" b="1" spc="250" dirty="0">
                <a:solidFill>
                  <a:srgbClr val="0C0C0C"/>
                </a:solidFill>
                <a:latin typeface="微软雅黑" panose="020B0503020204020204" pitchFamily="34" charset="-122"/>
                <a:ea typeface="微软雅黑" panose="020B0503020204020204" pitchFamily="34" charset="-122"/>
                <a:sym typeface="字魂36号-正文宋楷" panose="02000000000000000000" pitchFamily="2" charset="-122"/>
              </a:rPr>
              <a:t>通过本章的学习，学生能够运用马克思主义的立场、观点、方法，准确认识资本主义生产方式的基本矛盾，深刻理解资本主义经济制度的本质，正确把握社会化大生产和商品经济运动的一般规律，正确认识和把握资本主义政治制度、意识形态及其本质。</a:t>
            </a:r>
          </a:p>
        </p:txBody>
      </p:sp>
      <p:sp>
        <p:nvSpPr>
          <p:cNvPr id="47" name="矩形"/>
          <p:cNvSpPr/>
          <p:nvPr/>
        </p:nvSpPr>
        <p:spPr>
          <a:xfrm>
            <a:off x="8423101" y="3239383"/>
            <a:ext cx="2462029" cy="180000"/>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3" name="矩形"/>
          <p:cNvSpPr/>
          <p:nvPr/>
        </p:nvSpPr>
        <p:spPr>
          <a:xfrm>
            <a:off x="-600" y="3721071"/>
            <a:ext cx="12193200" cy="108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2" name="标题"/>
          <p:cNvSpPr txBox="1">
            <a:spLocks noChangeArrowheads="1"/>
          </p:cNvSpPr>
          <p:nvPr/>
        </p:nvSpPr>
        <p:spPr bwMode="auto">
          <a:xfrm>
            <a:off x="8773498" y="567171"/>
            <a:ext cx="1761233" cy="2214452"/>
          </a:xfrm>
          <a:prstGeom prst="rect">
            <a:avLst/>
          </a:prstGeom>
          <a:noFill/>
          <a:ln>
            <a:noFill/>
          </a:ln>
        </p:spPr>
        <p:txBody>
          <a:bodyPr wrap="none" lIns="144000" rIns="0" anchor="ctr" anchorCtr="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algn="ctr" defTabSz="914377" fontAlgn="auto">
              <a:lnSpc>
                <a:spcPct val="120000"/>
              </a:lnSpc>
              <a:spcBef>
                <a:spcPts val="0"/>
              </a:spcBef>
              <a:spcAft>
                <a:spcPts val="0"/>
              </a:spcAft>
              <a:defRPr/>
            </a:pPr>
            <a:r>
              <a:rPr lang="zh-CN" altLang="en-US" sz="6000" b="1" spc="30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rPr>
              <a:t>学习</a:t>
            </a:r>
            <a:endParaRPr lang="en-US" altLang="zh-CN" sz="6000" b="1" spc="30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endParaRPr>
          </a:p>
          <a:p>
            <a:pPr lvl="0" algn="ctr" defTabSz="914377" fontAlgn="auto">
              <a:lnSpc>
                <a:spcPct val="120000"/>
              </a:lnSpc>
              <a:spcBef>
                <a:spcPts val="0"/>
              </a:spcBef>
              <a:spcAft>
                <a:spcPts val="0"/>
              </a:spcAft>
              <a:defRPr/>
            </a:pPr>
            <a:r>
              <a:rPr lang="zh-CN" altLang="en-US" sz="6000" b="1" spc="30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rPr>
              <a:t>目标</a:t>
            </a:r>
          </a:p>
        </p:txBody>
      </p:sp>
    </p:spTree>
    <p:extLst>
      <p:ext uri="{BB962C8B-B14F-4D97-AF65-F5344CB8AC3E}">
        <p14:creationId xmlns:p14="http://schemas.microsoft.com/office/powerpoint/2010/main" val="243656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outVertical)">
                                      <p:cBhvr>
                                        <p:cTn id="19" dur="500"/>
                                        <p:tgtEl>
                                          <p:spTgt spid="22"/>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47"/>
                                        </p:tgtEl>
                                        <p:attrNameLst>
                                          <p:attrName>style.visibility</p:attrName>
                                        </p:attrNameLst>
                                      </p:cBhvr>
                                      <p:to>
                                        <p:strVal val="visible"/>
                                      </p:to>
                                    </p:set>
                                    <p:animEffect transition="in" filter="barn(outVertical)">
                                      <p:cBhvr>
                                        <p:cTn id="22" dur="500"/>
                                        <p:tgtEl>
                                          <p:spTgt spid="47"/>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47" grpId="0" animBg="1"/>
      <p:bldP spid="23"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21" name="组合 5">
            <a:extLst>
              <a:ext uri="{FF2B5EF4-FFF2-40B4-BE49-F238E27FC236}">
                <a16:creationId xmlns:a16="http://schemas.microsoft.com/office/drawing/2014/main" xmlns="" id="{3CA8F81A-297E-4592-94D9-59C2A0FBACAC}"/>
              </a:ext>
            </a:extLst>
          </p:cNvPr>
          <p:cNvGrpSpPr>
            <a:grpSpLocks/>
          </p:cNvGrpSpPr>
          <p:nvPr/>
        </p:nvGrpSpPr>
        <p:grpSpPr bwMode="auto">
          <a:xfrm>
            <a:off x="490538" y="2774951"/>
            <a:ext cx="5605462" cy="2833687"/>
            <a:chOff x="142100" y="3081516"/>
            <a:chExt cx="4590408" cy="2319159"/>
          </a:xfrm>
        </p:grpSpPr>
        <p:sp>
          <p:nvSpPr>
            <p:cNvPr id="23" name="任意多边形 6">
              <a:extLst>
                <a:ext uri="{FF2B5EF4-FFF2-40B4-BE49-F238E27FC236}">
                  <a16:creationId xmlns:a16="http://schemas.microsoft.com/office/drawing/2014/main" xmlns="" id="{18FD966A-E671-4F53-8737-FEC7B2191039}"/>
                </a:ext>
              </a:extLst>
            </p:cNvPr>
            <p:cNvSpPr/>
            <p:nvPr/>
          </p:nvSpPr>
          <p:spPr>
            <a:xfrm>
              <a:off x="2179249" y="4311904"/>
              <a:ext cx="444611" cy="602852"/>
            </a:xfrm>
            <a:custGeom>
              <a:avLst/>
              <a:gdLst/>
              <a:ahLst/>
              <a:cxnLst/>
              <a:rect l="0" t="0" r="0" b="0"/>
              <a:pathLst>
                <a:path>
                  <a:moveTo>
                    <a:pt x="0" y="0"/>
                  </a:moveTo>
                  <a:lnTo>
                    <a:pt x="222415" y="0"/>
                  </a:lnTo>
                  <a:lnTo>
                    <a:pt x="222415" y="602559"/>
                  </a:lnTo>
                  <a:lnTo>
                    <a:pt x="444831" y="602559"/>
                  </a:lnTo>
                </a:path>
              </a:pathLst>
            </a:custGeom>
            <a:noFill/>
            <a:ln>
              <a:solidFill>
                <a:srgbClr val="C87E4C"/>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a:ea typeface="Microsoft YaHei"/>
                <a:cs typeface="+mn-cs"/>
                <a:sym typeface="微软雅黑" panose="020B0503020204020204" pitchFamily="34" charset="-122"/>
              </a:endParaRPr>
            </a:p>
          </p:txBody>
        </p:sp>
        <p:sp>
          <p:nvSpPr>
            <p:cNvPr id="24" name="任意多边形 7">
              <a:extLst>
                <a:ext uri="{FF2B5EF4-FFF2-40B4-BE49-F238E27FC236}">
                  <a16:creationId xmlns:a16="http://schemas.microsoft.com/office/drawing/2014/main" xmlns="" id="{7529EFD1-AE48-480D-AFE2-E859BB8735A3}"/>
                </a:ext>
              </a:extLst>
            </p:cNvPr>
            <p:cNvSpPr/>
            <p:nvPr/>
          </p:nvSpPr>
          <p:spPr>
            <a:xfrm>
              <a:off x="2179249" y="3697360"/>
              <a:ext cx="444611" cy="614544"/>
            </a:xfrm>
            <a:custGeom>
              <a:avLst/>
              <a:gdLst/>
              <a:ahLst/>
              <a:cxnLst/>
              <a:rect l="0" t="0" r="0" b="0"/>
              <a:pathLst>
                <a:path>
                  <a:moveTo>
                    <a:pt x="0" y="615360"/>
                  </a:moveTo>
                  <a:lnTo>
                    <a:pt x="222415" y="615360"/>
                  </a:lnTo>
                  <a:lnTo>
                    <a:pt x="222415" y="0"/>
                  </a:lnTo>
                  <a:lnTo>
                    <a:pt x="444831" y="0"/>
                  </a:lnTo>
                </a:path>
              </a:pathLst>
            </a:custGeom>
            <a:noFill/>
            <a:ln>
              <a:solidFill>
                <a:srgbClr val="C87E4C"/>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a:ea typeface="Microsoft YaHei"/>
                <a:cs typeface="+mn-cs"/>
                <a:sym typeface="微软雅黑" panose="020B0503020204020204" pitchFamily="34" charset="-122"/>
              </a:endParaRPr>
            </a:p>
          </p:txBody>
        </p:sp>
        <p:sp>
          <p:nvSpPr>
            <p:cNvPr id="25" name="圆角矩形 8">
              <a:extLst>
                <a:ext uri="{FF2B5EF4-FFF2-40B4-BE49-F238E27FC236}">
                  <a16:creationId xmlns:a16="http://schemas.microsoft.com/office/drawing/2014/main" xmlns="" id="{8DBDE7DB-6064-4A4A-A4CD-DD6DE57023E0}"/>
                </a:ext>
              </a:extLst>
            </p:cNvPr>
            <p:cNvSpPr/>
            <p:nvPr/>
          </p:nvSpPr>
          <p:spPr>
            <a:xfrm>
              <a:off x="276004" y="3974100"/>
              <a:ext cx="1903245" cy="676909"/>
            </a:xfrm>
            <a:prstGeom prst="roundRect">
              <a:avLst/>
            </a:prstGeom>
            <a:solidFill>
              <a:srgbClr val="E6C46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商品的二因素</a:t>
              </a:r>
            </a:p>
          </p:txBody>
        </p:sp>
        <p:sp>
          <p:nvSpPr>
            <p:cNvPr id="26" name="圆角矩形 9">
              <a:extLst>
                <a:ext uri="{FF2B5EF4-FFF2-40B4-BE49-F238E27FC236}">
                  <a16:creationId xmlns:a16="http://schemas.microsoft.com/office/drawing/2014/main" xmlns="" id="{F99BD70F-3DC8-466B-AC7F-FC0C63F79FB9}"/>
                </a:ext>
              </a:extLst>
            </p:cNvPr>
            <p:cNvSpPr/>
            <p:nvPr/>
          </p:nvSpPr>
          <p:spPr>
            <a:xfrm>
              <a:off x="2623859" y="3358256"/>
              <a:ext cx="1677040" cy="615844"/>
            </a:xfrm>
            <a:prstGeom prst="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使用价值</a:t>
              </a:r>
            </a:p>
          </p:txBody>
        </p:sp>
        <p:sp>
          <p:nvSpPr>
            <p:cNvPr id="27" name="圆角矩形 10">
              <a:extLst>
                <a:ext uri="{FF2B5EF4-FFF2-40B4-BE49-F238E27FC236}">
                  <a16:creationId xmlns:a16="http://schemas.microsoft.com/office/drawing/2014/main" xmlns="" id="{4889C979-C89E-41AC-B816-A8851AAC6A26}"/>
                </a:ext>
              </a:extLst>
            </p:cNvPr>
            <p:cNvSpPr/>
            <p:nvPr/>
          </p:nvSpPr>
          <p:spPr>
            <a:xfrm>
              <a:off x="2623859" y="4575652"/>
              <a:ext cx="1677040" cy="615844"/>
            </a:xfrm>
            <a:prstGeom prst="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a:t>
              </a:r>
            </a:p>
          </p:txBody>
        </p:sp>
        <p:sp>
          <p:nvSpPr>
            <p:cNvPr id="28" name="圆角矩形 4">
              <a:extLst>
                <a:ext uri="{FF2B5EF4-FFF2-40B4-BE49-F238E27FC236}">
                  <a16:creationId xmlns:a16="http://schemas.microsoft.com/office/drawing/2014/main" xmlns="" id="{AF7D8931-84D8-43E6-91D1-579F7BFAF483}"/>
                </a:ext>
              </a:extLst>
            </p:cNvPr>
            <p:cNvSpPr>
              <a:spLocks noChangeArrowheads="1"/>
            </p:cNvSpPr>
            <p:nvPr/>
          </p:nvSpPr>
          <p:spPr bwMode="auto">
            <a:xfrm>
              <a:off x="142100" y="3081516"/>
              <a:ext cx="4590408" cy="2319159"/>
            </a:xfrm>
            <a:prstGeom prst="roundRect">
              <a:avLst>
                <a:gd name="adj" fmla="val 0"/>
              </a:avLst>
            </a:prstGeom>
            <a:noFill/>
            <a:ln w="12700" algn="ctr">
              <a:solidFill>
                <a:srgbClr val="A5A5A5"/>
              </a:solidFill>
              <a:miter lim="800000"/>
              <a:headEnd/>
              <a:tailEnd/>
            </a:ln>
            <a:extLst>
              <a:ext uri="{909E8E84-426E-40DD-AFC4-6F175D3DCCD1}">
                <a14:hiddenFill xmlns:a14="http://schemas.microsoft.com/office/drawing/2010/main">
                  <a:solidFill>
                    <a:srgbClr val="FFFFFF"/>
                  </a:solidFill>
                </a14:hiddenFill>
              </a:ext>
            </a:extLst>
          </p:spPr>
          <p:txBody>
            <a:bodyPr lIns="91430" tIns="45716" rIns="91430" bIns="45716" anchor="ctr"/>
            <a:lstStyle>
              <a:lvl1pPr marL="342900" indent="-342900">
                <a:tabLst>
                  <a:tab pos="136525" algn="l"/>
                </a:tabLst>
                <a:defRPr>
                  <a:solidFill>
                    <a:schemeClr val="tx1"/>
                  </a:solidFill>
                  <a:latin typeface="Arial" panose="020B0604020202020204" pitchFamily="34" charset="0"/>
                  <a:ea typeface="微软雅黑" panose="020B0503020204020204" pitchFamily="34" charset="-122"/>
                </a:defRPr>
              </a:lvl1pPr>
              <a:lvl2pPr marL="742950" indent="-285750">
                <a:tabLst>
                  <a:tab pos="136525" algn="l"/>
                </a:tabLst>
                <a:defRPr>
                  <a:solidFill>
                    <a:schemeClr val="tx1"/>
                  </a:solidFill>
                  <a:latin typeface="Arial" panose="020B0604020202020204" pitchFamily="34" charset="0"/>
                  <a:ea typeface="微软雅黑" panose="020B0503020204020204" pitchFamily="34" charset="-122"/>
                </a:defRPr>
              </a:lvl2pPr>
              <a:lvl3pPr>
                <a:tabLst>
                  <a:tab pos="136525" algn="l"/>
                </a:tabLst>
                <a:defRPr>
                  <a:solidFill>
                    <a:schemeClr val="tx1"/>
                  </a:solidFill>
                  <a:latin typeface="Arial" panose="020B0604020202020204" pitchFamily="34" charset="0"/>
                  <a:ea typeface="微软雅黑" panose="020B0503020204020204" pitchFamily="34" charset="-122"/>
                </a:defRPr>
              </a:lvl3pPr>
              <a:lvl4pPr marL="1600200" indent="-228600">
                <a:tabLst>
                  <a:tab pos="136525" algn="l"/>
                </a:tabLst>
                <a:defRPr>
                  <a:solidFill>
                    <a:schemeClr val="tx1"/>
                  </a:solidFill>
                  <a:latin typeface="Arial" panose="020B0604020202020204" pitchFamily="34" charset="0"/>
                  <a:ea typeface="微软雅黑" panose="020B0503020204020204" pitchFamily="34" charset="-122"/>
                </a:defRPr>
              </a:lvl4pPr>
              <a:lvl5pPr marL="2057400" indent="-228600">
                <a:tabLst>
                  <a:tab pos="136525" algn="l"/>
                </a:tabLst>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anose="05000000000000000000" pitchFamily="2" charset="2"/>
                <a:buChar char="n"/>
                <a:tabLst>
                  <a:tab pos="136525" algn="l"/>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pic>
        <p:nvPicPr>
          <p:cNvPr id="29" name="Picture 21" descr="See the source image">
            <a:extLst>
              <a:ext uri="{FF2B5EF4-FFF2-40B4-BE49-F238E27FC236}">
                <a16:creationId xmlns:a16="http://schemas.microsoft.com/office/drawing/2014/main" xmlns="" id="{F4EBE0CC-22A7-460A-85B0-EB16AE20B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997" y="2515395"/>
            <a:ext cx="5267325" cy="33528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4">
            <a:extLst>
              <a:ext uri="{FF2B5EF4-FFF2-40B4-BE49-F238E27FC236}">
                <a16:creationId xmlns:a16="http://schemas.microsoft.com/office/drawing/2014/main" xmlns="" id="{13C90854-04F1-470C-A6E9-3DEA6F053A54}"/>
              </a:ext>
            </a:extLst>
          </p:cNvPr>
          <p:cNvSpPr>
            <a:spLocks noChangeArrowheads="1"/>
          </p:cNvSpPr>
          <p:nvPr/>
        </p:nvSpPr>
        <p:spPr bwMode="auto">
          <a:xfrm>
            <a:off x="1049252" y="1843234"/>
            <a:ext cx="2367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商品的二因素</a:t>
            </a:r>
          </a:p>
        </p:txBody>
      </p:sp>
      <p:sp>
        <p:nvSpPr>
          <p:cNvPr id="13" name="矩形: 圆角 12">
            <a:extLst>
              <a:ext uri="{FF2B5EF4-FFF2-40B4-BE49-F238E27FC236}">
                <a16:creationId xmlns:a16="http://schemas.microsoft.com/office/drawing/2014/main" xmlns="" id="{E98B12EC-7BAA-4240-A953-5120D197882C}"/>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spTree>
    <p:extLst>
      <p:ext uri="{BB962C8B-B14F-4D97-AF65-F5344CB8AC3E}">
        <p14:creationId xmlns:p14="http://schemas.microsoft.com/office/powerpoint/2010/main" val="113998921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13" name="文本框 3">
            <a:extLst>
              <a:ext uri="{FF2B5EF4-FFF2-40B4-BE49-F238E27FC236}">
                <a16:creationId xmlns:a16="http://schemas.microsoft.com/office/drawing/2014/main" xmlns="" id="{5F9CB511-492C-438D-BED6-4EB2C850CDFC}"/>
              </a:ext>
            </a:extLst>
          </p:cNvPr>
          <p:cNvSpPr txBox="1">
            <a:spLocks noChangeArrowheads="1"/>
          </p:cNvSpPr>
          <p:nvPr/>
        </p:nvSpPr>
        <p:spPr bwMode="auto">
          <a:xfrm>
            <a:off x="5756463" y="6105273"/>
            <a:ext cx="52028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1400"/>
              </a:spcBef>
            </a:pPr>
            <a:r>
              <a:rPr lang="zh-CN" altLang="en-US" sz="2400" b="1" dirty="0">
                <a:solidFill>
                  <a:prstClr val="black"/>
                </a:solidFill>
                <a:latin typeface="+mn-ea"/>
                <a:ea typeface="+mn-ea"/>
                <a:sym typeface="微软雅黑" panose="020B0503020204020204" pitchFamily="34" charset="-122"/>
              </a:rPr>
              <a:t>使用价值是交换价值的</a:t>
            </a:r>
            <a:r>
              <a:rPr lang="zh-CN" altLang="en-US" sz="2400" b="1" dirty="0">
                <a:solidFill>
                  <a:srgbClr val="B26A37"/>
                </a:solidFill>
                <a:latin typeface="+mn-ea"/>
                <a:ea typeface="+mn-ea"/>
                <a:sym typeface="微软雅黑" panose="020B0503020204020204" pitchFamily="34" charset="-122"/>
              </a:rPr>
              <a:t>物质承担者</a:t>
            </a:r>
            <a:endParaRPr kumimoji="0" lang="zh-CN" altLang="en-US" sz="2400" b="1" i="0" u="none" strike="noStrike" kern="1200" cap="none" spc="0" normalizeH="0" baseline="0" noProof="0" dirty="0">
              <a:ln>
                <a:noFill/>
              </a:ln>
              <a:solidFill>
                <a:prstClr val="black"/>
              </a:solidFill>
              <a:effectLst/>
              <a:uLnTx/>
              <a:uFillTx/>
              <a:latin typeface="+mn-ea"/>
              <a:ea typeface="+mn-ea"/>
              <a:sym typeface="微软雅黑" panose="020B0503020204020204" pitchFamily="34" charset="-122"/>
            </a:endParaRPr>
          </a:p>
        </p:txBody>
      </p:sp>
      <p:grpSp>
        <p:nvGrpSpPr>
          <p:cNvPr id="15" name="组合 14">
            <a:extLst>
              <a:ext uri="{FF2B5EF4-FFF2-40B4-BE49-F238E27FC236}">
                <a16:creationId xmlns:a16="http://schemas.microsoft.com/office/drawing/2014/main" xmlns="" id="{07148ADF-87F4-4A7E-A98C-09CB0BE3D931}"/>
              </a:ext>
            </a:extLst>
          </p:cNvPr>
          <p:cNvGrpSpPr/>
          <p:nvPr/>
        </p:nvGrpSpPr>
        <p:grpSpPr>
          <a:xfrm>
            <a:off x="1014596" y="1950276"/>
            <a:ext cx="2305050" cy="1590675"/>
            <a:chOff x="752475" y="1262063"/>
            <a:chExt cx="2305050" cy="1590675"/>
          </a:xfrm>
        </p:grpSpPr>
        <p:sp>
          <p:nvSpPr>
            <p:cNvPr id="16" name="图文框 15">
              <a:extLst>
                <a:ext uri="{FF2B5EF4-FFF2-40B4-BE49-F238E27FC236}">
                  <a16:creationId xmlns:a16="http://schemas.microsoft.com/office/drawing/2014/main" xmlns="" id="{D8C81D80-9557-4157-933B-CA9676E59C55}"/>
                </a:ext>
              </a:extLst>
            </p:cNvPr>
            <p:cNvSpPr/>
            <p:nvPr/>
          </p:nvSpPr>
          <p:spPr>
            <a:xfrm>
              <a:off x="752475" y="1262063"/>
              <a:ext cx="2305050" cy="1590675"/>
            </a:xfrm>
            <a:prstGeom prst="fram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mn-ea"/>
              </a:endParaRPr>
            </a:p>
          </p:txBody>
        </p:sp>
        <p:sp>
          <p:nvSpPr>
            <p:cNvPr id="17" name="文本框 16">
              <a:extLst>
                <a:ext uri="{FF2B5EF4-FFF2-40B4-BE49-F238E27FC236}">
                  <a16:creationId xmlns:a16="http://schemas.microsoft.com/office/drawing/2014/main" xmlns="" id="{A1649850-AE3A-4898-9372-C0C07CAD3E5B}"/>
                </a:ext>
              </a:extLst>
            </p:cNvPr>
            <p:cNvSpPr txBox="1"/>
            <p:nvPr/>
          </p:nvSpPr>
          <p:spPr>
            <a:xfrm>
              <a:off x="1103314" y="1813581"/>
              <a:ext cx="1630361" cy="523220"/>
            </a:xfrm>
            <a:prstGeom prst="rect">
              <a:avLst/>
            </a:prstGeom>
            <a:noFill/>
          </p:spPr>
          <p:txBody>
            <a:bodyPr wrap="square" rtlCol="0">
              <a:spAutoFit/>
            </a:bodyPr>
            <a:lstStyle/>
            <a:p>
              <a:r>
                <a:rPr lang="zh-CN" altLang="en-US" sz="2800" b="1" dirty="0">
                  <a:solidFill>
                    <a:srgbClr val="B26A37"/>
                  </a:solidFill>
                  <a:latin typeface="+mn-ea"/>
                  <a:ea typeface="+mn-ea"/>
                </a:rPr>
                <a:t>使用价值</a:t>
              </a:r>
            </a:p>
          </p:txBody>
        </p:sp>
      </p:grpSp>
      <p:pic>
        <p:nvPicPr>
          <p:cNvPr id="2" name="图片 1">
            <a:extLst>
              <a:ext uri="{FF2B5EF4-FFF2-40B4-BE49-F238E27FC236}">
                <a16:creationId xmlns:a16="http://schemas.microsoft.com/office/drawing/2014/main" xmlns="" id="{309948AC-CB60-4872-BAFB-4BD3F1ADB9AA}"/>
              </a:ext>
            </a:extLst>
          </p:cNvPr>
          <p:cNvPicPr>
            <a:picLocks noChangeAspect="1"/>
          </p:cNvPicPr>
          <p:nvPr/>
        </p:nvPicPr>
        <p:blipFill>
          <a:blip r:embed="rId2"/>
          <a:stretch>
            <a:fillRect/>
          </a:stretch>
        </p:blipFill>
        <p:spPr>
          <a:xfrm>
            <a:off x="1014596" y="3891048"/>
            <a:ext cx="4501518" cy="2697880"/>
          </a:xfrm>
          <a:prstGeom prst="rect">
            <a:avLst/>
          </a:prstGeom>
        </p:spPr>
      </p:pic>
      <p:grpSp>
        <p:nvGrpSpPr>
          <p:cNvPr id="4" name="组合 3">
            <a:extLst>
              <a:ext uri="{FF2B5EF4-FFF2-40B4-BE49-F238E27FC236}">
                <a16:creationId xmlns:a16="http://schemas.microsoft.com/office/drawing/2014/main" xmlns="" id="{24D81307-59E1-4EAC-9AE6-BBB5C449AF8A}"/>
              </a:ext>
            </a:extLst>
          </p:cNvPr>
          <p:cNvGrpSpPr/>
          <p:nvPr/>
        </p:nvGrpSpPr>
        <p:grpSpPr>
          <a:xfrm>
            <a:off x="3574071" y="2501794"/>
            <a:ext cx="7603334" cy="533560"/>
            <a:chOff x="3777629" y="2298952"/>
            <a:chExt cx="7603334" cy="533560"/>
          </a:xfrm>
        </p:grpSpPr>
        <p:sp>
          <p:nvSpPr>
            <p:cNvPr id="14" name="文本框 2">
              <a:extLst>
                <a:ext uri="{FF2B5EF4-FFF2-40B4-BE49-F238E27FC236}">
                  <a16:creationId xmlns:a16="http://schemas.microsoft.com/office/drawing/2014/main" xmlns="" id="{3795CCA0-4557-4502-9417-31566537F679}"/>
                </a:ext>
              </a:extLst>
            </p:cNvPr>
            <p:cNvSpPr txBox="1">
              <a:spLocks noChangeArrowheads="1"/>
            </p:cNvSpPr>
            <p:nvPr/>
          </p:nvSpPr>
          <p:spPr bwMode="auto">
            <a:xfrm>
              <a:off x="3777629" y="2298952"/>
              <a:ext cx="76033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mn-ea"/>
                  <a:ea typeface="+mn-ea"/>
                  <a:cs typeface="+mn-cs"/>
                  <a:sym typeface="微软雅黑" panose="020B0503020204020204" pitchFamily="34" charset="-122"/>
                </a:rPr>
                <a:t>反映的是人与自然之间的物质关系，是商品的自然属性</a:t>
              </a:r>
            </a:p>
          </p:txBody>
        </p:sp>
        <p:cxnSp>
          <p:nvCxnSpPr>
            <p:cNvPr id="10" name="直接连接符 9">
              <a:extLst>
                <a:ext uri="{FF2B5EF4-FFF2-40B4-BE49-F238E27FC236}">
                  <a16:creationId xmlns:a16="http://schemas.microsoft.com/office/drawing/2014/main" xmlns="" id="{7DE52A07-AFC9-4FE2-8C6F-DFEF9A652E39}"/>
                </a:ext>
              </a:extLst>
            </p:cNvPr>
            <p:cNvCxnSpPr>
              <a:cxnSpLocks/>
            </p:cNvCxnSpPr>
            <p:nvPr/>
          </p:nvCxnSpPr>
          <p:spPr>
            <a:xfrm flipH="1">
              <a:off x="3845242" y="2832512"/>
              <a:ext cx="7535721" cy="0"/>
            </a:xfrm>
            <a:prstGeom prst="line">
              <a:avLst/>
            </a:prstGeom>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1" name="圆角矩形 4">
            <a:extLst>
              <a:ext uri="{FF2B5EF4-FFF2-40B4-BE49-F238E27FC236}">
                <a16:creationId xmlns:a16="http://schemas.microsoft.com/office/drawing/2014/main" xmlns="" id="{60832700-B88E-4E70-AEFC-D6FAA07B7E45}"/>
              </a:ext>
            </a:extLst>
          </p:cNvPr>
          <p:cNvSpPr/>
          <p:nvPr/>
        </p:nvSpPr>
        <p:spPr>
          <a:xfrm>
            <a:off x="5756463" y="3891049"/>
            <a:ext cx="5105262" cy="1948034"/>
          </a:xfrm>
          <a:prstGeom prst="roundRect">
            <a:avLst>
              <a:gd name="adj" fmla="val 7254"/>
            </a:avLst>
          </a:prstGeom>
          <a:noFill/>
          <a:ln w="12700" cap="flat" cmpd="sng" algn="ctr">
            <a:solidFill>
              <a:srgbClr val="FFFFFF">
                <a:lumMod val="85000"/>
              </a:srgbClr>
            </a:solidFill>
            <a:prstDash val="solid"/>
            <a:miter lim="800000"/>
          </a:ln>
          <a:effectLst/>
        </p:spPr>
        <p:txBody>
          <a:bodyPr anchor="ctr"/>
          <a:lstStyle/>
          <a:p>
            <a:pPr algn="ctr" defTabSz="457200" eaLnBrk="1" fontAlgn="auto" hangingPunct="1">
              <a:spcBef>
                <a:spcPts val="0"/>
              </a:spcBef>
              <a:spcAft>
                <a:spcPts val="0"/>
              </a:spcAft>
              <a:defRPr/>
            </a:pPr>
            <a:endParaRPr lang="zh-CN" altLang="en-US" kern="0">
              <a:solidFill>
                <a:srgbClr val="FFFFFF"/>
              </a:solidFill>
              <a:latin typeface="Arial"/>
              <a:ea typeface="微软雅黑"/>
            </a:endParaRPr>
          </a:p>
        </p:txBody>
      </p:sp>
      <p:sp>
        <p:nvSpPr>
          <p:cNvPr id="23" name="Shape 533">
            <a:extLst>
              <a:ext uri="{FF2B5EF4-FFF2-40B4-BE49-F238E27FC236}">
                <a16:creationId xmlns:a16="http://schemas.microsoft.com/office/drawing/2014/main" xmlns="" id="{26CD183A-6894-4393-923D-1F87991FEB8B}"/>
              </a:ext>
            </a:extLst>
          </p:cNvPr>
          <p:cNvSpPr/>
          <p:nvPr/>
        </p:nvSpPr>
        <p:spPr>
          <a:xfrm>
            <a:off x="6059835" y="4067260"/>
            <a:ext cx="4498519" cy="514350"/>
          </a:xfrm>
          <a:prstGeom prst="roundRect">
            <a:avLst>
              <a:gd name="adj" fmla="val 50000"/>
            </a:avLst>
          </a:prstGeom>
          <a:solidFill>
            <a:srgbClr val="C87E4C"/>
          </a:solidFill>
          <a:ln w="12700">
            <a:miter lim="400000"/>
          </a:ln>
        </p:spPr>
        <p:txBody>
          <a:bodyPr lIns="50800" tIns="50800" rIns="50800" bIns="50800" anchor="ctr">
            <a:scene3d>
              <a:camera prst="orthographicFront"/>
              <a:lightRig rig="threePt" dir="t"/>
            </a:scene3d>
            <a:sp3d contourW="12700"/>
          </a:bodyPr>
          <a:lstStyle/>
          <a:p>
            <a:pPr defTabSz="457200" eaLnBrk="1" fontAlgn="auto" hangingPunct="1">
              <a:spcBef>
                <a:spcPts val="0"/>
              </a:spcBef>
              <a:spcAft>
                <a:spcPts val="0"/>
              </a:spcAft>
              <a:defRPr sz="3200" cap="none">
                <a:solidFill>
                  <a:srgbClr val="FFFFFF"/>
                </a:solidFill>
                <a:latin typeface="Helvetica Light"/>
                <a:ea typeface="Helvetica Light"/>
                <a:cs typeface="Helvetica Light"/>
                <a:sym typeface="Helvetica Light"/>
              </a:defRPr>
            </a:pPr>
            <a:endParaRPr sz="2000" kern="0">
              <a:solidFill>
                <a:srgbClr val="FFFFFF"/>
              </a:solidFill>
              <a:latin typeface="Century Gothic" panose="020B0502020202020204" pitchFamily="34" charset="0"/>
              <a:ea typeface="Helvetica Light"/>
              <a:cs typeface="Helvetica Light"/>
              <a:sym typeface="Helvetica Light"/>
            </a:endParaRPr>
          </a:p>
        </p:txBody>
      </p:sp>
      <p:sp>
        <p:nvSpPr>
          <p:cNvPr id="7" name="矩形 6">
            <a:extLst>
              <a:ext uri="{FF2B5EF4-FFF2-40B4-BE49-F238E27FC236}">
                <a16:creationId xmlns:a16="http://schemas.microsoft.com/office/drawing/2014/main" xmlns="" id="{74FCF50B-E7DC-4F10-85F5-86E5292D4F81}"/>
              </a:ext>
            </a:extLst>
          </p:cNvPr>
          <p:cNvSpPr/>
          <p:nvPr/>
        </p:nvSpPr>
        <p:spPr>
          <a:xfrm>
            <a:off x="7139543" y="4093603"/>
            <a:ext cx="2339102" cy="461665"/>
          </a:xfrm>
          <a:prstGeom prst="rect">
            <a:avLst/>
          </a:prstGeom>
        </p:spPr>
        <p:txBody>
          <a:bodyPr wrap="none">
            <a:spAutoFit/>
          </a:bodyPr>
          <a:lstStyle/>
          <a:p>
            <a:r>
              <a:rPr lang="zh-CN" altLang="en-US" sz="2400" dirty="0">
                <a:solidFill>
                  <a:schemeClr val="bg1"/>
                </a:solidFill>
                <a:latin typeface="Microsoft YaHei"/>
                <a:ea typeface="Microsoft YaHei"/>
                <a:sym typeface="微软雅黑" panose="020B0503020204020204" pitchFamily="34" charset="-122"/>
              </a:rPr>
              <a:t>商品的使用价值</a:t>
            </a:r>
            <a:endParaRPr lang="zh-CN" altLang="en-US" dirty="0">
              <a:solidFill>
                <a:schemeClr val="bg1"/>
              </a:solidFill>
            </a:endParaRPr>
          </a:p>
        </p:txBody>
      </p:sp>
      <p:sp>
        <p:nvSpPr>
          <p:cNvPr id="24" name="文本框 3">
            <a:extLst>
              <a:ext uri="{FF2B5EF4-FFF2-40B4-BE49-F238E27FC236}">
                <a16:creationId xmlns:a16="http://schemas.microsoft.com/office/drawing/2014/main" xmlns="" id="{11A9F5AF-12A5-4BC0-B480-1E5C3BA7AC92}"/>
              </a:ext>
            </a:extLst>
          </p:cNvPr>
          <p:cNvSpPr txBox="1">
            <a:spLocks noChangeArrowheads="1"/>
          </p:cNvSpPr>
          <p:nvPr/>
        </p:nvSpPr>
        <p:spPr bwMode="auto">
          <a:xfrm>
            <a:off x="6344488" y="4607953"/>
            <a:ext cx="392921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pPr>
            <a:r>
              <a:rPr lang="zh-CN" altLang="en-US" sz="2400" dirty="0">
                <a:solidFill>
                  <a:prstClr val="black"/>
                </a:solidFill>
                <a:latin typeface="+mn-ea"/>
                <a:sym typeface="微软雅黑" panose="020B0503020204020204" pitchFamily="34" charset="-122"/>
              </a:rPr>
              <a:t>是通过交换用来满足别人的、社会的需要的</a:t>
            </a:r>
            <a:endParaRPr kumimoji="0" lang="zh-CN" altLang="en-US" sz="2400" i="0" u="none" strike="noStrike" kern="1200" cap="none" spc="0" normalizeH="0" baseline="0" noProof="0" dirty="0">
              <a:ln>
                <a:noFill/>
              </a:ln>
              <a:solidFill>
                <a:prstClr val="black"/>
              </a:solidFill>
              <a:effectLst/>
              <a:uLnTx/>
              <a:uFillTx/>
              <a:latin typeface="+mn-ea"/>
              <a:ea typeface="+mn-ea"/>
              <a:sym typeface="微软雅黑" panose="020B0503020204020204" pitchFamily="34" charset="-122"/>
            </a:endParaRPr>
          </a:p>
        </p:txBody>
      </p:sp>
      <p:sp>
        <p:nvSpPr>
          <p:cNvPr id="19" name="矩形: 圆角 18">
            <a:extLst>
              <a:ext uri="{FF2B5EF4-FFF2-40B4-BE49-F238E27FC236}">
                <a16:creationId xmlns:a16="http://schemas.microsoft.com/office/drawing/2014/main" xmlns="" id="{8FCA1BDC-EFA4-4CC3-ACF3-FA454B38AF63}"/>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spTree>
    <p:extLst>
      <p:ext uri="{BB962C8B-B14F-4D97-AF65-F5344CB8AC3E}">
        <p14:creationId xmlns:p14="http://schemas.microsoft.com/office/powerpoint/2010/main" val="3913818130"/>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3" name="组合 2">
            <a:extLst>
              <a:ext uri="{FF2B5EF4-FFF2-40B4-BE49-F238E27FC236}">
                <a16:creationId xmlns:a16="http://schemas.microsoft.com/office/drawing/2014/main" xmlns="" id="{952D4937-1568-4949-9C9F-FFD9ABB2C73D}"/>
              </a:ext>
            </a:extLst>
          </p:cNvPr>
          <p:cNvGrpSpPr/>
          <p:nvPr/>
        </p:nvGrpSpPr>
        <p:grpSpPr>
          <a:xfrm>
            <a:off x="1001896" y="2042698"/>
            <a:ext cx="10188208" cy="1590675"/>
            <a:chOff x="1001896" y="1838325"/>
            <a:chExt cx="10188208" cy="1590675"/>
          </a:xfrm>
        </p:grpSpPr>
        <p:grpSp>
          <p:nvGrpSpPr>
            <p:cNvPr id="10" name="组合 9">
              <a:extLst>
                <a:ext uri="{FF2B5EF4-FFF2-40B4-BE49-F238E27FC236}">
                  <a16:creationId xmlns:a16="http://schemas.microsoft.com/office/drawing/2014/main" xmlns="" id="{DFC29152-93C5-466C-B2B6-FEC0EC326895}"/>
                </a:ext>
              </a:extLst>
            </p:cNvPr>
            <p:cNvGrpSpPr/>
            <p:nvPr/>
          </p:nvGrpSpPr>
          <p:grpSpPr>
            <a:xfrm>
              <a:off x="1001896" y="1838325"/>
              <a:ext cx="2305050" cy="1590675"/>
              <a:chOff x="752475" y="1262063"/>
              <a:chExt cx="2305050" cy="1590675"/>
            </a:xfrm>
          </p:grpSpPr>
          <p:sp>
            <p:nvSpPr>
              <p:cNvPr id="11" name="图文框 10">
                <a:extLst>
                  <a:ext uri="{FF2B5EF4-FFF2-40B4-BE49-F238E27FC236}">
                    <a16:creationId xmlns:a16="http://schemas.microsoft.com/office/drawing/2014/main" xmlns="" id="{C73A1F99-8B0B-412B-A21B-F0589445B4DB}"/>
                  </a:ext>
                </a:extLst>
              </p:cNvPr>
              <p:cNvSpPr/>
              <p:nvPr/>
            </p:nvSpPr>
            <p:spPr>
              <a:xfrm>
                <a:off x="752475" y="1262063"/>
                <a:ext cx="2305050" cy="1590675"/>
              </a:xfrm>
              <a:prstGeom prst="fram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mn-ea"/>
                </a:endParaRPr>
              </a:p>
            </p:txBody>
          </p:sp>
          <p:sp>
            <p:nvSpPr>
              <p:cNvPr id="12" name="文本框 11">
                <a:extLst>
                  <a:ext uri="{FF2B5EF4-FFF2-40B4-BE49-F238E27FC236}">
                    <a16:creationId xmlns:a16="http://schemas.microsoft.com/office/drawing/2014/main" xmlns="" id="{37A01602-525A-4CA5-8DDC-C81BA47DBC72}"/>
                  </a:ext>
                </a:extLst>
              </p:cNvPr>
              <p:cNvSpPr txBox="1"/>
              <p:nvPr/>
            </p:nvSpPr>
            <p:spPr>
              <a:xfrm>
                <a:off x="1103314" y="1813581"/>
                <a:ext cx="1630361" cy="523220"/>
              </a:xfrm>
              <a:prstGeom prst="rect">
                <a:avLst/>
              </a:prstGeom>
              <a:noFill/>
            </p:spPr>
            <p:txBody>
              <a:bodyPr wrap="square" rtlCol="0">
                <a:spAutoFit/>
              </a:bodyPr>
              <a:lstStyle/>
              <a:p>
                <a:pPr algn="ctr"/>
                <a:r>
                  <a:rPr lang="zh-CN" altLang="en-US" sz="2800" b="1" dirty="0">
                    <a:solidFill>
                      <a:srgbClr val="B26A37"/>
                    </a:solidFill>
                    <a:latin typeface="+mn-ea"/>
                    <a:ea typeface="+mn-ea"/>
                  </a:rPr>
                  <a:t>价值</a:t>
                </a:r>
              </a:p>
            </p:txBody>
          </p:sp>
        </p:grpSp>
        <p:grpSp>
          <p:nvGrpSpPr>
            <p:cNvPr id="18" name="组合 17">
              <a:extLst>
                <a:ext uri="{FF2B5EF4-FFF2-40B4-BE49-F238E27FC236}">
                  <a16:creationId xmlns:a16="http://schemas.microsoft.com/office/drawing/2014/main" xmlns="" id="{F3B72D84-8C2D-49B2-887C-B68ECD10B31F}"/>
                </a:ext>
              </a:extLst>
            </p:cNvPr>
            <p:cNvGrpSpPr/>
            <p:nvPr/>
          </p:nvGrpSpPr>
          <p:grpSpPr>
            <a:xfrm>
              <a:off x="3654383" y="2020638"/>
              <a:ext cx="7535721" cy="1190545"/>
              <a:chOff x="3845242" y="1641967"/>
              <a:chExt cx="7535721" cy="1190545"/>
            </a:xfrm>
          </p:grpSpPr>
          <p:sp>
            <p:nvSpPr>
              <p:cNvPr id="19" name="文本框 2">
                <a:extLst>
                  <a:ext uri="{FF2B5EF4-FFF2-40B4-BE49-F238E27FC236}">
                    <a16:creationId xmlns:a16="http://schemas.microsoft.com/office/drawing/2014/main" xmlns="" id="{29BDDCDA-EE74-4DBD-A0BE-E574B77AFB93}"/>
                  </a:ext>
                </a:extLst>
              </p:cNvPr>
              <p:cNvSpPr txBox="1">
                <a:spLocks noChangeArrowheads="1"/>
              </p:cNvSpPr>
              <p:nvPr/>
            </p:nvSpPr>
            <p:spPr bwMode="auto">
              <a:xfrm>
                <a:off x="3914789" y="1641967"/>
                <a:ext cx="725249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b="1" dirty="0">
                    <a:solidFill>
                      <a:srgbClr val="B26A37"/>
                    </a:solidFill>
                    <a:latin typeface="+mn-ea"/>
                    <a:ea typeface="+mn-ea"/>
                    <a:sym typeface="微软雅黑" panose="020B0503020204020204" pitchFamily="34" charset="-122"/>
                  </a:rPr>
                  <a:t>是凝结在商品中的无差别的一般人类劳动，是商品的社会属性</a:t>
                </a:r>
              </a:p>
            </p:txBody>
          </p:sp>
          <p:cxnSp>
            <p:nvCxnSpPr>
              <p:cNvPr id="21" name="直接连接符 20">
                <a:extLst>
                  <a:ext uri="{FF2B5EF4-FFF2-40B4-BE49-F238E27FC236}">
                    <a16:creationId xmlns:a16="http://schemas.microsoft.com/office/drawing/2014/main" xmlns="" id="{865FEFDD-860B-4E31-B239-B0763B486AEF}"/>
                  </a:ext>
                </a:extLst>
              </p:cNvPr>
              <p:cNvCxnSpPr>
                <a:cxnSpLocks/>
              </p:cNvCxnSpPr>
              <p:nvPr/>
            </p:nvCxnSpPr>
            <p:spPr>
              <a:xfrm flipH="1">
                <a:off x="3845242" y="2832512"/>
                <a:ext cx="7535721" cy="0"/>
              </a:xfrm>
              <a:prstGeom prst="line">
                <a:avLst/>
              </a:prstGeom>
              <a:ln w="158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xmlns="" id="{D1E75AD0-A007-4206-B041-9ECAECFFB10C}"/>
              </a:ext>
            </a:extLst>
          </p:cNvPr>
          <p:cNvGrpSpPr/>
          <p:nvPr/>
        </p:nvGrpSpPr>
        <p:grpSpPr>
          <a:xfrm>
            <a:off x="3579311" y="3814105"/>
            <a:ext cx="6227826" cy="2682419"/>
            <a:chOff x="5052740" y="3483973"/>
            <a:chExt cx="6227826" cy="2682419"/>
          </a:xfrm>
        </p:grpSpPr>
        <p:grpSp>
          <p:nvGrpSpPr>
            <p:cNvPr id="2" name="组合 1">
              <a:extLst>
                <a:ext uri="{FF2B5EF4-FFF2-40B4-BE49-F238E27FC236}">
                  <a16:creationId xmlns:a16="http://schemas.microsoft.com/office/drawing/2014/main" xmlns="" id="{DC3CB50C-6BDC-4B8B-82E7-6A0F08D9B74C}"/>
                </a:ext>
              </a:extLst>
            </p:cNvPr>
            <p:cNvGrpSpPr/>
            <p:nvPr/>
          </p:nvGrpSpPr>
          <p:grpSpPr>
            <a:xfrm>
              <a:off x="5589641" y="3483973"/>
              <a:ext cx="1747837" cy="2108200"/>
              <a:chOff x="6096000" y="3271058"/>
              <a:chExt cx="1747837" cy="2108200"/>
            </a:xfrm>
          </p:grpSpPr>
          <p:sp>
            <p:nvSpPr>
              <p:cNvPr id="23" name="Freeform 5">
                <a:extLst>
                  <a:ext uri="{FF2B5EF4-FFF2-40B4-BE49-F238E27FC236}">
                    <a16:creationId xmlns:a16="http://schemas.microsoft.com/office/drawing/2014/main" xmlns="" id="{21A942A8-5F06-4F85-A7E0-EBEC07411324}"/>
                  </a:ext>
                </a:extLst>
              </p:cNvPr>
              <p:cNvSpPr>
                <a:spLocks/>
              </p:cNvSpPr>
              <p:nvPr/>
            </p:nvSpPr>
            <p:spPr bwMode="auto">
              <a:xfrm>
                <a:off x="6859992" y="5185082"/>
                <a:ext cx="224962" cy="194176"/>
              </a:xfrm>
              <a:custGeom>
                <a:avLst/>
                <a:gdLst>
                  <a:gd name="T0" fmla="*/ 2147483646 w 65"/>
                  <a:gd name="T1" fmla="*/ 0 h 56"/>
                  <a:gd name="T2" fmla="*/ 2147483646 w 65"/>
                  <a:gd name="T3" fmla="*/ 0 h 56"/>
                  <a:gd name="T4" fmla="*/ 2147483646 w 65"/>
                  <a:gd name="T5" fmla="*/ 0 h 56"/>
                  <a:gd name="T6" fmla="*/ 2147483646 w 65"/>
                  <a:gd name="T7" fmla="*/ 2147483646 h 56"/>
                  <a:gd name="T8" fmla="*/ 2147483646 w 65"/>
                  <a:gd name="T9" fmla="*/ 2147483646 h 56"/>
                  <a:gd name="T10" fmla="*/ 2147483646 w 65"/>
                  <a:gd name="T11" fmla="*/ 2147483646 h 56"/>
                  <a:gd name="T12" fmla="*/ 2147483646 w 65"/>
                  <a:gd name="T13" fmla="*/ 2147483646 h 56"/>
                  <a:gd name="T14" fmla="*/ 2147483646 w 65"/>
                  <a:gd name="T15" fmla="*/ 2147483646 h 56"/>
                  <a:gd name="T16" fmla="*/ 2147483646 w 65"/>
                  <a:gd name="T17" fmla="*/ 2147483646 h 56"/>
                  <a:gd name="T18" fmla="*/ 2147483646 w 65"/>
                  <a:gd name="T19" fmla="*/ 2147483646 h 56"/>
                  <a:gd name="T20" fmla="*/ 2147483646 w 65"/>
                  <a:gd name="T21" fmla="*/ 2147483646 h 56"/>
                  <a:gd name="T22" fmla="*/ 2147483646 w 65"/>
                  <a:gd name="T23" fmla="*/ 0 h 56"/>
                  <a:gd name="T24" fmla="*/ 2147483646 w 65"/>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87E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a:latin typeface="+mn-ea"/>
                  <a:ea typeface="+mn-ea"/>
                </a:endParaRPr>
              </a:p>
            </p:txBody>
          </p:sp>
          <p:grpSp>
            <p:nvGrpSpPr>
              <p:cNvPr id="24" name="组合 49">
                <a:extLst>
                  <a:ext uri="{FF2B5EF4-FFF2-40B4-BE49-F238E27FC236}">
                    <a16:creationId xmlns:a16="http://schemas.microsoft.com/office/drawing/2014/main" xmlns="" id="{C51983F2-80E5-4DE0-A535-D34041615EC0}"/>
                  </a:ext>
                </a:extLst>
              </p:cNvPr>
              <p:cNvGrpSpPr>
                <a:grpSpLocks/>
              </p:cNvGrpSpPr>
              <p:nvPr/>
            </p:nvGrpSpPr>
            <p:grpSpPr bwMode="auto">
              <a:xfrm>
                <a:off x="6096000" y="3271058"/>
                <a:ext cx="1747837" cy="1754188"/>
                <a:chOff x="1110261" y="2354079"/>
                <a:chExt cx="2169708" cy="2178809"/>
              </a:xfrm>
            </p:grpSpPr>
            <p:sp>
              <p:nvSpPr>
                <p:cNvPr id="25" name="Oval 9">
                  <a:extLst>
                    <a:ext uri="{FF2B5EF4-FFF2-40B4-BE49-F238E27FC236}">
                      <a16:creationId xmlns:a16="http://schemas.microsoft.com/office/drawing/2014/main" xmlns="" id="{7158D142-77E7-450B-95D0-E7D760E677FA}"/>
                    </a:ext>
                  </a:extLst>
                </p:cNvPr>
                <p:cNvSpPr>
                  <a:spLocks noChangeArrowheads="1"/>
                </p:cNvSpPr>
                <p:nvPr/>
              </p:nvSpPr>
              <p:spPr bwMode="auto">
                <a:xfrm>
                  <a:off x="1110261" y="2354079"/>
                  <a:ext cx="2169708" cy="2178809"/>
                </a:xfrm>
                <a:prstGeom prst="ellipse">
                  <a:avLst/>
                </a:prstGeom>
                <a:noFill/>
                <a:ln w="12700" cap="flat" cmpd="sng" algn="ctr">
                  <a:solidFill>
                    <a:srgbClr val="C87E4C"/>
                  </a:solidFill>
                  <a:prstDash val="solid"/>
                  <a:miter lim="800000"/>
                </a:ln>
                <a:effectLst/>
              </p:spPr>
              <p:txBody>
                <a:bodyPr anchor="ctr"/>
                <a:lstStyle/>
                <a:p>
                  <a:pPr algn="ctr" eaLnBrk="1" fontAlgn="auto" hangingPunct="1">
                    <a:spcBef>
                      <a:spcPts val="0"/>
                    </a:spcBef>
                    <a:spcAft>
                      <a:spcPts val="0"/>
                    </a:spcAft>
                    <a:defRPr/>
                  </a:pPr>
                  <a:endParaRPr lang="zh-CN" altLang="en-US" sz="2400" kern="0">
                    <a:solidFill>
                      <a:prstClr val="white"/>
                    </a:solidFill>
                    <a:latin typeface="+mn-ea"/>
                    <a:ea typeface="+mn-ea"/>
                  </a:endParaRPr>
                </a:p>
              </p:txBody>
            </p:sp>
            <p:sp>
              <p:nvSpPr>
                <p:cNvPr id="26" name="Oval 20">
                  <a:extLst>
                    <a:ext uri="{FF2B5EF4-FFF2-40B4-BE49-F238E27FC236}">
                      <a16:creationId xmlns:a16="http://schemas.microsoft.com/office/drawing/2014/main" xmlns="" id="{BA984ED3-BA9D-4A53-BE38-4A45E54E91B8}"/>
                    </a:ext>
                  </a:extLst>
                </p:cNvPr>
                <p:cNvSpPr>
                  <a:spLocks noChangeArrowheads="1"/>
                </p:cNvSpPr>
                <p:nvPr/>
              </p:nvSpPr>
              <p:spPr bwMode="auto">
                <a:xfrm>
                  <a:off x="1412759" y="2657732"/>
                  <a:ext cx="1564711" cy="1571503"/>
                </a:xfrm>
                <a:prstGeom prst="ellipse">
                  <a:avLst/>
                </a:prstGeom>
                <a:solidFill>
                  <a:srgbClr val="C87E4C"/>
                </a:solidFill>
                <a:ln w="15875"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400" kern="0">
                    <a:solidFill>
                      <a:prstClr val="white"/>
                    </a:solidFill>
                    <a:latin typeface="+mn-ea"/>
                    <a:ea typeface="+mn-ea"/>
                  </a:endParaRPr>
                </a:p>
              </p:txBody>
            </p:sp>
          </p:grpSp>
          <p:sp>
            <p:nvSpPr>
              <p:cNvPr id="27" name="文本框 52">
                <a:extLst>
                  <a:ext uri="{FF2B5EF4-FFF2-40B4-BE49-F238E27FC236}">
                    <a16:creationId xmlns:a16="http://schemas.microsoft.com/office/drawing/2014/main" xmlns="" id="{F1080291-2747-4F19-A757-01704B498606}"/>
                  </a:ext>
                </a:extLst>
              </p:cNvPr>
              <p:cNvSpPr txBox="1">
                <a:spLocks noChangeArrowheads="1"/>
              </p:cNvSpPr>
              <p:nvPr/>
            </p:nvSpPr>
            <p:spPr bwMode="auto">
              <a:xfrm flipH="1">
                <a:off x="6569809" y="391732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rgbClr val="F2F2F2"/>
                    </a:solidFill>
                    <a:latin typeface="+mn-ea"/>
                    <a:ea typeface="+mn-ea"/>
                    <a:cs typeface="Arial" panose="020B0604020202020204" pitchFamily="34" charset="0"/>
                  </a:rPr>
                  <a:t>价值</a:t>
                </a:r>
                <a:endParaRPr lang="zh-CN" altLang="en-US" sz="2400" b="1" baseline="-3000" dirty="0">
                  <a:solidFill>
                    <a:srgbClr val="F2F2F2"/>
                  </a:solidFill>
                  <a:latin typeface="+mn-ea"/>
                  <a:ea typeface="+mn-ea"/>
                  <a:cs typeface="Arial" panose="020B0604020202020204" pitchFamily="34" charset="0"/>
                </a:endParaRPr>
              </a:p>
            </p:txBody>
          </p:sp>
        </p:grpSp>
        <p:grpSp>
          <p:nvGrpSpPr>
            <p:cNvPr id="28" name="组合 27">
              <a:extLst>
                <a:ext uri="{FF2B5EF4-FFF2-40B4-BE49-F238E27FC236}">
                  <a16:creationId xmlns:a16="http://schemas.microsoft.com/office/drawing/2014/main" xmlns="" id="{AC5A306C-872F-49A6-9D7C-8235AAC4927B}"/>
                </a:ext>
              </a:extLst>
            </p:cNvPr>
            <p:cNvGrpSpPr/>
            <p:nvPr/>
          </p:nvGrpSpPr>
          <p:grpSpPr>
            <a:xfrm>
              <a:off x="8995828" y="3483973"/>
              <a:ext cx="1747837" cy="2108200"/>
              <a:chOff x="6096000" y="3271058"/>
              <a:chExt cx="1747837" cy="2108200"/>
            </a:xfrm>
          </p:grpSpPr>
          <p:sp>
            <p:nvSpPr>
              <p:cNvPr id="29" name="Freeform 5">
                <a:extLst>
                  <a:ext uri="{FF2B5EF4-FFF2-40B4-BE49-F238E27FC236}">
                    <a16:creationId xmlns:a16="http://schemas.microsoft.com/office/drawing/2014/main" xmlns="" id="{F0A95001-D7B8-4E8D-8BC2-97A45B8FC11C}"/>
                  </a:ext>
                </a:extLst>
              </p:cNvPr>
              <p:cNvSpPr>
                <a:spLocks/>
              </p:cNvSpPr>
              <p:nvPr/>
            </p:nvSpPr>
            <p:spPr bwMode="auto">
              <a:xfrm>
                <a:off x="6859992" y="5185082"/>
                <a:ext cx="224962" cy="194176"/>
              </a:xfrm>
              <a:custGeom>
                <a:avLst/>
                <a:gdLst>
                  <a:gd name="T0" fmla="*/ 2147483646 w 65"/>
                  <a:gd name="T1" fmla="*/ 0 h 56"/>
                  <a:gd name="T2" fmla="*/ 2147483646 w 65"/>
                  <a:gd name="T3" fmla="*/ 0 h 56"/>
                  <a:gd name="T4" fmla="*/ 2147483646 w 65"/>
                  <a:gd name="T5" fmla="*/ 0 h 56"/>
                  <a:gd name="T6" fmla="*/ 2147483646 w 65"/>
                  <a:gd name="T7" fmla="*/ 2147483646 h 56"/>
                  <a:gd name="T8" fmla="*/ 2147483646 w 65"/>
                  <a:gd name="T9" fmla="*/ 2147483646 h 56"/>
                  <a:gd name="T10" fmla="*/ 2147483646 w 65"/>
                  <a:gd name="T11" fmla="*/ 2147483646 h 56"/>
                  <a:gd name="T12" fmla="*/ 2147483646 w 65"/>
                  <a:gd name="T13" fmla="*/ 2147483646 h 56"/>
                  <a:gd name="T14" fmla="*/ 2147483646 w 65"/>
                  <a:gd name="T15" fmla="*/ 2147483646 h 56"/>
                  <a:gd name="T16" fmla="*/ 2147483646 w 65"/>
                  <a:gd name="T17" fmla="*/ 2147483646 h 56"/>
                  <a:gd name="T18" fmla="*/ 2147483646 w 65"/>
                  <a:gd name="T19" fmla="*/ 2147483646 h 56"/>
                  <a:gd name="T20" fmla="*/ 2147483646 w 65"/>
                  <a:gd name="T21" fmla="*/ 2147483646 h 56"/>
                  <a:gd name="T22" fmla="*/ 2147483646 w 65"/>
                  <a:gd name="T23" fmla="*/ 0 h 56"/>
                  <a:gd name="T24" fmla="*/ 2147483646 w 65"/>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C87E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a typeface="+mn-ea"/>
                </a:endParaRPr>
              </a:p>
            </p:txBody>
          </p:sp>
          <p:grpSp>
            <p:nvGrpSpPr>
              <p:cNvPr id="30" name="组合 49">
                <a:extLst>
                  <a:ext uri="{FF2B5EF4-FFF2-40B4-BE49-F238E27FC236}">
                    <a16:creationId xmlns:a16="http://schemas.microsoft.com/office/drawing/2014/main" xmlns="" id="{90EB75EC-9130-402E-AD55-15AE662D30D6}"/>
                  </a:ext>
                </a:extLst>
              </p:cNvPr>
              <p:cNvGrpSpPr>
                <a:grpSpLocks/>
              </p:cNvGrpSpPr>
              <p:nvPr/>
            </p:nvGrpSpPr>
            <p:grpSpPr bwMode="auto">
              <a:xfrm>
                <a:off x="6096000" y="3271058"/>
                <a:ext cx="1747837" cy="1754188"/>
                <a:chOff x="1110261" y="2354079"/>
                <a:chExt cx="2169708" cy="2178809"/>
              </a:xfrm>
            </p:grpSpPr>
            <p:sp>
              <p:nvSpPr>
                <p:cNvPr id="32" name="Oval 9">
                  <a:extLst>
                    <a:ext uri="{FF2B5EF4-FFF2-40B4-BE49-F238E27FC236}">
                      <a16:creationId xmlns:a16="http://schemas.microsoft.com/office/drawing/2014/main" xmlns="" id="{06A59125-D168-4D8E-8DC3-CE524310DCAA}"/>
                    </a:ext>
                  </a:extLst>
                </p:cNvPr>
                <p:cNvSpPr>
                  <a:spLocks noChangeArrowheads="1"/>
                </p:cNvSpPr>
                <p:nvPr/>
              </p:nvSpPr>
              <p:spPr bwMode="auto">
                <a:xfrm>
                  <a:off x="1110261" y="2354079"/>
                  <a:ext cx="2169708" cy="2178809"/>
                </a:xfrm>
                <a:prstGeom prst="ellipse">
                  <a:avLst/>
                </a:prstGeom>
                <a:noFill/>
                <a:ln w="12700" cap="flat" cmpd="sng" algn="ctr">
                  <a:solidFill>
                    <a:srgbClr val="C87E4C"/>
                  </a:solidFill>
                  <a:prstDash val="solid"/>
                  <a:miter lim="800000"/>
                </a:ln>
                <a:effectLst/>
              </p:spPr>
              <p:txBody>
                <a:bodyPr anchor="ctr"/>
                <a:lstStyle/>
                <a:p>
                  <a:pPr algn="ctr" eaLnBrk="1" fontAlgn="auto" hangingPunct="1">
                    <a:spcBef>
                      <a:spcPts val="0"/>
                    </a:spcBef>
                    <a:spcAft>
                      <a:spcPts val="0"/>
                    </a:spcAft>
                    <a:defRPr/>
                  </a:pPr>
                  <a:endParaRPr lang="zh-CN" altLang="en-US" sz="2400" kern="0">
                    <a:solidFill>
                      <a:prstClr val="white"/>
                    </a:solidFill>
                    <a:latin typeface="+mn-ea"/>
                    <a:ea typeface="+mn-ea"/>
                  </a:endParaRPr>
                </a:p>
              </p:txBody>
            </p:sp>
            <p:sp>
              <p:nvSpPr>
                <p:cNvPr id="33" name="Oval 20">
                  <a:extLst>
                    <a:ext uri="{FF2B5EF4-FFF2-40B4-BE49-F238E27FC236}">
                      <a16:creationId xmlns:a16="http://schemas.microsoft.com/office/drawing/2014/main" xmlns="" id="{BE6B8B7E-92D6-4CBA-B1F7-265830718E34}"/>
                    </a:ext>
                  </a:extLst>
                </p:cNvPr>
                <p:cNvSpPr>
                  <a:spLocks noChangeArrowheads="1"/>
                </p:cNvSpPr>
                <p:nvPr/>
              </p:nvSpPr>
              <p:spPr bwMode="auto">
                <a:xfrm>
                  <a:off x="1412759" y="2657732"/>
                  <a:ext cx="1564711" cy="1571503"/>
                </a:xfrm>
                <a:prstGeom prst="ellipse">
                  <a:avLst/>
                </a:prstGeom>
                <a:solidFill>
                  <a:srgbClr val="C87E4C"/>
                </a:solidFill>
                <a:ln w="15875"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2400" kern="0">
                    <a:solidFill>
                      <a:prstClr val="white"/>
                    </a:solidFill>
                    <a:latin typeface="+mn-ea"/>
                    <a:ea typeface="+mn-ea"/>
                  </a:endParaRPr>
                </a:p>
              </p:txBody>
            </p:sp>
          </p:grpSp>
          <p:sp>
            <p:nvSpPr>
              <p:cNvPr id="31" name="文本框 52">
                <a:extLst>
                  <a:ext uri="{FF2B5EF4-FFF2-40B4-BE49-F238E27FC236}">
                    <a16:creationId xmlns:a16="http://schemas.microsoft.com/office/drawing/2014/main" xmlns="" id="{56E59CCF-776A-4DD4-BAF6-47E34D78A660}"/>
                  </a:ext>
                </a:extLst>
              </p:cNvPr>
              <p:cNvSpPr txBox="1">
                <a:spLocks noChangeArrowheads="1"/>
              </p:cNvSpPr>
              <p:nvPr/>
            </p:nvSpPr>
            <p:spPr bwMode="auto">
              <a:xfrm flipH="1">
                <a:off x="6569808" y="3769042"/>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rgbClr val="F2F2F2"/>
                    </a:solidFill>
                    <a:latin typeface="+mn-ea"/>
                    <a:ea typeface="+mn-ea"/>
                    <a:cs typeface="Arial" panose="020B0604020202020204" pitchFamily="34" charset="0"/>
                  </a:rPr>
                  <a:t>交换</a:t>
                </a:r>
                <a:endParaRPr lang="en-US" altLang="zh-CN" sz="2400" b="1" dirty="0">
                  <a:solidFill>
                    <a:srgbClr val="F2F2F2"/>
                  </a:solidFill>
                  <a:latin typeface="+mn-ea"/>
                  <a:ea typeface="+mn-ea"/>
                  <a:cs typeface="Arial" panose="020B0604020202020204" pitchFamily="34" charset="0"/>
                </a:endParaRPr>
              </a:p>
              <a:p>
                <a:pPr algn="ctr" eaLnBrk="1" hangingPunct="1"/>
                <a:r>
                  <a:rPr lang="zh-CN" altLang="en-US" sz="2400" b="1" dirty="0">
                    <a:solidFill>
                      <a:srgbClr val="F2F2F2"/>
                    </a:solidFill>
                    <a:latin typeface="+mn-ea"/>
                    <a:ea typeface="+mn-ea"/>
                    <a:cs typeface="Arial" panose="020B0604020202020204" pitchFamily="34" charset="0"/>
                  </a:rPr>
                  <a:t>价值</a:t>
                </a:r>
                <a:endParaRPr lang="zh-CN" altLang="en-US" sz="2400" b="1" baseline="-3000" dirty="0">
                  <a:solidFill>
                    <a:srgbClr val="F2F2F2"/>
                  </a:solidFill>
                  <a:latin typeface="+mn-ea"/>
                  <a:ea typeface="+mn-ea"/>
                  <a:cs typeface="Arial" panose="020B0604020202020204" pitchFamily="34" charset="0"/>
                </a:endParaRPr>
              </a:p>
            </p:txBody>
          </p:sp>
        </p:grpSp>
        <p:sp>
          <p:nvSpPr>
            <p:cNvPr id="34" name="文本框 3">
              <a:extLst>
                <a:ext uri="{FF2B5EF4-FFF2-40B4-BE49-F238E27FC236}">
                  <a16:creationId xmlns:a16="http://schemas.microsoft.com/office/drawing/2014/main" xmlns="" id="{74889227-431B-4326-B83F-AB1B5EFD818B}"/>
                </a:ext>
              </a:extLst>
            </p:cNvPr>
            <p:cNvSpPr txBox="1">
              <a:spLocks noChangeArrowheads="1"/>
            </p:cNvSpPr>
            <p:nvPr/>
          </p:nvSpPr>
          <p:spPr bwMode="auto">
            <a:xfrm>
              <a:off x="5052740" y="5704727"/>
              <a:ext cx="2821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1400"/>
                </a:spcBef>
              </a:pPr>
              <a:r>
                <a:rPr lang="zh-CN" altLang="en-US" sz="2400" b="1" dirty="0">
                  <a:solidFill>
                    <a:prstClr val="black"/>
                  </a:solidFill>
                  <a:latin typeface="微软雅黑" panose="020B0503020204020204" pitchFamily="34" charset="-122"/>
                  <a:sym typeface="微软雅黑" panose="020B0503020204020204" pitchFamily="34" charset="-122"/>
                </a:rPr>
                <a:t>是交换价值的</a:t>
              </a:r>
              <a:r>
                <a:rPr lang="zh-CN" altLang="en-US" sz="2400" b="1" dirty="0">
                  <a:solidFill>
                    <a:srgbClr val="B26A37"/>
                  </a:solidFill>
                  <a:latin typeface="微软雅黑" panose="020B0503020204020204" pitchFamily="34" charset="-122"/>
                  <a:sym typeface="微软雅黑" panose="020B0503020204020204" pitchFamily="34" charset="-122"/>
                </a:rPr>
                <a:t>基础</a:t>
              </a:r>
              <a:endPar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sym typeface="微软雅黑" panose="020B0503020204020204" pitchFamily="34" charset="-122"/>
              </a:endParaRPr>
            </a:p>
          </p:txBody>
        </p:sp>
        <p:sp>
          <p:nvSpPr>
            <p:cNvPr id="35" name="文本框 3">
              <a:extLst>
                <a:ext uri="{FF2B5EF4-FFF2-40B4-BE49-F238E27FC236}">
                  <a16:creationId xmlns:a16="http://schemas.microsoft.com/office/drawing/2014/main" xmlns="" id="{BD0B3C0C-8858-4F1B-9F22-F8FFFD349912}"/>
                </a:ext>
              </a:extLst>
            </p:cNvPr>
            <p:cNvSpPr txBox="1">
              <a:spLocks noChangeArrowheads="1"/>
            </p:cNvSpPr>
            <p:nvPr/>
          </p:nvSpPr>
          <p:spPr bwMode="auto">
            <a:xfrm>
              <a:off x="8458927" y="5704727"/>
              <a:ext cx="2821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1400"/>
                </a:spcBef>
              </a:pPr>
              <a:r>
                <a:rPr lang="zh-CN" altLang="en-US" sz="2400" b="1" dirty="0">
                  <a:solidFill>
                    <a:prstClr val="black"/>
                  </a:solidFill>
                  <a:latin typeface="微软雅黑" panose="020B0503020204020204" pitchFamily="34" charset="-122"/>
                  <a:sym typeface="微软雅黑" panose="020B0503020204020204" pitchFamily="34" charset="-122"/>
                </a:rPr>
                <a:t>是价值的</a:t>
              </a:r>
              <a:r>
                <a:rPr lang="zh-CN" altLang="en-US" sz="2400" b="1" dirty="0">
                  <a:solidFill>
                    <a:srgbClr val="B26A37"/>
                  </a:solidFill>
                  <a:latin typeface="微软雅黑" panose="020B0503020204020204" pitchFamily="34" charset="-122"/>
                  <a:sym typeface="微软雅黑" panose="020B0503020204020204" pitchFamily="34" charset="-122"/>
                </a:rPr>
                <a:t>表现形式</a:t>
              </a:r>
              <a:endPar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sym typeface="微软雅黑" panose="020B0503020204020204" pitchFamily="34" charset="-122"/>
              </a:endParaRPr>
            </a:p>
          </p:txBody>
        </p:sp>
      </p:grpSp>
      <p:sp>
        <p:nvSpPr>
          <p:cNvPr id="36" name="矩形: 圆角 35">
            <a:extLst>
              <a:ext uri="{FF2B5EF4-FFF2-40B4-BE49-F238E27FC236}">
                <a16:creationId xmlns:a16="http://schemas.microsoft.com/office/drawing/2014/main" xmlns="" id="{DDFF7772-E3D8-488B-AFD6-BE023104CF08}"/>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spTree>
    <p:extLst>
      <p:ext uri="{BB962C8B-B14F-4D97-AF65-F5344CB8AC3E}">
        <p14:creationId xmlns:p14="http://schemas.microsoft.com/office/powerpoint/2010/main" val="229192646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E9E50FC5-C39C-4D70-9D96-E6BC7190D825}"/>
              </a:ext>
            </a:extLst>
          </p:cNvPr>
          <p:cNvPicPr>
            <a:picLocks noChangeAspect="1"/>
          </p:cNvPicPr>
          <p:nvPr/>
        </p:nvPicPr>
        <p:blipFill rotWithShape="1">
          <a:blip r:embed="rId2"/>
          <a:srcRect t="11583" b="44386"/>
          <a:stretch/>
        </p:blipFill>
        <p:spPr>
          <a:xfrm>
            <a:off x="0" y="2876550"/>
            <a:ext cx="12192000" cy="3981450"/>
          </a:xfrm>
          <a:prstGeom prst="rect">
            <a:avLst/>
          </a:prstGeom>
        </p:spPr>
      </p:pic>
      <p:grpSp>
        <p:nvGrpSpPr>
          <p:cNvPr id="11" name="组合 10">
            <a:extLst>
              <a:ext uri="{FF2B5EF4-FFF2-40B4-BE49-F238E27FC236}">
                <a16:creationId xmlns:a16="http://schemas.microsoft.com/office/drawing/2014/main" xmlns="" id="{BCB53630-2F62-4F47-9A0B-291D3E6F5B14}"/>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2364459" y="186885"/>
              <a:ext cx="7463082"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拓展：哲学上的价值与经济学上的价值</a:t>
              </a:r>
            </a:p>
          </p:txBody>
        </p:sp>
        <p:grpSp>
          <p:nvGrpSpPr>
            <p:cNvPr id="7" name="组合 6">
              <a:extLst>
                <a:ext uri="{FF2B5EF4-FFF2-40B4-BE49-F238E27FC236}">
                  <a16:creationId xmlns:a16="http://schemas.microsoft.com/office/drawing/2014/main" xmlns="" id="{241D6492-D4AC-4E8E-97B5-D6DF0AB9D792}"/>
                </a:ext>
              </a:extLst>
            </p:cNvPr>
            <p:cNvGrpSpPr/>
            <p:nvPr/>
          </p:nvGrpSpPr>
          <p:grpSpPr>
            <a:xfrm>
              <a:off x="6947158" y="1993305"/>
              <a:ext cx="4355877" cy="2974350"/>
              <a:chOff x="6382693" y="2263366"/>
              <a:chExt cx="4852657" cy="3313569"/>
            </a:xfrm>
          </p:grpSpPr>
          <p:sp>
            <p:nvSpPr>
              <p:cNvPr id="2" name="图文框 1">
                <a:extLst>
                  <a:ext uri="{FF2B5EF4-FFF2-40B4-BE49-F238E27FC236}">
                    <a16:creationId xmlns:a16="http://schemas.microsoft.com/office/drawing/2014/main" xmlns="" id="{E26627E5-E406-4B30-B9CC-53700205C743}"/>
                  </a:ext>
                </a:extLst>
              </p:cNvPr>
              <p:cNvSpPr/>
              <p:nvPr/>
            </p:nvSpPr>
            <p:spPr>
              <a:xfrm>
                <a:off x="6382693" y="2263366"/>
                <a:ext cx="4852657" cy="3313569"/>
              </a:xfrm>
              <a:prstGeom prst="fram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xmlns="" id="{C8EBA247-E72C-4FBF-8BE0-1E74D89AF71D}"/>
                  </a:ext>
                </a:extLst>
              </p:cNvPr>
              <p:cNvSpPr/>
              <p:nvPr/>
            </p:nvSpPr>
            <p:spPr>
              <a:xfrm>
                <a:off x="7147710" y="2974063"/>
                <a:ext cx="3322622" cy="1892175"/>
              </a:xfrm>
              <a:prstGeom prst="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b="1" dirty="0">
                    <a:solidFill>
                      <a:srgbClr val="B26A37"/>
                    </a:solidFill>
                  </a:rPr>
                  <a:t>价值</a:t>
                </a:r>
              </a:p>
            </p:txBody>
          </p:sp>
        </p:grpSp>
        <p:grpSp>
          <p:nvGrpSpPr>
            <p:cNvPr id="8" name="组合 7">
              <a:extLst>
                <a:ext uri="{FF2B5EF4-FFF2-40B4-BE49-F238E27FC236}">
                  <a16:creationId xmlns:a16="http://schemas.microsoft.com/office/drawing/2014/main" xmlns="" id="{A0EADDCD-474A-48D9-9817-5BCD4D48367E}"/>
                </a:ext>
              </a:extLst>
            </p:cNvPr>
            <p:cNvGrpSpPr/>
            <p:nvPr/>
          </p:nvGrpSpPr>
          <p:grpSpPr>
            <a:xfrm>
              <a:off x="783095" y="2190345"/>
              <a:ext cx="1587946" cy="1372410"/>
              <a:chOff x="758740" y="1624713"/>
              <a:chExt cx="1587946" cy="1372410"/>
            </a:xfrm>
          </p:grpSpPr>
          <p:sp>
            <p:nvSpPr>
              <p:cNvPr id="14" name="等腰三角形 2">
                <a:extLst>
                  <a:ext uri="{FF2B5EF4-FFF2-40B4-BE49-F238E27FC236}">
                    <a16:creationId xmlns:a16="http://schemas.microsoft.com/office/drawing/2014/main" xmlns="" id="{A8A7D5BA-2DE7-4131-9525-4B40DE1690DC}"/>
                  </a:ext>
                </a:extLst>
              </p:cNvPr>
              <p:cNvSpPr/>
              <p:nvPr/>
            </p:nvSpPr>
            <p:spPr bwMode="auto">
              <a:xfrm rot="2747878">
                <a:off x="866508" y="1516945"/>
                <a:ext cx="1372410" cy="158794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B26A37"/>
              </a:solidFill>
              <a:ln>
                <a:noFill/>
              </a:ln>
            </p:spPr>
            <p:txBody>
              <a:bodyPr wrap="none" lIns="68580" tIns="34290" rIns="68580" bIns="34290" anchor="ctr"/>
              <a:lstStyle/>
              <a:p>
                <a:pPr algn="ctr"/>
                <a:endParaRPr lang="zh-CN" altLang="en-US" sz="1100" kern="0" dirty="0">
                  <a:solidFill>
                    <a:srgbClr val="FFFFFF"/>
                  </a:solidFill>
                  <a:latin typeface="字魂36号-正文宋楷" panose="02000000000000000000" pitchFamily="2" charset="-122"/>
                  <a:ea typeface="字魂36号-正文宋楷" panose="02000000000000000000" pitchFamily="2" charset="-122"/>
                </a:endParaRPr>
              </a:p>
            </p:txBody>
          </p:sp>
          <p:sp>
            <p:nvSpPr>
              <p:cNvPr id="15" name="文本框 3">
                <a:extLst>
                  <a:ext uri="{FF2B5EF4-FFF2-40B4-BE49-F238E27FC236}">
                    <a16:creationId xmlns:a16="http://schemas.microsoft.com/office/drawing/2014/main" xmlns="" id="{4B19AF12-E6EC-4B78-817B-DDAE4CF03106}"/>
                  </a:ext>
                </a:extLst>
              </p:cNvPr>
              <p:cNvSpPr txBox="1">
                <a:spLocks noChangeArrowheads="1"/>
              </p:cNvSpPr>
              <p:nvPr/>
            </p:nvSpPr>
            <p:spPr bwMode="auto">
              <a:xfrm>
                <a:off x="830768" y="1967473"/>
                <a:ext cx="13090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哲学上</a:t>
                </a:r>
                <a:endParaRPr lang="en-US" altLang="zh-CN" sz="2400" b="1" dirty="0">
                  <a:solidFill>
                    <a:schemeClr val="bg1"/>
                  </a:solidFill>
                  <a:latin typeface="微软雅黑" panose="020B0503020204020204" pitchFamily="34" charset="-122"/>
                  <a:sym typeface="微软雅黑" panose="020B0503020204020204" pitchFamily="34" charset="-122"/>
                </a:endParaRPr>
              </a:p>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的价值</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sym typeface="微软雅黑" panose="020B0503020204020204" pitchFamily="34" charset="-122"/>
                </a:endParaRPr>
              </a:p>
            </p:txBody>
          </p:sp>
        </p:grpSp>
        <p:sp>
          <p:nvSpPr>
            <p:cNvPr id="16" name="文本框 3">
              <a:extLst>
                <a:ext uri="{FF2B5EF4-FFF2-40B4-BE49-F238E27FC236}">
                  <a16:creationId xmlns:a16="http://schemas.microsoft.com/office/drawing/2014/main" xmlns="" id="{71D71C74-0A68-433D-A7E7-BA6E3317C7A6}"/>
                </a:ext>
              </a:extLst>
            </p:cNvPr>
            <p:cNvSpPr txBox="1">
              <a:spLocks noChangeArrowheads="1"/>
            </p:cNvSpPr>
            <p:nvPr/>
          </p:nvSpPr>
          <p:spPr bwMode="auto">
            <a:xfrm>
              <a:off x="2318375" y="1758892"/>
              <a:ext cx="414813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是指客体能够满足主体需要的效益关系，具有更高的概括性</a:t>
              </a:r>
              <a:endPar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18" name="组合 17">
              <a:extLst>
                <a:ext uri="{FF2B5EF4-FFF2-40B4-BE49-F238E27FC236}">
                  <a16:creationId xmlns:a16="http://schemas.microsoft.com/office/drawing/2014/main" xmlns="" id="{A9A934E9-70CE-4990-BA9C-005CEDC01084}"/>
                </a:ext>
              </a:extLst>
            </p:cNvPr>
            <p:cNvGrpSpPr/>
            <p:nvPr/>
          </p:nvGrpSpPr>
          <p:grpSpPr>
            <a:xfrm>
              <a:off x="700903" y="4101383"/>
              <a:ext cx="1670138" cy="1372410"/>
              <a:chOff x="676548" y="1624713"/>
              <a:chExt cx="1670138" cy="1372410"/>
            </a:xfrm>
          </p:grpSpPr>
          <p:sp>
            <p:nvSpPr>
              <p:cNvPr id="20" name="等腰三角形 2">
                <a:extLst>
                  <a:ext uri="{FF2B5EF4-FFF2-40B4-BE49-F238E27FC236}">
                    <a16:creationId xmlns:a16="http://schemas.microsoft.com/office/drawing/2014/main" xmlns="" id="{936A6BC2-73A5-4F76-B4A6-0EC3DC0E45BB}"/>
                  </a:ext>
                </a:extLst>
              </p:cNvPr>
              <p:cNvSpPr/>
              <p:nvPr/>
            </p:nvSpPr>
            <p:spPr bwMode="auto">
              <a:xfrm rot="2747878">
                <a:off x="866508" y="1516945"/>
                <a:ext cx="1372410" cy="158794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B26A37"/>
              </a:solidFill>
              <a:ln>
                <a:noFill/>
              </a:ln>
            </p:spPr>
            <p:txBody>
              <a:bodyPr wrap="none" lIns="68580" tIns="34290" rIns="68580" bIns="34290" anchor="ctr"/>
              <a:lstStyle/>
              <a:p>
                <a:pPr algn="ctr"/>
                <a:endParaRPr lang="zh-CN" altLang="en-US" sz="1100" kern="0" dirty="0">
                  <a:solidFill>
                    <a:srgbClr val="FFFFFF"/>
                  </a:solidFill>
                  <a:latin typeface="字魂36号-正文宋楷" panose="02000000000000000000" pitchFamily="2" charset="-122"/>
                  <a:ea typeface="字魂36号-正文宋楷" panose="02000000000000000000" pitchFamily="2" charset="-122"/>
                </a:endParaRPr>
              </a:p>
            </p:txBody>
          </p:sp>
          <p:sp>
            <p:nvSpPr>
              <p:cNvPr id="23" name="文本框 3">
                <a:extLst>
                  <a:ext uri="{FF2B5EF4-FFF2-40B4-BE49-F238E27FC236}">
                    <a16:creationId xmlns:a16="http://schemas.microsoft.com/office/drawing/2014/main" xmlns="" id="{D27EF055-227A-4BDE-A7F3-8D207DEE990A}"/>
                  </a:ext>
                </a:extLst>
              </p:cNvPr>
              <p:cNvSpPr txBox="1">
                <a:spLocks noChangeArrowheads="1"/>
              </p:cNvSpPr>
              <p:nvPr/>
            </p:nvSpPr>
            <p:spPr bwMode="auto">
              <a:xfrm>
                <a:off x="676548" y="2036662"/>
                <a:ext cx="16174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经济学上的价值</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sym typeface="微软雅黑" panose="020B0503020204020204" pitchFamily="34" charset="-122"/>
                </a:endParaRPr>
              </a:p>
            </p:txBody>
          </p:sp>
        </p:grpSp>
        <p:sp>
          <p:nvSpPr>
            <p:cNvPr id="24" name="文本框 3">
              <a:extLst>
                <a:ext uri="{FF2B5EF4-FFF2-40B4-BE49-F238E27FC236}">
                  <a16:creationId xmlns:a16="http://schemas.microsoft.com/office/drawing/2014/main" xmlns="" id="{9B1AAC04-21F2-4727-BBD6-85F403571142}"/>
                </a:ext>
              </a:extLst>
            </p:cNvPr>
            <p:cNvSpPr txBox="1">
              <a:spLocks noChangeArrowheads="1"/>
            </p:cNvSpPr>
            <p:nvPr/>
          </p:nvSpPr>
          <p:spPr bwMode="auto">
            <a:xfrm>
              <a:off x="2318376" y="3669930"/>
              <a:ext cx="393543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是指凝结在商品中的无差别的一般人类劳动</a:t>
              </a:r>
              <a:endPar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25" name="直接连接符 24">
              <a:extLst>
                <a:ext uri="{FF2B5EF4-FFF2-40B4-BE49-F238E27FC236}">
                  <a16:creationId xmlns:a16="http://schemas.microsoft.com/office/drawing/2014/main" xmlns="" id="{3B686008-4EEA-433F-8E5C-66094D3843B3}"/>
                </a:ext>
              </a:extLst>
            </p:cNvPr>
            <p:cNvCxnSpPr>
              <a:cxnSpLocks/>
            </p:cNvCxnSpPr>
            <p:nvPr/>
          </p:nvCxnSpPr>
          <p:spPr>
            <a:xfrm>
              <a:off x="2364459" y="3350838"/>
              <a:ext cx="4102053" cy="0"/>
            </a:xfrm>
            <a:prstGeom prst="line">
              <a:avLst/>
            </a:prstGeom>
            <a:ln w="19050">
              <a:solidFill>
                <a:srgbClr val="B26A37"/>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E9E50FC5-C39C-4D70-9D96-E6BC7190D825}"/>
              </a:ext>
            </a:extLst>
          </p:cNvPr>
          <p:cNvPicPr>
            <a:picLocks noChangeAspect="1"/>
          </p:cNvPicPr>
          <p:nvPr/>
        </p:nvPicPr>
        <p:blipFill rotWithShape="1">
          <a:blip r:embed="rId2"/>
          <a:srcRect t="11583" b="44386"/>
          <a:stretch/>
        </p:blipFill>
        <p:spPr>
          <a:xfrm>
            <a:off x="0" y="2876550"/>
            <a:ext cx="12192000" cy="3981450"/>
          </a:xfrm>
          <a:prstGeom prst="rect">
            <a:avLst/>
          </a:prstGeom>
        </p:spPr>
      </p:pic>
      <p:grpSp>
        <p:nvGrpSpPr>
          <p:cNvPr id="3" name="组合 2">
            <a:extLst>
              <a:ext uri="{FF2B5EF4-FFF2-40B4-BE49-F238E27FC236}">
                <a16:creationId xmlns:a16="http://schemas.microsoft.com/office/drawing/2014/main" xmlns="" id="{0CDF5170-4EE3-4713-86B9-3DB0FF2B377E}"/>
              </a:ext>
            </a:extLst>
          </p:cNvPr>
          <p:cNvGrpSpPr/>
          <p:nvPr/>
        </p:nvGrpSpPr>
        <p:grpSpPr>
          <a:xfrm>
            <a:off x="199869" y="186885"/>
            <a:ext cx="11792262" cy="6521508"/>
            <a:chOff x="199869" y="186885"/>
            <a:chExt cx="11792262" cy="6521508"/>
          </a:xfrm>
        </p:grpSpPr>
        <p:grpSp>
          <p:nvGrpSpPr>
            <p:cNvPr id="10" name="组合 9">
              <a:extLst>
                <a:ext uri="{FF2B5EF4-FFF2-40B4-BE49-F238E27FC236}">
                  <a16:creationId xmlns:a16="http://schemas.microsoft.com/office/drawing/2014/main" xmlns="" id="{9E42969A-1925-41D4-B108-DCB9EE6F3DC0}"/>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2364459" y="186885"/>
                <a:ext cx="7463082"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拓展：哲学上的价值与经济学上的价值</a:t>
                </a:r>
              </a:p>
            </p:txBody>
          </p:sp>
          <p:grpSp>
            <p:nvGrpSpPr>
              <p:cNvPr id="9" name="组合 8">
                <a:extLst>
                  <a:ext uri="{FF2B5EF4-FFF2-40B4-BE49-F238E27FC236}">
                    <a16:creationId xmlns:a16="http://schemas.microsoft.com/office/drawing/2014/main" xmlns="" id="{38BAF077-1C48-490E-B37B-76A7E7E83937}"/>
                  </a:ext>
                </a:extLst>
              </p:cNvPr>
              <p:cNvGrpSpPr/>
              <p:nvPr/>
            </p:nvGrpSpPr>
            <p:grpSpPr>
              <a:xfrm>
                <a:off x="2615907" y="1741496"/>
                <a:ext cx="8025561" cy="3600090"/>
                <a:chOff x="2715226" y="1741496"/>
                <a:chExt cx="8025561" cy="3600090"/>
              </a:xfrm>
            </p:grpSpPr>
            <p:sp>
              <p:nvSpPr>
                <p:cNvPr id="27" name="文本框 3">
                  <a:extLst>
                    <a:ext uri="{FF2B5EF4-FFF2-40B4-BE49-F238E27FC236}">
                      <a16:creationId xmlns:a16="http://schemas.microsoft.com/office/drawing/2014/main" xmlns="" id="{49A761DD-9FD8-4116-9FEF-2569F5442A01}"/>
                    </a:ext>
                  </a:extLst>
                </p:cNvPr>
                <p:cNvSpPr txBox="1">
                  <a:spLocks noChangeArrowheads="1"/>
                </p:cNvSpPr>
                <p:nvPr/>
              </p:nvSpPr>
              <p:spPr bwMode="auto">
                <a:xfrm>
                  <a:off x="4433778" y="1741496"/>
                  <a:ext cx="611594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是最为普遍意义上的主客体关系，主体一般意义上是人，而客体可以是任何事物</a:t>
                  </a:r>
                  <a:endPar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文本框 3">
                  <a:extLst>
                    <a:ext uri="{FF2B5EF4-FFF2-40B4-BE49-F238E27FC236}">
                      <a16:creationId xmlns:a16="http://schemas.microsoft.com/office/drawing/2014/main" xmlns="" id="{B72FA958-6F32-4EA5-97AB-3A5AF3CD68B6}"/>
                    </a:ext>
                  </a:extLst>
                </p:cNvPr>
                <p:cNvSpPr txBox="1">
                  <a:spLocks noChangeArrowheads="1"/>
                </p:cNvSpPr>
                <p:nvPr/>
              </p:nvSpPr>
              <p:spPr bwMode="auto">
                <a:xfrm>
                  <a:off x="2715226" y="2522680"/>
                  <a:ext cx="13090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哲学上</a:t>
                  </a:r>
                  <a:endParaRPr lang="en-US" altLang="zh-CN" sz="2400" b="1" dirty="0">
                    <a:solidFill>
                      <a:schemeClr val="bg1"/>
                    </a:solidFill>
                    <a:latin typeface="微软雅黑" panose="020B0503020204020204" pitchFamily="34" charset="-122"/>
                    <a:sym typeface="微软雅黑" panose="020B0503020204020204" pitchFamily="34" charset="-122"/>
                  </a:endParaRPr>
                </a:p>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的价值</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sym typeface="微软雅黑" panose="020B0503020204020204" pitchFamily="34" charset="-122"/>
                  </a:endParaRPr>
                </a:p>
              </p:txBody>
            </p:sp>
            <p:sp>
              <p:nvSpPr>
                <p:cNvPr id="30" name="文本框 3">
                  <a:extLst>
                    <a:ext uri="{FF2B5EF4-FFF2-40B4-BE49-F238E27FC236}">
                      <a16:creationId xmlns:a16="http://schemas.microsoft.com/office/drawing/2014/main" xmlns="" id="{8EC943EE-87D5-467D-A3DF-659D11DF6FEB}"/>
                    </a:ext>
                  </a:extLst>
                </p:cNvPr>
                <p:cNvSpPr txBox="1">
                  <a:spLocks noChangeArrowheads="1"/>
                </p:cNvSpPr>
                <p:nvPr/>
              </p:nvSpPr>
              <p:spPr bwMode="auto">
                <a:xfrm>
                  <a:off x="4433778" y="3652534"/>
                  <a:ext cx="630700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是撇开了劳动的具体形式的无差别的一般人类劳动，它表示的不是人与物的关系，而是商品经济条件下人与人之间交换劳动的经济关系</a:t>
                  </a:r>
                  <a:endPar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31" name="直接连接符 30">
                  <a:extLst>
                    <a:ext uri="{FF2B5EF4-FFF2-40B4-BE49-F238E27FC236}">
                      <a16:creationId xmlns:a16="http://schemas.microsoft.com/office/drawing/2014/main" xmlns="" id="{196CCAD1-F1AA-4B85-9E8B-CB729DF45349}"/>
                    </a:ext>
                  </a:extLst>
                </p:cNvPr>
                <p:cNvCxnSpPr>
                  <a:cxnSpLocks/>
                </p:cNvCxnSpPr>
                <p:nvPr/>
              </p:nvCxnSpPr>
              <p:spPr>
                <a:xfrm>
                  <a:off x="4479862" y="3333442"/>
                  <a:ext cx="6069857" cy="0"/>
                </a:xfrm>
                <a:prstGeom prst="line">
                  <a:avLst/>
                </a:prstGeom>
                <a:ln w="19050">
                  <a:solidFill>
                    <a:srgbClr val="B26A37"/>
                  </a:solidFill>
                  <a:prstDash val="dash"/>
                </a:ln>
              </p:spPr>
              <p:style>
                <a:lnRef idx="1">
                  <a:schemeClr val="accent1"/>
                </a:lnRef>
                <a:fillRef idx="0">
                  <a:schemeClr val="accent1"/>
                </a:fillRef>
                <a:effectRef idx="0">
                  <a:schemeClr val="accent1"/>
                </a:effectRef>
                <a:fontRef idx="minor">
                  <a:schemeClr val="tx1"/>
                </a:fontRef>
              </p:style>
            </p:cxnSp>
          </p:grpSp>
        </p:grpSp>
        <p:sp>
          <p:nvSpPr>
            <p:cNvPr id="17" name="文本框 3">
              <a:extLst>
                <a:ext uri="{FF2B5EF4-FFF2-40B4-BE49-F238E27FC236}">
                  <a16:creationId xmlns:a16="http://schemas.microsoft.com/office/drawing/2014/main" xmlns="" id="{0B423585-14E3-435C-8AF8-3E5339B36C63}"/>
                </a:ext>
              </a:extLst>
            </p:cNvPr>
            <p:cNvSpPr txBox="1">
              <a:spLocks noChangeArrowheads="1"/>
            </p:cNvSpPr>
            <p:nvPr/>
          </p:nvSpPr>
          <p:spPr bwMode="auto">
            <a:xfrm>
              <a:off x="1550533" y="2003585"/>
              <a:ext cx="553998" cy="387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1400"/>
                </a:spcBef>
              </a:pPr>
              <a:r>
                <a:rPr lang="zh-CN" altLang="en-US" sz="2400" b="1" spc="600" dirty="0">
                  <a:solidFill>
                    <a:srgbClr val="B26A37"/>
                  </a:solidFill>
                  <a:latin typeface="微软雅黑" panose="020B0503020204020204" pitchFamily="34" charset="-122"/>
                  <a:sym typeface="微软雅黑" panose="020B0503020204020204" pitchFamily="34" charset="-122"/>
                </a:rPr>
                <a:t>涵盖范围</a:t>
              </a:r>
              <a:r>
                <a:rPr kumimoji="0" lang="zh-CN" altLang="en-US" sz="2400" b="1" i="0" u="none" strike="noStrike" kern="1200" cap="none" spc="6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不同</a:t>
              </a:r>
            </a:p>
          </p:txBody>
        </p:sp>
        <p:sp>
          <p:nvSpPr>
            <p:cNvPr id="24" name="等腰三角形 2">
              <a:extLst>
                <a:ext uri="{FF2B5EF4-FFF2-40B4-BE49-F238E27FC236}">
                  <a16:creationId xmlns:a16="http://schemas.microsoft.com/office/drawing/2014/main" xmlns="" id="{04F6B45B-8607-4583-BF16-B76B775FDA00}"/>
                </a:ext>
              </a:extLst>
            </p:cNvPr>
            <p:cNvSpPr/>
            <p:nvPr/>
          </p:nvSpPr>
          <p:spPr bwMode="auto">
            <a:xfrm rot="2747878">
              <a:off x="2674379" y="1739132"/>
              <a:ext cx="1372410" cy="158794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B26A37"/>
            </a:solidFill>
            <a:ln>
              <a:noFill/>
            </a:ln>
          </p:spPr>
          <p:txBody>
            <a:bodyPr wrap="none" lIns="68580" tIns="34290" rIns="68580" bIns="34290" anchor="ctr"/>
            <a:lstStyle/>
            <a:p>
              <a:pPr algn="ctr"/>
              <a:endParaRPr lang="zh-CN" altLang="en-US" sz="1100" kern="0" dirty="0">
                <a:solidFill>
                  <a:srgbClr val="FFFFFF"/>
                </a:solidFill>
                <a:latin typeface="字魂36号-正文宋楷" panose="02000000000000000000" pitchFamily="2" charset="-122"/>
                <a:ea typeface="字魂36号-正文宋楷" panose="02000000000000000000" pitchFamily="2" charset="-122"/>
              </a:endParaRPr>
            </a:p>
          </p:txBody>
        </p:sp>
        <p:sp>
          <p:nvSpPr>
            <p:cNvPr id="25" name="文本框 3">
              <a:extLst>
                <a:ext uri="{FF2B5EF4-FFF2-40B4-BE49-F238E27FC236}">
                  <a16:creationId xmlns:a16="http://schemas.microsoft.com/office/drawing/2014/main" xmlns="" id="{922C6072-73A6-45AD-87B9-0411734CE126}"/>
                </a:ext>
              </a:extLst>
            </p:cNvPr>
            <p:cNvSpPr txBox="1">
              <a:spLocks noChangeArrowheads="1"/>
            </p:cNvSpPr>
            <p:nvPr/>
          </p:nvSpPr>
          <p:spPr bwMode="auto">
            <a:xfrm>
              <a:off x="2628032" y="2208998"/>
              <a:ext cx="13090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哲学上</a:t>
              </a:r>
              <a:endParaRPr lang="en-US" altLang="zh-CN" sz="2400" b="1" dirty="0">
                <a:solidFill>
                  <a:schemeClr val="bg1"/>
                </a:solidFill>
                <a:latin typeface="微软雅黑" panose="020B0503020204020204" pitchFamily="34" charset="-122"/>
                <a:sym typeface="微软雅黑" panose="020B0503020204020204" pitchFamily="34" charset="-122"/>
              </a:endParaRPr>
            </a:p>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的价值</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sym typeface="微软雅黑" panose="020B0503020204020204" pitchFamily="34" charset="-122"/>
              </a:endParaRPr>
            </a:p>
          </p:txBody>
        </p:sp>
        <p:sp>
          <p:nvSpPr>
            <p:cNvPr id="33" name="等腰三角形 2">
              <a:extLst>
                <a:ext uri="{FF2B5EF4-FFF2-40B4-BE49-F238E27FC236}">
                  <a16:creationId xmlns:a16="http://schemas.microsoft.com/office/drawing/2014/main" xmlns="" id="{C763DD3A-3424-4DE0-BA44-EC1501E24A4A}"/>
                </a:ext>
              </a:extLst>
            </p:cNvPr>
            <p:cNvSpPr/>
            <p:nvPr/>
          </p:nvSpPr>
          <p:spPr bwMode="auto">
            <a:xfrm rot="2747878">
              <a:off x="2725858" y="3860432"/>
              <a:ext cx="1372410" cy="158794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B26A37"/>
            </a:solidFill>
            <a:ln>
              <a:noFill/>
            </a:ln>
          </p:spPr>
          <p:txBody>
            <a:bodyPr wrap="none" lIns="68580" tIns="34290" rIns="68580" bIns="34290" anchor="ctr"/>
            <a:lstStyle/>
            <a:p>
              <a:pPr algn="ctr"/>
              <a:endParaRPr lang="zh-CN" altLang="en-US" sz="1100" kern="0" dirty="0">
                <a:solidFill>
                  <a:srgbClr val="FFFFFF"/>
                </a:solidFill>
                <a:latin typeface="字魂36号-正文宋楷" panose="02000000000000000000" pitchFamily="2" charset="-122"/>
                <a:ea typeface="字魂36号-正文宋楷" panose="02000000000000000000" pitchFamily="2" charset="-122"/>
              </a:endParaRPr>
            </a:p>
          </p:txBody>
        </p:sp>
        <p:sp>
          <p:nvSpPr>
            <p:cNvPr id="34" name="文本框 3">
              <a:extLst>
                <a:ext uri="{FF2B5EF4-FFF2-40B4-BE49-F238E27FC236}">
                  <a16:creationId xmlns:a16="http://schemas.microsoft.com/office/drawing/2014/main" xmlns="" id="{3DE94A55-E752-44A7-B30D-16B8D26117B7}"/>
                </a:ext>
              </a:extLst>
            </p:cNvPr>
            <p:cNvSpPr txBox="1">
              <a:spLocks noChangeArrowheads="1"/>
            </p:cNvSpPr>
            <p:nvPr/>
          </p:nvSpPr>
          <p:spPr bwMode="auto">
            <a:xfrm>
              <a:off x="2540723" y="4388734"/>
              <a:ext cx="16174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经济学上的价值</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2525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E9E50FC5-C39C-4D70-9D96-E6BC7190D825}"/>
              </a:ext>
            </a:extLst>
          </p:cNvPr>
          <p:cNvPicPr>
            <a:picLocks noChangeAspect="1"/>
          </p:cNvPicPr>
          <p:nvPr/>
        </p:nvPicPr>
        <p:blipFill rotWithShape="1">
          <a:blip r:embed="rId2"/>
          <a:srcRect t="11583" b="44386"/>
          <a:stretch/>
        </p:blipFill>
        <p:spPr>
          <a:xfrm>
            <a:off x="0" y="2876550"/>
            <a:ext cx="12192000" cy="3981450"/>
          </a:xfrm>
          <a:prstGeom prst="rect">
            <a:avLst/>
          </a:prstGeom>
        </p:spPr>
      </p:pic>
      <p:grpSp>
        <p:nvGrpSpPr>
          <p:cNvPr id="2" name="组合 1">
            <a:extLst>
              <a:ext uri="{FF2B5EF4-FFF2-40B4-BE49-F238E27FC236}">
                <a16:creationId xmlns:a16="http://schemas.microsoft.com/office/drawing/2014/main" xmlns="" id="{D1CC6358-C1C1-4819-8AE6-E4E1367835CD}"/>
              </a:ext>
            </a:extLst>
          </p:cNvPr>
          <p:cNvGrpSpPr/>
          <p:nvPr/>
        </p:nvGrpSpPr>
        <p:grpSpPr>
          <a:xfrm>
            <a:off x="199869" y="186885"/>
            <a:ext cx="11792262" cy="6521508"/>
            <a:chOff x="199869" y="186885"/>
            <a:chExt cx="11792262" cy="6521508"/>
          </a:xfrm>
        </p:grpSpPr>
        <p:grpSp>
          <p:nvGrpSpPr>
            <p:cNvPr id="10" name="组合 9">
              <a:extLst>
                <a:ext uri="{FF2B5EF4-FFF2-40B4-BE49-F238E27FC236}">
                  <a16:creationId xmlns:a16="http://schemas.microsoft.com/office/drawing/2014/main" xmlns="" id="{9E42969A-1925-41D4-B108-DCB9EE6F3DC0}"/>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2364459" y="186885"/>
                <a:ext cx="7463082"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拓展：哲学上的价值与经济学上的价值</a:t>
                </a:r>
              </a:p>
            </p:txBody>
          </p:sp>
          <p:grpSp>
            <p:nvGrpSpPr>
              <p:cNvPr id="9" name="组合 8">
                <a:extLst>
                  <a:ext uri="{FF2B5EF4-FFF2-40B4-BE49-F238E27FC236}">
                    <a16:creationId xmlns:a16="http://schemas.microsoft.com/office/drawing/2014/main" xmlns="" id="{38BAF077-1C48-490E-B37B-76A7E7E83937}"/>
                  </a:ext>
                </a:extLst>
              </p:cNvPr>
              <p:cNvGrpSpPr/>
              <p:nvPr/>
            </p:nvGrpSpPr>
            <p:grpSpPr>
              <a:xfrm>
                <a:off x="1550533" y="1741496"/>
                <a:ext cx="8899867" cy="4137717"/>
                <a:chOff x="1649852" y="1741496"/>
                <a:chExt cx="8899867" cy="4137717"/>
              </a:xfrm>
            </p:grpSpPr>
            <p:sp>
              <p:nvSpPr>
                <p:cNvPr id="27" name="文本框 3">
                  <a:extLst>
                    <a:ext uri="{FF2B5EF4-FFF2-40B4-BE49-F238E27FC236}">
                      <a16:creationId xmlns:a16="http://schemas.microsoft.com/office/drawing/2014/main" xmlns="" id="{49A761DD-9FD8-4116-9FEF-2569F5442A01}"/>
                    </a:ext>
                  </a:extLst>
                </p:cNvPr>
                <p:cNvSpPr txBox="1">
                  <a:spLocks noChangeArrowheads="1"/>
                </p:cNvSpPr>
                <p:nvPr/>
              </p:nvSpPr>
              <p:spPr bwMode="auto">
                <a:xfrm>
                  <a:off x="4433778" y="1741496"/>
                  <a:ext cx="611594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主要依赖于主体的需要和利益，因而哲学上的价值具有一定的主观性</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文本框 3">
                  <a:extLst>
                    <a:ext uri="{FF2B5EF4-FFF2-40B4-BE49-F238E27FC236}">
                      <a16:creationId xmlns:a16="http://schemas.microsoft.com/office/drawing/2014/main" xmlns="" id="{8EC943EE-87D5-467D-A3DF-659D11DF6FEB}"/>
                    </a:ext>
                  </a:extLst>
                </p:cNvPr>
                <p:cNvSpPr txBox="1">
                  <a:spLocks noChangeArrowheads="1"/>
                </p:cNvSpPr>
                <p:nvPr/>
              </p:nvSpPr>
              <p:spPr bwMode="auto">
                <a:xfrm>
                  <a:off x="4433778" y="3802256"/>
                  <a:ext cx="611594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pPr>
                  <a:r>
                    <a:rPr lang="zh-CN" altLang="en-US" sz="2400" dirty="0">
                      <a:solidFill>
                        <a:prstClr val="black"/>
                      </a:solidFill>
                      <a:latin typeface="微软雅黑" panose="020B0503020204020204" pitchFamily="34" charset="-122"/>
                      <a:sym typeface="微软雅黑" panose="020B0503020204020204" pitchFamily="34" charset="-122"/>
                    </a:rPr>
                    <a:t>是由生产该商品的社会必要劳动时间决定的，是较为客观的</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31" name="直接连接符 30">
                  <a:extLst>
                    <a:ext uri="{FF2B5EF4-FFF2-40B4-BE49-F238E27FC236}">
                      <a16:creationId xmlns:a16="http://schemas.microsoft.com/office/drawing/2014/main" xmlns="" id="{196CCAD1-F1AA-4B85-9E8B-CB729DF45349}"/>
                    </a:ext>
                  </a:extLst>
                </p:cNvPr>
                <p:cNvCxnSpPr>
                  <a:cxnSpLocks/>
                </p:cNvCxnSpPr>
                <p:nvPr/>
              </p:nvCxnSpPr>
              <p:spPr>
                <a:xfrm>
                  <a:off x="4479862" y="3333442"/>
                  <a:ext cx="6069857" cy="0"/>
                </a:xfrm>
                <a:prstGeom prst="line">
                  <a:avLst/>
                </a:prstGeom>
                <a:ln w="19050">
                  <a:solidFill>
                    <a:srgbClr val="B26A37"/>
                  </a:solidFill>
                  <a:prstDash val="dash"/>
                </a:ln>
              </p:spPr>
              <p:style>
                <a:lnRef idx="1">
                  <a:schemeClr val="accent1"/>
                </a:lnRef>
                <a:fillRef idx="0">
                  <a:schemeClr val="accent1"/>
                </a:fillRef>
                <a:effectRef idx="0">
                  <a:schemeClr val="accent1"/>
                </a:effectRef>
                <a:fontRef idx="minor">
                  <a:schemeClr val="tx1"/>
                </a:fontRef>
              </p:style>
            </p:cxnSp>
            <p:sp>
              <p:nvSpPr>
                <p:cNvPr id="32" name="文本框 3">
                  <a:extLst>
                    <a:ext uri="{FF2B5EF4-FFF2-40B4-BE49-F238E27FC236}">
                      <a16:creationId xmlns:a16="http://schemas.microsoft.com/office/drawing/2014/main" xmlns="" id="{9960C593-86C9-437E-914A-789A880B89FF}"/>
                    </a:ext>
                  </a:extLst>
                </p:cNvPr>
                <p:cNvSpPr txBox="1">
                  <a:spLocks noChangeArrowheads="1"/>
                </p:cNvSpPr>
                <p:nvPr/>
              </p:nvSpPr>
              <p:spPr bwMode="auto">
                <a:xfrm>
                  <a:off x="1649852" y="2003585"/>
                  <a:ext cx="553998" cy="387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1400"/>
                    </a:spcBef>
                  </a:pPr>
                  <a:r>
                    <a:rPr kumimoji="0" lang="zh-CN" altLang="en-US" sz="2400" b="1" i="0" u="none" strike="noStrike" kern="1200" cap="none" spc="6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价值的</a:t>
                  </a:r>
                  <a:r>
                    <a:rPr lang="zh-CN" altLang="en-US" sz="2400" b="1" spc="600" dirty="0">
                      <a:solidFill>
                        <a:srgbClr val="B26A37"/>
                      </a:solidFill>
                      <a:latin typeface="微软雅黑" panose="020B0503020204020204" pitchFamily="34" charset="-122"/>
                      <a:sym typeface="微软雅黑" panose="020B0503020204020204" pitchFamily="34" charset="-122"/>
                    </a:rPr>
                    <a:t>评判标准</a:t>
                  </a:r>
                  <a:r>
                    <a:rPr kumimoji="0" lang="zh-CN" altLang="en-US" sz="2400" b="1" i="0" u="none" strike="noStrike" kern="1200" cap="none" spc="6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不同</a:t>
                  </a:r>
                </a:p>
              </p:txBody>
            </p:sp>
          </p:grpSp>
        </p:grpSp>
        <p:sp>
          <p:nvSpPr>
            <p:cNvPr id="17" name="等腰三角形 2">
              <a:extLst>
                <a:ext uri="{FF2B5EF4-FFF2-40B4-BE49-F238E27FC236}">
                  <a16:creationId xmlns:a16="http://schemas.microsoft.com/office/drawing/2014/main" xmlns="" id="{273F4C01-C5A5-4F8F-9862-EF60B6E33AB4}"/>
                </a:ext>
              </a:extLst>
            </p:cNvPr>
            <p:cNvSpPr/>
            <p:nvPr/>
          </p:nvSpPr>
          <p:spPr bwMode="auto">
            <a:xfrm rot="2747878">
              <a:off x="2674379" y="1739132"/>
              <a:ext cx="1372410" cy="158794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B26A37"/>
            </a:solidFill>
            <a:ln>
              <a:noFill/>
            </a:ln>
          </p:spPr>
          <p:txBody>
            <a:bodyPr wrap="none" lIns="68580" tIns="34290" rIns="68580" bIns="34290" anchor="ctr"/>
            <a:lstStyle/>
            <a:p>
              <a:pPr algn="ctr"/>
              <a:endParaRPr lang="zh-CN" altLang="en-US" sz="1100" kern="0" dirty="0">
                <a:solidFill>
                  <a:srgbClr val="FFFFFF"/>
                </a:solidFill>
                <a:latin typeface="字魂36号-正文宋楷" panose="02000000000000000000" pitchFamily="2" charset="-122"/>
                <a:ea typeface="字魂36号-正文宋楷" panose="02000000000000000000" pitchFamily="2" charset="-122"/>
              </a:endParaRPr>
            </a:p>
          </p:txBody>
        </p:sp>
        <p:sp>
          <p:nvSpPr>
            <p:cNvPr id="18" name="文本框 3">
              <a:extLst>
                <a:ext uri="{FF2B5EF4-FFF2-40B4-BE49-F238E27FC236}">
                  <a16:creationId xmlns:a16="http://schemas.microsoft.com/office/drawing/2014/main" xmlns="" id="{885C0DE1-04B0-4947-8F2E-BBA30BD75763}"/>
                </a:ext>
              </a:extLst>
            </p:cNvPr>
            <p:cNvSpPr txBox="1">
              <a:spLocks noChangeArrowheads="1"/>
            </p:cNvSpPr>
            <p:nvPr/>
          </p:nvSpPr>
          <p:spPr bwMode="auto">
            <a:xfrm>
              <a:off x="2628032" y="2208998"/>
              <a:ext cx="13090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哲学上</a:t>
              </a:r>
              <a:endParaRPr lang="en-US" altLang="zh-CN" sz="2400" b="1" dirty="0">
                <a:solidFill>
                  <a:schemeClr val="bg1"/>
                </a:solidFill>
                <a:latin typeface="微软雅黑" panose="020B0503020204020204" pitchFamily="34" charset="-122"/>
                <a:sym typeface="微软雅黑" panose="020B0503020204020204" pitchFamily="34" charset="-122"/>
              </a:endParaRPr>
            </a:p>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的价值</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sym typeface="微软雅黑" panose="020B0503020204020204" pitchFamily="34" charset="-122"/>
              </a:endParaRPr>
            </a:p>
          </p:txBody>
        </p:sp>
        <p:sp>
          <p:nvSpPr>
            <p:cNvPr id="20" name="等腰三角形 2">
              <a:extLst>
                <a:ext uri="{FF2B5EF4-FFF2-40B4-BE49-F238E27FC236}">
                  <a16:creationId xmlns:a16="http://schemas.microsoft.com/office/drawing/2014/main" xmlns="" id="{2C1F29F6-10A4-476B-BCF5-D3875AAB8BD6}"/>
                </a:ext>
              </a:extLst>
            </p:cNvPr>
            <p:cNvSpPr/>
            <p:nvPr/>
          </p:nvSpPr>
          <p:spPr bwMode="auto">
            <a:xfrm rot="2747878">
              <a:off x="2725858" y="3860432"/>
              <a:ext cx="1372410" cy="158794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rgbClr val="B26A37"/>
            </a:solidFill>
            <a:ln>
              <a:noFill/>
            </a:ln>
          </p:spPr>
          <p:txBody>
            <a:bodyPr wrap="none" lIns="68580" tIns="34290" rIns="68580" bIns="34290" anchor="ctr"/>
            <a:lstStyle/>
            <a:p>
              <a:pPr algn="ctr"/>
              <a:endParaRPr lang="zh-CN" altLang="en-US" sz="1100" kern="0" dirty="0">
                <a:solidFill>
                  <a:srgbClr val="FFFFFF"/>
                </a:solidFill>
                <a:latin typeface="字魂36号-正文宋楷" panose="02000000000000000000" pitchFamily="2" charset="-122"/>
                <a:ea typeface="字魂36号-正文宋楷" panose="02000000000000000000" pitchFamily="2" charset="-122"/>
              </a:endParaRPr>
            </a:p>
          </p:txBody>
        </p:sp>
        <p:sp>
          <p:nvSpPr>
            <p:cNvPr id="23" name="文本框 3">
              <a:extLst>
                <a:ext uri="{FF2B5EF4-FFF2-40B4-BE49-F238E27FC236}">
                  <a16:creationId xmlns:a16="http://schemas.microsoft.com/office/drawing/2014/main" xmlns="" id="{83966513-8C54-4842-80F2-2A2734C45539}"/>
                </a:ext>
              </a:extLst>
            </p:cNvPr>
            <p:cNvSpPr txBox="1">
              <a:spLocks noChangeArrowheads="1"/>
            </p:cNvSpPr>
            <p:nvPr/>
          </p:nvSpPr>
          <p:spPr bwMode="auto">
            <a:xfrm>
              <a:off x="2540723" y="4388734"/>
              <a:ext cx="16174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spcBef>
                  <a:spcPts val="0"/>
                </a:spcBef>
              </a:pPr>
              <a:r>
                <a:rPr lang="zh-CN" altLang="en-US" sz="2400" b="1" dirty="0">
                  <a:solidFill>
                    <a:schemeClr val="bg1"/>
                  </a:solidFill>
                  <a:latin typeface="微软雅黑" panose="020B0503020204020204" pitchFamily="34" charset="-122"/>
                  <a:sym typeface="微软雅黑" panose="020B0503020204020204" pitchFamily="34" charset="-122"/>
                </a:rPr>
                <a:t>经济学上的价值</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90299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10" name="矩形 4">
            <a:extLst>
              <a:ext uri="{FF2B5EF4-FFF2-40B4-BE49-F238E27FC236}">
                <a16:creationId xmlns:a16="http://schemas.microsoft.com/office/drawing/2014/main" xmlns="" id="{F4C44C9A-130B-47AB-8847-D7D807DEFDD0}"/>
              </a:ext>
            </a:extLst>
          </p:cNvPr>
          <p:cNvSpPr>
            <a:spLocks noChangeArrowheads="1"/>
          </p:cNvSpPr>
          <p:nvPr/>
        </p:nvSpPr>
        <p:spPr bwMode="auto">
          <a:xfrm>
            <a:off x="1132831" y="4562097"/>
            <a:ext cx="5602288"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20000"/>
              </a:spcBef>
            </a:pPr>
            <a:r>
              <a:rPr lang="zh-CN" altLang="en-US" sz="3600" b="1" dirty="0">
                <a:solidFill>
                  <a:srgbClr val="B26A37"/>
                </a:solidFill>
                <a:latin typeface="微软雅黑" panose="020B0503020204020204" pitchFamily="34" charset="-122"/>
                <a:sym typeface="微软雅黑" panose="020B0503020204020204" pitchFamily="34" charset="-122"/>
              </a:rPr>
              <a:t>只有</a:t>
            </a:r>
            <a:r>
              <a:rPr lang="zh-CN" altLang="en-US" sz="2400" b="1" dirty="0">
                <a:solidFill>
                  <a:srgbClr val="000000"/>
                </a:solidFill>
                <a:latin typeface="微软雅黑" panose="020B0503020204020204" pitchFamily="34" charset="-122"/>
                <a:sym typeface="微软雅黑" panose="020B0503020204020204" pitchFamily="34" charset="-122"/>
              </a:rPr>
              <a:t>通过交换，商品的使用价值和价值的矛盾才能得到解决。</a:t>
            </a:r>
            <a:endParaRPr lang="zh-CN" altLang="en-US" sz="2800" b="1" dirty="0">
              <a:solidFill>
                <a:srgbClr val="000000"/>
              </a:solidFill>
              <a:latin typeface="微软雅黑" panose="020B0503020204020204" pitchFamily="34" charset="-122"/>
              <a:sym typeface="微软雅黑" panose="020B0503020204020204" pitchFamily="34" charset="-122"/>
            </a:endParaRPr>
          </a:p>
        </p:txBody>
      </p:sp>
      <p:grpSp>
        <p:nvGrpSpPr>
          <p:cNvPr id="2" name="组合 1">
            <a:extLst>
              <a:ext uri="{FF2B5EF4-FFF2-40B4-BE49-F238E27FC236}">
                <a16:creationId xmlns:a16="http://schemas.microsoft.com/office/drawing/2014/main" xmlns="" id="{99220777-8A61-42B3-BC3F-4861BA4D16CF}"/>
              </a:ext>
            </a:extLst>
          </p:cNvPr>
          <p:cNvGrpSpPr/>
          <p:nvPr/>
        </p:nvGrpSpPr>
        <p:grpSpPr>
          <a:xfrm>
            <a:off x="1132831" y="2728968"/>
            <a:ext cx="10194925" cy="1689100"/>
            <a:chOff x="1197715" y="2041788"/>
            <a:chExt cx="10194925" cy="1689100"/>
          </a:xfrm>
        </p:grpSpPr>
        <p:grpSp>
          <p:nvGrpSpPr>
            <p:cNvPr id="11" name="组合 7">
              <a:extLst>
                <a:ext uri="{FF2B5EF4-FFF2-40B4-BE49-F238E27FC236}">
                  <a16:creationId xmlns:a16="http://schemas.microsoft.com/office/drawing/2014/main" xmlns="" id="{8B10D1C5-EEDD-4E61-90F6-2C12A76B18C6}"/>
                </a:ext>
              </a:extLst>
            </p:cNvPr>
            <p:cNvGrpSpPr>
              <a:grpSpLocks/>
            </p:cNvGrpSpPr>
            <p:nvPr/>
          </p:nvGrpSpPr>
          <p:grpSpPr bwMode="auto">
            <a:xfrm>
              <a:off x="4534640" y="2409294"/>
              <a:ext cx="3167062" cy="954088"/>
              <a:chOff x="2046288" y="2379663"/>
              <a:chExt cx="5356225" cy="1611312"/>
            </a:xfrm>
          </p:grpSpPr>
          <p:sp>
            <p:nvSpPr>
              <p:cNvPr id="12" name="MH_SubTitle_2">
                <a:extLst>
                  <a:ext uri="{FF2B5EF4-FFF2-40B4-BE49-F238E27FC236}">
                    <a16:creationId xmlns:a16="http://schemas.microsoft.com/office/drawing/2014/main" xmlns="" id="{2BBA5BCB-9501-49F7-8FB5-07D5FB5ED66A}"/>
                  </a:ext>
                </a:extLst>
              </p:cNvPr>
              <p:cNvSpPr/>
              <p:nvPr>
                <p:custDataLst>
                  <p:tags r:id="rId1"/>
                </p:custDataLst>
              </p:nvPr>
            </p:nvSpPr>
            <p:spPr>
              <a:xfrm>
                <a:off x="4747222" y="2379663"/>
                <a:ext cx="2655291" cy="1611312"/>
              </a:xfrm>
              <a:prstGeom prst="rightArrow">
                <a:avLst/>
              </a:prstGeom>
              <a:solidFill>
                <a:srgbClr val="C17C0D"/>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0" rIns="0" bIns="0" anchor="ctr">
                <a:normAutofit/>
              </a:bodyPr>
              <a:lstStyle/>
              <a:p>
                <a:pPr algn="ctr" eaLnBrk="1" hangingPunct="1">
                  <a:lnSpc>
                    <a:spcPct val="120000"/>
                  </a:lnSpc>
                  <a:defRPr/>
                </a:pPr>
                <a:endParaRPr lang="zh-CN" altLang="en-US">
                  <a:solidFill>
                    <a:srgbClr val="FFFFFF"/>
                  </a:solidFill>
                  <a:sym typeface="微软雅黑" panose="020B0503020204020204" pitchFamily="34" charset="-122"/>
                </a:endParaRPr>
              </a:p>
            </p:txBody>
          </p:sp>
          <p:sp>
            <p:nvSpPr>
              <p:cNvPr id="18" name="MH_SubTitle_1">
                <a:extLst>
                  <a:ext uri="{FF2B5EF4-FFF2-40B4-BE49-F238E27FC236}">
                    <a16:creationId xmlns:a16="http://schemas.microsoft.com/office/drawing/2014/main" xmlns="" id="{A20E7AB4-347C-40EA-B585-04A05B4BEA5D}"/>
                  </a:ext>
                </a:extLst>
              </p:cNvPr>
              <p:cNvSpPr/>
              <p:nvPr>
                <p:custDataLst>
                  <p:tags r:id="rId2"/>
                </p:custDataLst>
              </p:nvPr>
            </p:nvSpPr>
            <p:spPr>
              <a:xfrm flipH="1">
                <a:off x="2046288" y="2379663"/>
                <a:ext cx="2655291" cy="1611312"/>
              </a:xfrm>
              <a:prstGeom prst="rightArrow">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20000" bIns="0" anchor="ctr">
                <a:normAutofit/>
              </a:bodyPr>
              <a:lstStyle/>
              <a:p>
                <a:pPr algn="ctr" eaLnBrk="1" hangingPunct="1">
                  <a:lnSpc>
                    <a:spcPct val="120000"/>
                  </a:lnSpc>
                  <a:defRPr/>
                </a:pPr>
                <a:endParaRPr lang="zh-CN" altLang="en-US">
                  <a:solidFill>
                    <a:srgbClr val="FFFFFF"/>
                  </a:solidFill>
                  <a:sym typeface="微软雅黑" panose="020B0503020204020204" pitchFamily="34" charset="-122"/>
                </a:endParaRPr>
              </a:p>
            </p:txBody>
          </p:sp>
        </p:grpSp>
        <p:sp>
          <p:nvSpPr>
            <p:cNvPr id="19" name="矩形 8">
              <a:extLst>
                <a:ext uri="{FF2B5EF4-FFF2-40B4-BE49-F238E27FC236}">
                  <a16:creationId xmlns:a16="http://schemas.microsoft.com/office/drawing/2014/main" xmlns="" id="{7ACACDE6-A50D-48F3-B193-98F390D80CC2}"/>
                </a:ext>
              </a:extLst>
            </p:cNvPr>
            <p:cNvSpPr>
              <a:spLocks noChangeArrowheads="1"/>
            </p:cNvSpPr>
            <p:nvPr/>
          </p:nvSpPr>
          <p:spPr bwMode="auto">
            <a:xfrm>
              <a:off x="1197715" y="2041788"/>
              <a:ext cx="314325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20000"/>
                </a:spcBef>
              </a:pPr>
              <a:r>
                <a:rPr lang="zh-CN" altLang="en-US" sz="2400" dirty="0">
                  <a:solidFill>
                    <a:srgbClr val="000000"/>
                  </a:solidFill>
                  <a:latin typeface="微软雅黑" panose="020B0503020204020204" pitchFamily="34" charset="-122"/>
                  <a:sym typeface="微软雅黑" panose="020B0503020204020204" pitchFamily="34" charset="-122"/>
                </a:rPr>
                <a:t>       一种物品要成为商品，使用价值和价值二者缺一不可。</a:t>
              </a:r>
            </a:p>
          </p:txBody>
        </p:sp>
        <p:sp>
          <p:nvSpPr>
            <p:cNvPr id="21" name="矩形 9">
              <a:extLst>
                <a:ext uri="{FF2B5EF4-FFF2-40B4-BE49-F238E27FC236}">
                  <a16:creationId xmlns:a16="http://schemas.microsoft.com/office/drawing/2014/main" xmlns="" id="{19175BB9-92CE-4D3E-BAB7-09421D6BB028}"/>
                </a:ext>
              </a:extLst>
            </p:cNvPr>
            <p:cNvSpPr>
              <a:spLocks noChangeArrowheads="1"/>
            </p:cNvSpPr>
            <p:nvPr/>
          </p:nvSpPr>
          <p:spPr bwMode="auto">
            <a:xfrm>
              <a:off x="7896965" y="2318807"/>
              <a:ext cx="3495675"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20000"/>
                </a:spcBef>
              </a:pPr>
              <a:r>
                <a:rPr lang="zh-CN" altLang="en-US" sz="2400">
                  <a:solidFill>
                    <a:srgbClr val="000000"/>
                  </a:solidFill>
                  <a:latin typeface="微软雅黑" panose="020B0503020204020204" pitchFamily="34" charset="-122"/>
                  <a:sym typeface="微软雅黑" panose="020B0503020204020204" pitchFamily="34" charset="-122"/>
                </a:rPr>
                <a:t>       商品的使用价值和价值二者不可兼得。</a:t>
              </a:r>
            </a:p>
          </p:txBody>
        </p:sp>
      </p:grpSp>
      <p:pic>
        <p:nvPicPr>
          <p:cNvPr id="23" name="Picture 4">
            <a:extLst>
              <a:ext uri="{FF2B5EF4-FFF2-40B4-BE49-F238E27FC236}">
                <a16:creationId xmlns:a16="http://schemas.microsoft.com/office/drawing/2014/main" xmlns="" id="{794AB594-71F4-4858-A358-6303211E505C}"/>
              </a:ext>
            </a:extLst>
          </p:cNvPr>
          <p:cNvPicPr>
            <a:picLocks noChangeAspect="1" noChangeArrowheads="1"/>
          </p:cNvPicPr>
          <p:nvPr/>
        </p:nvPicPr>
        <p:blipFill rotWithShape="1">
          <a:blip r:embed="rId4" cstate="print"/>
          <a:srcRect l="11589" r="28404"/>
          <a:stretch>
            <a:fillRect/>
          </a:stretch>
        </p:blipFill>
        <p:spPr bwMode="auto">
          <a:xfrm>
            <a:off x="8009599" y="4269717"/>
            <a:ext cx="2525987" cy="2405735"/>
          </a:xfrm>
          <a:prstGeom prst="ellipse">
            <a:avLst/>
          </a:prstGeom>
          <a:ln>
            <a:noFill/>
          </a:ln>
          <a:effectLst>
            <a:softEdge rad="112500"/>
          </a:effectLst>
        </p:spPr>
      </p:pic>
      <p:sp>
        <p:nvSpPr>
          <p:cNvPr id="13" name="矩形: 圆角 12">
            <a:extLst>
              <a:ext uri="{FF2B5EF4-FFF2-40B4-BE49-F238E27FC236}">
                <a16:creationId xmlns:a16="http://schemas.microsoft.com/office/drawing/2014/main" xmlns="" id="{B42815D2-3C1B-4868-9BB1-273934C2803D}"/>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sp>
        <p:nvSpPr>
          <p:cNvPr id="15" name="矩形 4">
            <a:extLst>
              <a:ext uri="{FF2B5EF4-FFF2-40B4-BE49-F238E27FC236}">
                <a16:creationId xmlns:a16="http://schemas.microsoft.com/office/drawing/2014/main" xmlns="" id="{CABF9272-8A7B-4FBE-A177-52E3EC32609B}"/>
              </a:ext>
            </a:extLst>
          </p:cNvPr>
          <p:cNvSpPr>
            <a:spLocks noChangeArrowheads="1"/>
          </p:cNvSpPr>
          <p:nvPr/>
        </p:nvSpPr>
        <p:spPr bwMode="auto">
          <a:xfrm>
            <a:off x="1049252" y="1843234"/>
            <a:ext cx="2367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商品的二因素</a:t>
            </a:r>
          </a:p>
        </p:txBody>
      </p:sp>
      <p:sp>
        <p:nvSpPr>
          <p:cNvPr id="5" name="矩形: 圆角 4">
            <a:extLst>
              <a:ext uri="{FF2B5EF4-FFF2-40B4-BE49-F238E27FC236}">
                <a16:creationId xmlns:a16="http://schemas.microsoft.com/office/drawing/2014/main" xmlns="" id="{94B1E99F-3CC6-45E7-846D-68D702F2B4C6}"/>
              </a:ext>
            </a:extLst>
          </p:cNvPr>
          <p:cNvSpPr/>
          <p:nvPr/>
        </p:nvSpPr>
        <p:spPr>
          <a:xfrm>
            <a:off x="3364686" y="2325086"/>
            <a:ext cx="5462628" cy="461665"/>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商品的使用价值和价值之间的对立统一</a:t>
            </a:r>
          </a:p>
        </p:txBody>
      </p:sp>
    </p:spTree>
    <p:extLst>
      <p:ext uri="{BB962C8B-B14F-4D97-AF65-F5344CB8AC3E}">
        <p14:creationId xmlns:p14="http://schemas.microsoft.com/office/powerpoint/2010/main" val="140419456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aphicFrame>
        <p:nvGraphicFramePr>
          <p:cNvPr id="13" name="表格 12">
            <a:extLst>
              <a:ext uri="{FF2B5EF4-FFF2-40B4-BE49-F238E27FC236}">
                <a16:creationId xmlns:a16="http://schemas.microsoft.com/office/drawing/2014/main" xmlns="" id="{6DE8475C-DBED-42D2-BD97-8D7C38F6B375}"/>
              </a:ext>
            </a:extLst>
          </p:cNvPr>
          <p:cNvGraphicFramePr>
            <a:graphicFrameLocks noGrp="1"/>
          </p:cNvGraphicFramePr>
          <p:nvPr>
            <p:extLst>
              <p:ext uri="{D42A27DB-BD31-4B8C-83A1-F6EECF244321}">
                <p14:modId xmlns:p14="http://schemas.microsoft.com/office/powerpoint/2010/main" val="1617994689"/>
              </p:ext>
            </p:extLst>
          </p:nvPr>
        </p:nvGraphicFramePr>
        <p:xfrm>
          <a:off x="1199356" y="2389688"/>
          <a:ext cx="9793288" cy="3600450"/>
        </p:xfrm>
        <a:graphic>
          <a:graphicData uri="http://schemas.openxmlformats.org/drawingml/2006/table">
            <a:tbl>
              <a:tblPr firstRow="1" bandRow="1">
                <a:tableStyleId>{8799B23B-EC83-4686-B30A-512413B5E67A}</a:tableStyleId>
              </a:tblPr>
              <a:tblGrid>
                <a:gridCol w="6855302">
                  <a:extLst>
                    <a:ext uri="{9D8B030D-6E8A-4147-A177-3AD203B41FA5}">
                      <a16:colId xmlns:a16="http://schemas.microsoft.com/office/drawing/2014/main" xmlns="" val="20000"/>
                    </a:ext>
                  </a:extLst>
                </a:gridCol>
                <a:gridCol w="1566926">
                  <a:extLst>
                    <a:ext uri="{9D8B030D-6E8A-4147-A177-3AD203B41FA5}">
                      <a16:colId xmlns:a16="http://schemas.microsoft.com/office/drawing/2014/main" xmlns="" val="20001"/>
                    </a:ext>
                  </a:extLst>
                </a:gridCol>
                <a:gridCol w="1371060">
                  <a:extLst>
                    <a:ext uri="{9D8B030D-6E8A-4147-A177-3AD203B41FA5}">
                      <a16:colId xmlns:a16="http://schemas.microsoft.com/office/drawing/2014/main" xmlns="" val="20002"/>
                    </a:ext>
                  </a:extLst>
                </a:gridCol>
              </a:tblGrid>
              <a:tr h="720090">
                <a:tc>
                  <a:txBody>
                    <a:bodyPr/>
                    <a:lstStyle/>
                    <a:p>
                      <a:pPr algn="just"/>
                      <a:endParaRPr lang="zh-CN" altLang="en-US" sz="2400" b="0" dirty="0">
                        <a:latin typeface="+mn-lt"/>
                        <a:ea typeface="+mn-ea"/>
                        <a:cs typeface="+mn-ea"/>
                        <a:sym typeface="+mn-lt"/>
                      </a:endParaRPr>
                    </a:p>
                  </a:txBody>
                  <a:tcPr marL="91442" marR="91442" marT="45721" marB="45721" anchor="ctr"/>
                </a:tc>
                <a:tc>
                  <a:txBody>
                    <a:bodyPr/>
                    <a:lstStyle/>
                    <a:p>
                      <a:pPr algn="ctr"/>
                      <a:endParaRPr lang="zh-CN" altLang="en-US" sz="2400" dirty="0">
                        <a:latin typeface="+mn-lt"/>
                        <a:ea typeface="+mn-ea"/>
                        <a:cs typeface="+mn-ea"/>
                        <a:sym typeface="+mn-lt"/>
                      </a:endParaRPr>
                    </a:p>
                  </a:txBody>
                  <a:tcPr marL="91442" marR="91442" marT="45721" marB="45721" anchor="ctr"/>
                </a:tc>
                <a:tc>
                  <a:txBody>
                    <a:bodyPr/>
                    <a:lstStyle/>
                    <a:p>
                      <a:pPr algn="ctr"/>
                      <a:endParaRPr lang="zh-CN" altLang="en-US" sz="2400" dirty="0">
                        <a:latin typeface="+mn-lt"/>
                        <a:ea typeface="+mn-ea"/>
                        <a:cs typeface="+mn-ea"/>
                        <a:sym typeface="+mn-lt"/>
                      </a:endParaRPr>
                    </a:p>
                  </a:txBody>
                  <a:tcPr marL="91442" marR="91442" marT="45721" marB="45721" anchor="ctr"/>
                </a:tc>
                <a:extLst>
                  <a:ext uri="{0D108BD9-81ED-4DB2-BD59-A6C34878D82A}">
                    <a16:rowId xmlns:a16="http://schemas.microsoft.com/office/drawing/2014/main" xmlns="" val="10000"/>
                  </a:ext>
                </a:extLst>
              </a:tr>
              <a:tr h="720090">
                <a:tc>
                  <a:txBody>
                    <a:bodyPr/>
                    <a:lstStyle/>
                    <a:p>
                      <a:pPr algn="just"/>
                      <a:r>
                        <a:rPr lang="en-US" altLang="zh-CN" sz="2400" b="0" dirty="0">
                          <a:latin typeface="+mn-lt"/>
                          <a:ea typeface="+mn-ea"/>
                          <a:cs typeface="+mn-ea"/>
                          <a:sym typeface="+mn-lt"/>
                        </a:rPr>
                        <a:t>1.</a:t>
                      </a:r>
                      <a:r>
                        <a:rPr lang="zh-CN" altLang="en-US" sz="2400" b="0" dirty="0">
                          <a:latin typeface="+mn-lt"/>
                          <a:ea typeface="+mn-ea"/>
                          <a:cs typeface="+mn-ea"/>
                          <a:sym typeface="+mn-lt"/>
                        </a:rPr>
                        <a:t>有价值的东西，一定有使用价值。</a:t>
                      </a:r>
                    </a:p>
                  </a:txBody>
                  <a:tcPr marL="91442" marR="91442" marT="45721" marB="45721" anchor="ctr"/>
                </a:tc>
                <a:tc>
                  <a:txBody>
                    <a:bodyPr/>
                    <a:lstStyle/>
                    <a:p>
                      <a:pPr algn="ctr"/>
                      <a:endParaRPr lang="zh-CN" altLang="en-US" sz="2400" dirty="0">
                        <a:latin typeface="+mn-lt"/>
                        <a:ea typeface="+mn-ea"/>
                        <a:cs typeface="+mn-ea"/>
                        <a:sym typeface="+mn-lt"/>
                      </a:endParaRPr>
                    </a:p>
                  </a:txBody>
                  <a:tcPr marL="91442" marR="91442" marT="45721" marB="45721" anchor="ctr"/>
                </a:tc>
                <a:tc>
                  <a:txBody>
                    <a:bodyPr/>
                    <a:lstStyle/>
                    <a:p>
                      <a:pPr algn="ctr"/>
                      <a:endParaRPr lang="zh-CN" altLang="en-US" sz="2400" dirty="0">
                        <a:latin typeface="+mn-lt"/>
                        <a:ea typeface="+mn-ea"/>
                        <a:cs typeface="+mn-ea"/>
                        <a:sym typeface="+mn-lt"/>
                      </a:endParaRPr>
                    </a:p>
                  </a:txBody>
                  <a:tcPr marL="91442" marR="91442" marT="45721" marB="45721" anchor="ctr"/>
                </a:tc>
                <a:extLst>
                  <a:ext uri="{0D108BD9-81ED-4DB2-BD59-A6C34878D82A}">
                    <a16:rowId xmlns:a16="http://schemas.microsoft.com/office/drawing/2014/main" xmlns="" val="10001"/>
                  </a:ext>
                </a:extLst>
              </a:tr>
              <a:tr h="720090">
                <a:tc>
                  <a:txBody>
                    <a:bodyPr/>
                    <a:lstStyle/>
                    <a:p>
                      <a:pPr algn="just"/>
                      <a:r>
                        <a:rPr lang="en-US" altLang="zh-CN" sz="2400" b="0" dirty="0">
                          <a:latin typeface="+mn-lt"/>
                          <a:ea typeface="+mn-ea"/>
                          <a:cs typeface="+mn-ea"/>
                          <a:sym typeface="+mn-lt"/>
                        </a:rPr>
                        <a:t>2.</a:t>
                      </a:r>
                      <a:r>
                        <a:rPr lang="zh-CN" altLang="en-US" sz="2400" b="0" dirty="0">
                          <a:latin typeface="+mn-lt"/>
                          <a:ea typeface="+mn-ea"/>
                          <a:cs typeface="+mn-ea"/>
                          <a:sym typeface="+mn-lt"/>
                        </a:rPr>
                        <a:t>没有价值的东西，一定没有使用价值。</a:t>
                      </a:r>
                    </a:p>
                  </a:txBody>
                  <a:tcPr marL="91442" marR="91442" marT="45721" marB="45721" anchor="ctr"/>
                </a:tc>
                <a:tc>
                  <a:txBody>
                    <a:bodyPr/>
                    <a:lstStyle/>
                    <a:p>
                      <a:pPr algn="ctr"/>
                      <a:endParaRPr lang="zh-CN" altLang="en-US" sz="2400" dirty="0">
                        <a:latin typeface="+mn-lt"/>
                        <a:ea typeface="+mn-ea"/>
                        <a:cs typeface="+mn-ea"/>
                        <a:sym typeface="+mn-lt"/>
                      </a:endParaRPr>
                    </a:p>
                  </a:txBody>
                  <a:tcPr marL="91442" marR="91442" marT="45721" marB="4572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400" dirty="0">
                        <a:latin typeface="+mn-lt"/>
                        <a:ea typeface="+mn-ea"/>
                        <a:cs typeface="+mn-ea"/>
                        <a:sym typeface="+mn-lt"/>
                      </a:endParaRPr>
                    </a:p>
                  </a:txBody>
                  <a:tcPr marL="91442" marR="91442" marT="45721" marB="45721" anchor="ctr"/>
                </a:tc>
                <a:extLst>
                  <a:ext uri="{0D108BD9-81ED-4DB2-BD59-A6C34878D82A}">
                    <a16:rowId xmlns:a16="http://schemas.microsoft.com/office/drawing/2014/main" xmlns="" val="10002"/>
                  </a:ext>
                </a:extLst>
              </a:tr>
              <a:tr h="720090">
                <a:tc>
                  <a:txBody>
                    <a:bodyPr/>
                    <a:lstStyle/>
                    <a:p>
                      <a:pPr algn="just"/>
                      <a:r>
                        <a:rPr lang="en-US" altLang="zh-CN" sz="2400" b="0" dirty="0">
                          <a:latin typeface="+mn-lt"/>
                          <a:ea typeface="+mn-ea"/>
                          <a:cs typeface="+mn-ea"/>
                          <a:sym typeface="+mn-lt"/>
                        </a:rPr>
                        <a:t>3.</a:t>
                      </a:r>
                      <a:r>
                        <a:rPr lang="zh-CN" altLang="en-US" sz="2400" b="0" dirty="0">
                          <a:latin typeface="+mn-lt"/>
                          <a:ea typeface="+mn-ea"/>
                          <a:cs typeface="+mn-ea"/>
                          <a:sym typeface="+mn-lt"/>
                        </a:rPr>
                        <a:t>有使用价值的东西，不一定有价值。</a:t>
                      </a:r>
                    </a:p>
                  </a:txBody>
                  <a:tcPr marL="91442" marR="91442" marT="45721" marB="45721" anchor="ctr">
                    <a:blipFill>
                      <a:blip r:embed="rId2">
                        <a:alphaModFix amt="10000"/>
                      </a:blip>
                      <a:tile tx="0" ty="0" sx="100000" sy="100000" flip="none" algn="tl"/>
                    </a:blipFill>
                  </a:tcPr>
                </a:tc>
                <a:tc>
                  <a:txBody>
                    <a:bodyPr/>
                    <a:lstStyle/>
                    <a:p>
                      <a:pPr algn="ctr"/>
                      <a:endParaRPr lang="zh-CN" altLang="en-US" sz="2400" dirty="0">
                        <a:latin typeface="+mn-lt"/>
                        <a:ea typeface="+mn-ea"/>
                        <a:cs typeface="+mn-ea"/>
                        <a:sym typeface="+mn-lt"/>
                      </a:endParaRPr>
                    </a:p>
                  </a:txBody>
                  <a:tcPr marL="91442" marR="91442" marT="45721" marB="45721" anchor="ctr"/>
                </a:tc>
                <a:tc>
                  <a:txBody>
                    <a:bodyPr/>
                    <a:lstStyle/>
                    <a:p>
                      <a:pPr algn="ctr"/>
                      <a:endParaRPr lang="zh-CN" altLang="en-US" sz="2400" dirty="0">
                        <a:latin typeface="+mn-lt"/>
                        <a:ea typeface="+mn-ea"/>
                        <a:cs typeface="+mn-ea"/>
                        <a:sym typeface="+mn-lt"/>
                      </a:endParaRPr>
                    </a:p>
                  </a:txBody>
                  <a:tcPr marL="91442" marR="91442" marT="45721" marB="45721" anchor="ctr"/>
                </a:tc>
                <a:extLst>
                  <a:ext uri="{0D108BD9-81ED-4DB2-BD59-A6C34878D82A}">
                    <a16:rowId xmlns:a16="http://schemas.microsoft.com/office/drawing/2014/main" xmlns="" val="10003"/>
                  </a:ext>
                </a:extLst>
              </a:tr>
              <a:tr h="720090">
                <a:tc>
                  <a:txBody>
                    <a:bodyPr/>
                    <a:lstStyle/>
                    <a:p>
                      <a:pPr algn="just"/>
                      <a:r>
                        <a:rPr lang="en-US" altLang="zh-CN" sz="2400" b="0" dirty="0">
                          <a:latin typeface="+mn-lt"/>
                          <a:ea typeface="+mn-ea"/>
                          <a:cs typeface="+mn-ea"/>
                          <a:sym typeface="+mn-lt"/>
                        </a:rPr>
                        <a:t>4.</a:t>
                      </a:r>
                      <a:r>
                        <a:rPr lang="zh-CN" altLang="en-US" sz="2400" b="0" dirty="0">
                          <a:latin typeface="+mn-lt"/>
                          <a:ea typeface="+mn-ea"/>
                          <a:cs typeface="+mn-ea"/>
                          <a:sym typeface="+mn-lt"/>
                        </a:rPr>
                        <a:t>没有使用价值的东西，一定没有价值。</a:t>
                      </a:r>
                    </a:p>
                  </a:txBody>
                  <a:tcPr marL="91442" marR="91442" marT="45721" marB="45721" anchor="ctr"/>
                </a:tc>
                <a:tc>
                  <a:txBody>
                    <a:bodyPr/>
                    <a:lstStyle/>
                    <a:p>
                      <a:pPr algn="ctr"/>
                      <a:endParaRPr lang="zh-CN" altLang="en-US" sz="2400" dirty="0">
                        <a:latin typeface="+mn-lt"/>
                        <a:ea typeface="+mn-ea"/>
                        <a:cs typeface="+mn-ea"/>
                        <a:sym typeface="+mn-lt"/>
                      </a:endParaRPr>
                    </a:p>
                  </a:txBody>
                  <a:tcPr marL="91442" marR="91442" marT="45721" marB="45721" anchor="ctr"/>
                </a:tc>
                <a:tc>
                  <a:txBody>
                    <a:bodyPr/>
                    <a:lstStyle/>
                    <a:p>
                      <a:pPr algn="ctr"/>
                      <a:endParaRPr lang="zh-CN" altLang="en-US" sz="2400" dirty="0">
                        <a:latin typeface="+mn-lt"/>
                        <a:ea typeface="+mn-ea"/>
                        <a:cs typeface="+mn-ea"/>
                        <a:sym typeface="+mn-lt"/>
                      </a:endParaRPr>
                    </a:p>
                  </a:txBody>
                  <a:tcPr marL="91442" marR="91442" marT="45721" marB="45721" anchor="ctr"/>
                </a:tc>
                <a:extLst>
                  <a:ext uri="{0D108BD9-81ED-4DB2-BD59-A6C34878D82A}">
                    <a16:rowId xmlns:a16="http://schemas.microsoft.com/office/drawing/2014/main" xmlns="" val="10004"/>
                  </a:ext>
                </a:extLst>
              </a:tr>
            </a:tbl>
          </a:graphicData>
        </a:graphic>
      </p:graphicFrame>
      <p:sp>
        <p:nvSpPr>
          <p:cNvPr id="14" name="文本框 7">
            <a:extLst>
              <a:ext uri="{FF2B5EF4-FFF2-40B4-BE49-F238E27FC236}">
                <a16:creationId xmlns:a16="http://schemas.microsoft.com/office/drawing/2014/main" xmlns="" id="{FF671321-2B2C-4FB0-88D1-CDF4F3161135}"/>
              </a:ext>
            </a:extLst>
          </p:cNvPr>
          <p:cNvSpPr txBox="1">
            <a:spLocks noChangeArrowheads="1"/>
          </p:cNvSpPr>
          <p:nvPr/>
        </p:nvSpPr>
        <p:spPr bwMode="auto">
          <a:xfrm>
            <a:off x="3226594" y="1468938"/>
            <a:ext cx="5737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ts val="600"/>
              </a:spcBef>
            </a:pPr>
            <a:r>
              <a:rPr lang="zh-CN" altLang="en-US" sz="2400" b="1">
                <a:latin typeface="微软雅黑" panose="020B0503020204020204" pitchFamily="34" charset="-122"/>
                <a:sym typeface="微软雅黑" panose="020B0503020204020204" pitchFamily="34" charset="-122"/>
              </a:rPr>
              <a:t>判断对错</a:t>
            </a:r>
          </a:p>
        </p:txBody>
      </p:sp>
      <p:cxnSp>
        <p:nvCxnSpPr>
          <p:cNvPr id="15" name="直接连接符 14">
            <a:extLst>
              <a:ext uri="{FF2B5EF4-FFF2-40B4-BE49-F238E27FC236}">
                <a16:creationId xmlns:a16="http://schemas.microsoft.com/office/drawing/2014/main" xmlns="" id="{583A45AE-09F0-493E-B311-DC4426C11333}"/>
              </a:ext>
            </a:extLst>
          </p:cNvPr>
          <p:cNvCxnSpPr/>
          <p:nvPr/>
        </p:nvCxnSpPr>
        <p:spPr>
          <a:xfrm>
            <a:off x="5303044" y="2029326"/>
            <a:ext cx="165576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6" name="Picture 8">
            <a:extLst>
              <a:ext uri="{FF2B5EF4-FFF2-40B4-BE49-F238E27FC236}">
                <a16:creationId xmlns:a16="http://schemas.microsoft.com/office/drawing/2014/main" xmlns="" id="{CD9880EF-7738-4177-858A-2149938D908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450" r="47739" b="8334"/>
          <a:stretch>
            <a:fillRect/>
          </a:stretch>
        </p:blipFill>
        <p:spPr bwMode="auto">
          <a:xfrm>
            <a:off x="8503444" y="2413501"/>
            <a:ext cx="6921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a:extLst>
              <a:ext uri="{FF2B5EF4-FFF2-40B4-BE49-F238E27FC236}">
                <a16:creationId xmlns:a16="http://schemas.microsoft.com/office/drawing/2014/main" xmlns="" id="{684B0E70-8865-46C3-8947-E28AC10F2D6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1241" t="5450" b="8334"/>
          <a:stretch>
            <a:fillRect/>
          </a:stretch>
        </p:blipFill>
        <p:spPr bwMode="auto">
          <a:xfrm>
            <a:off x="10040144" y="2413501"/>
            <a:ext cx="6477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1674866"/>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12" name="组合 2">
            <a:extLst>
              <a:ext uri="{FF2B5EF4-FFF2-40B4-BE49-F238E27FC236}">
                <a16:creationId xmlns:a16="http://schemas.microsoft.com/office/drawing/2014/main" xmlns="" id="{156065C0-B4DD-4FC5-A51C-7DDCE469C5C3}"/>
              </a:ext>
            </a:extLst>
          </p:cNvPr>
          <p:cNvGrpSpPr>
            <a:grpSpLocks/>
          </p:cNvGrpSpPr>
          <p:nvPr/>
        </p:nvGrpSpPr>
        <p:grpSpPr bwMode="auto">
          <a:xfrm>
            <a:off x="4658136" y="2843116"/>
            <a:ext cx="3652837" cy="3225800"/>
            <a:chOff x="1546225" y="2811463"/>
            <a:chExt cx="3230563" cy="2852737"/>
          </a:xfrm>
        </p:grpSpPr>
        <p:grpSp>
          <p:nvGrpSpPr>
            <p:cNvPr id="18" name="Rectangle 2">
              <a:extLst>
                <a:ext uri="{FF2B5EF4-FFF2-40B4-BE49-F238E27FC236}">
                  <a16:creationId xmlns:a16="http://schemas.microsoft.com/office/drawing/2014/main" xmlns="" id="{66D17680-99A4-4C06-BC44-3B389679AF73}"/>
                </a:ext>
              </a:extLst>
            </p:cNvPr>
            <p:cNvGrpSpPr>
              <a:grpSpLocks/>
            </p:cNvGrpSpPr>
            <p:nvPr/>
          </p:nvGrpSpPr>
          <p:grpSpPr bwMode="auto">
            <a:xfrm>
              <a:off x="1546225" y="3176588"/>
              <a:ext cx="781050" cy="2201862"/>
              <a:chOff x="0" y="0"/>
              <a:chExt cx="492" cy="1387"/>
            </a:xfrm>
          </p:grpSpPr>
          <p:pic>
            <p:nvPicPr>
              <p:cNvPr id="31" name="Rectangle 2">
                <a:extLst>
                  <a:ext uri="{FF2B5EF4-FFF2-40B4-BE49-F238E27FC236}">
                    <a16:creationId xmlns:a16="http://schemas.microsoft.com/office/drawing/2014/main" xmlns="" id="{1D94D801-3332-4D9E-90FB-0A363B24931E}"/>
                  </a:ext>
                </a:extLst>
              </p:cNvPr>
              <p:cNvPicPr>
                <a:picLocks noChangeArrowheads="1"/>
              </p:cNvPicPr>
              <p:nvPr/>
            </p:nvPicPr>
            <p:blipFill>
              <a:blip r:embed="rId3">
                <a:duotone>
                  <a:schemeClr val="accent4">
                    <a:shade val="45000"/>
                    <a:satMod val="135000"/>
                  </a:schemeClr>
                  <a:prstClr val="white"/>
                </a:duotone>
              </a:blip>
              <a:srcRect/>
              <a:stretch>
                <a:fillRect/>
              </a:stretch>
            </p:blipFill>
            <p:spPr bwMode="auto">
              <a:xfrm>
                <a:off x="0" y="0"/>
                <a:ext cx="492" cy="1387"/>
              </a:xfrm>
              <a:prstGeom prst="rect">
                <a:avLst/>
              </a:prstGeom>
              <a:noFill/>
              <a:ln>
                <a:noFill/>
              </a:ln>
            </p:spPr>
          </p:pic>
          <p:sp>
            <p:nvSpPr>
              <p:cNvPr id="32" name="Text Box 4">
                <a:extLst>
                  <a:ext uri="{FF2B5EF4-FFF2-40B4-BE49-F238E27FC236}">
                    <a16:creationId xmlns:a16="http://schemas.microsoft.com/office/drawing/2014/main" xmlns="" id="{6FD55627-FB07-499A-B5C0-07D008853302}"/>
                  </a:ext>
                </a:extLst>
              </p:cNvPr>
              <p:cNvSpPr txBox="1">
                <a:spLocks noChangeArrowheads="1"/>
              </p:cNvSpPr>
              <p:nvPr/>
            </p:nvSpPr>
            <p:spPr bwMode="auto">
              <a:xfrm>
                <a:off x="37" y="47"/>
                <a:ext cx="408" cy="1315"/>
              </a:xfrm>
              <a:prstGeom prst="rect">
                <a:avLst/>
              </a:prstGeom>
              <a:noFill/>
              <a:ln>
                <a:noFill/>
              </a:ln>
            </p:spPr>
            <p:txBody>
              <a:bodyPr lIns="90170" tIns="46990" rIns="90170" bIns="46990" anchor="ctr"/>
              <a:lstStyle/>
              <a:p>
                <a:pPr algn="ctr" eaLnBrk="1" hangingPunct="1">
                  <a:defRPr/>
                </a:pPr>
                <a:r>
                  <a:rPr lang="zh-CN" altLang="en-US" sz="2400" b="1" dirty="0">
                    <a:solidFill>
                      <a:srgbClr val="7C4926"/>
                    </a:solidFill>
                    <a:latin typeface="+mn-ea"/>
                    <a:ea typeface="+mn-ea"/>
                    <a:sym typeface="微软雅黑" panose="020B0503020204020204" pitchFamily="34" charset="-122"/>
                  </a:rPr>
                  <a:t>劳动的二重性</a:t>
                </a:r>
              </a:p>
            </p:txBody>
          </p:sp>
        </p:grpSp>
        <p:sp>
          <p:nvSpPr>
            <p:cNvPr id="19" name="Line 3">
              <a:extLst>
                <a:ext uri="{FF2B5EF4-FFF2-40B4-BE49-F238E27FC236}">
                  <a16:creationId xmlns:a16="http://schemas.microsoft.com/office/drawing/2014/main" xmlns="" id="{48B1D08C-689E-48D5-9DAF-0CF82EFB27B9}"/>
                </a:ext>
              </a:extLst>
            </p:cNvPr>
            <p:cNvSpPr>
              <a:spLocks noChangeShapeType="1"/>
            </p:cNvSpPr>
            <p:nvPr/>
          </p:nvSpPr>
          <p:spPr bwMode="auto">
            <a:xfrm>
              <a:off x="2267872" y="4295391"/>
              <a:ext cx="432427" cy="14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B26A37"/>
                </a:solidFill>
                <a:latin typeface="+mn-ea"/>
                <a:ea typeface="+mn-ea"/>
              </a:endParaRPr>
            </a:p>
          </p:txBody>
        </p:sp>
        <p:sp>
          <p:nvSpPr>
            <p:cNvPr id="21" name="Line 4">
              <a:extLst>
                <a:ext uri="{FF2B5EF4-FFF2-40B4-BE49-F238E27FC236}">
                  <a16:creationId xmlns:a16="http://schemas.microsoft.com/office/drawing/2014/main" xmlns="" id="{E5A89DAA-1F4C-479F-AA73-9F379484933C}"/>
                </a:ext>
              </a:extLst>
            </p:cNvPr>
            <p:cNvSpPr>
              <a:spLocks noChangeShapeType="1"/>
            </p:cNvSpPr>
            <p:nvPr/>
          </p:nvSpPr>
          <p:spPr bwMode="auto">
            <a:xfrm>
              <a:off x="2700299" y="3144188"/>
              <a:ext cx="0" cy="22322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B26A37"/>
                </a:solidFill>
                <a:latin typeface="+mn-ea"/>
                <a:ea typeface="+mn-ea"/>
              </a:endParaRPr>
            </a:p>
          </p:txBody>
        </p:sp>
        <p:sp>
          <p:nvSpPr>
            <p:cNvPr id="23" name="Line 5">
              <a:extLst>
                <a:ext uri="{FF2B5EF4-FFF2-40B4-BE49-F238E27FC236}">
                  <a16:creationId xmlns:a16="http://schemas.microsoft.com/office/drawing/2014/main" xmlns="" id="{566FFE80-6DF4-4364-B70D-87B5AE065578}"/>
                </a:ext>
              </a:extLst>
            </p:cNvPr>
            <p:cNvSpPr>
              <a:spLocks noChangeShapeType="1"/>
            </p:cNvSpPr>
            <p:nvPr/>
          </p:nvSpPr>
          <p:spPr bwMode="auto">
            <a:xfrm>
              <a:off x="2700299" y="3142785"/>
              <a:ext cx="463314" cy="14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B26A37"/>
                </a:solidFill>
                <a:latin typeface="+mn-ea"/>
                <a:ea typeface="+mn-ea"/>
              </a:endParaRPr>
            </a:p>
          </p:txBody>
        </p:sp>
        <p:sp>
          <p:nvSpPr>
            <p:cNvPr id="24" name="Line 6">
              <a:extLst>
                <a:ext uri="{FF2B5EF4-FFF2-40B4-BE49-F238E27FC236}">
                  <a16:creationId xmlns:a16="http://schemas.microsoft.com/office/drawing/2014/main" xmlns="" id="{7012DD16-E44A-46EF-BA34-5A2D14ECC1F6}"/>
                </a:ext>
              </a:extLst>
            </p:cNvPr>
            <p:cNvSpPr>
              <a:spLocks noChangeShapeType="1"/>
            </p:cNvSpPr>
            <p:nvPr/>
          </p:nvSpPr>
          <p:spPr bwMode="auto">
            <a:xfrm>
              <a:off x="2700299" y="5376399"/>
              <a:ext cx="43242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B26A37"/>
                </a:solidFill>
                <a:latin typeface="+mn-ea"/>
                <a:ea typeface="+mn-ea"/>
              </a:endParaRPr>
            </a:p>
          </p:txBody>
        </p:sp>
        <p:grpSp>
          <p:nvGrpSpPr>
            <p:cNvPr id="25" name="Rectangle 7">
              <a:extLst>
                <a:ext uri="{FF2B5EF4-FFF2-40B4-BE49-F238E27FC236}">
                  <a16:creationId xmlns:a16="http://schemas.microsoft.com/office/drawing/2014/main" xmlns="" id="{514D4122-B91F-420F-A005-0752A10091FB}"/>
                </a:ext>
              </a:extLst>
            </p:cNvPr>
            <p:cNvGrpSpPr>
              <a:grpSpLocks/>
            </p:cNvGrpSpPr>
            <p:nvPr/>
          </p:nvGrpSpPr>
          <p:grpSpPr bwMode="auto">
            <a:xfrm>
              <a:off x="3022600" y="2811463"/>
              <a:ext cx="1717675" cy="622300"/>
              <a:chOff x="0" y="0"/>
              <a:chExt cx="1082" cy="392"/>
            </a:xfrm>
          </p:grpSpPr>
          <p:pic>
            <p:nvPicPr>
              <p:cNvPr id="29" name="Rectangle 7">
                <a:extLst>
                  <a:ext uri="{FF2B5EF4-FFF2-40B4-BE49-F238E27FC236}">
                    <a16:creationId xmlns:a16="http://schemas.microsoft.com/office/drawing/2014/main" xmlns="" id="{9E9E3998-B7AF-4A25-A84B-F92C686550DD}"/>
                  </a:ext>
                </a:extLst>
              </p:cNvPr>
              <p:cNvPicPr>
                <a:picLocks noChangeArrowheads="1"/>
              </p:cNvPicPr>
              <p:nvPr/>
            </p:nvPicPr>
            <p:blipFill>
              <a:blip r:embed="rId4">
                <a:duotone>
                  <a:schemeClr val="accent4">
                    <a:shade val="45000"/>
                    <a:satMod val="135000"/>
                  </a:schemeClr>
                  <a:prstClr val="white"/>
                </a:duotone>
              </a:blip>
              <a:srcRect/>
              <a:stretch>
                <a:fillRect/>
              </a:stretch>
            </p:blipFill>
            <p:spPr bwMode="auto">
              <a:xfrm>
                <a:off x="0" y="0"/>
                <a:ext cx="1082" cy="392"/>
              </a:xfrm>
              <a:prstGeom prst="rect">
                <a:avLst/>
              </a:prstGeom>
              <a:noFill/>
              <a:ln>
                <a:noFill/>
              </a:ln>
            </p:spPr>
          </p:pic>
          <p:sp>
            <p:nvSpPr>
              <p:cNvPr id="30" name="Text Box 11">
                <a:extLst>
                  <a:ext uri="{FF2B5EF4-FFF2-40B4-BE49-F238E27FC236}">
                    <a16:creationId xmlns:a16="http://schemas.microsoft.com/office/drawing/2014/main" xmlns="" id="{1E6C922F-30C8-4799-B9E9-C54E15DB23E9}"/>
                  </a:ext>
                </a:extLst>
              </p:cNvPr>
              <p:cNvSpPr txBox="1">
                <a:spLocks noChangeArrowheads="1"/>
              </p:cNvSpPr>
              <p:nvPr/>
            </p:nvSpPr>
            <p:spPr bwMode="auto">
              <a:xfrm>
                <a:off x="65" y="82"/>
                <a:ext cx="95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dirty="0">
                    <a:solidFill>
                      <a:srgbClr val="B26A37"/>
                    </a:solidFill>
                    <a:latin typeface="+mn-ea"/>
                    <a:ea typeface="+mn-ea"/>
                    <a:sym typeface="微软雅黑" panose="020B0503020204020204" pitchFamily="34" charset="-122"/>
                  </a:rPr>
                  <a:t>具体劳动</a:t>
                </a:r>
                <a:endParaRPr lang="zh-CN" altLang="en-US" dirty="0">
                  <a:solidFill>
                    <a:srgbClr val="B26A37"/>
                  </a:solidFill>
                  <a:latin typeface="+mn-ea"/>
                  <a:ea typeface="+mn-ea"/>
                  <a:sym typeface="微软雅黑" panose="020B0503020204020204" pitchFamily="34" charset="-122"/>
                </a:endParaRPr>
              </a:p>
            </p:txBody>
          </p:sp>
        </p:grpSp>
        <p:grpSp>
          <p:nvGrpSpPr>
            <p:cNvPr id="26" name="Rectangle 8">
              <a:extLst>
                <a:ext uri="{FF2B5EF4-FFF2-40B4-BE49-F238E27FC236}">
                  <a16:creationId xmlns:a16="http://schemas.microsoft.com/office/drawing/2014/main" xmlns="" id="{82BFE2DB-ECF9-4681-95FC-F6A71285C742}"/>
                </a:ext>
              </a:extLst>
            </p:cNvPr>
            <p:cNvGrpSpPr>
              <a:grpSpLocks/>
            </p:cNvGrpSpPr>
            <p:nvPr/>
          </p:nvGrpSpPr>
          <p:grpSpPr bwMode="auto">
            <a:xfrm>
              <a:off x="3059113" y="5067300"/>
              <a:ext cx="1717675" cy="596900"/>
              <a:chOff x="0" y="0"/>
              <a:chExt cx="1082" cy="376"/>
            </a:xfrm>
          </p:grpSpPr>
          <p:pic>
            <p:nvPicPr>
              <p:cNvPr id="27" name="Rectangle 8">
                <a:extLst>
                  <a:ext uri="{FF2B5EF4-FFF2-40B4-BE49-F238E27FC236}">
                    <a16:creationId xmlns:a16="http://schemas.microsoft.com/office/drawing/2014/main" xmlns="" id="{58EC1A25-7657-4F88-B082-9A87B6FACDF9}"/>
                  </a:ext>
                </a:extLst>
              </p:cNvPr>
              <p:cNvPicPr>
                <a:picLocks noChangeArrowheads="1"/>
              </p:cNvPicPr>
              <p:nvPr/>
            </p:nvPicPr>
            <p:blipFill>
              <a:blip r:embed="rId5">
                <a:duotone>
                  <a:schemeClr val="accent4">
                    <a:shade val="45000"/>
                    <a:satMod val="135000"/>
                  </a:schemeClr>
                  <a:prstClr val="white"/>
                </a:duotone>
              </a:blip>
              <a:srcRect/>
              <a:stretch>
                <a:fillRect/>
              </a:stretch>
            </p:blipFill>
            <p:spPr bwMode="auto">
              <a:xfrm>
                <a:off x="0" y="0"/>
                <a:ext cx="1082" cy="376"/>
              </a:xfrm>
              <a:prstGeom prst="rect">
                <a:avLst/>
              </a:prstGeom>
              <a:noFill/>
              <a:ln>
                <a:noFill/>
              </a:ln>
            </p:spPr>
          </p:pic>
          <p:sp>
            <p:nvSpPr>
              <p:cNvPr id="28" name="Text Box 14">
                <a:extLst>
                  <a:ext uri="{FF2B5EF4-FFF2-40B4-BE49-F238E27FC236}">
                    <a16:creationId xmlns:a16="http://schemas.microsoft.com/office/drawing/2014/main" xmlns="" id="{3CEE6760-B1E9-4A76-9BA3-A79A84F0E9A0}"/>
                  </a:ext>
                </a:extLst>
              </p:cNvPr>
              <p:cNvSpPr txBox="1">
                <a:spLocks noChangeArrowheads="1"/>
              </p:cNvSpPr>
              <p:nvPr/>
            </p:nvSpPr>
            <p:spPr bwMode="auto">
              <a:xfrm>
                <a:off x="46" y="60"/>
                <a:ext cx="99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dirty="0">
                    <a:solidFill>
                      <a:srgbClr val="B26A37"/>
                    </a:solidFill>
                    <a:latin typeface="+mn-ea"/>
                    <a:ea typeface="+mn-ea"/>
                    <a:sym typeface="微软雅黑" panose="020B0503020204020204" pitchFamily="34" charset="-122"/>
                  </a:rPr>
                  <a:t>抽象劳动</a:t>
                </a:r>
              </a:p>
            </p:txBody>
          </p:sp>
        </p:grpSp>
      </p:grpSp>
      <p:pic>
        <p:nvPicPr>
          <p:cNvPr id="33" name="Picture 11">
            <a:extLst>
              <a:ext uri="{FF2B5EF4-FFF2-40B4-BE49-F238E27FC236}">
                <a16:creationId xmlns:a16="http://schemas.microsoft.com/office/drawing/2014/main" xmlns="" id="{CDA5A387-51F3-472E-8F73-A5ECA9E7B110}"/>
              </a:ext>
            </a:extLst>
          </p:cNvPr>
          <p:cNvPicPr>
            <a:picLocks noChangeAspect="1" noChangeArrowheads="1"/>
          </p:cNvPicPr>
          <p:nvPr/>
        </p:nvPicPr>
        <p:blipFill rotWithShape="1">
          <a:blip r:embed="rId6"/>
          <a:srcRect b="4410"/>
          <a:stretch>
            <a:fillRect/>
          </a:stretch>
        </p:blipFill>
        <p:spPr bwMode="auto">
          <a:xfrm>
            <a:off x="8675401" y="2913666"/>
            <a:ext cx="3262596" cy="3084701"/>
          </a:xfrm>
          <a:prstGeom prst="roundRect">
            <a:avLst/>
          </a:prstGeom>
          <a:noFill/>
          <a:ln>
            <a:noFill/>
          </a:ln>
        </p:spPr>
      </p:pic>
      <p:grpSp>
        <p:nvGrpSpPr>
          <p:cNvPr id="3" name="组合 2">
            <a:extLst>
              <a:ext uri="{FF2B5EF4-FFF2-40B4-BE49-F238E27FC236}">
                <a16:creationId xmlns:a16="http://schemas.microsoft.com/office/drawing/2014/main" xmlns="" id="{0509ECE7-3F35-46D0-B5B1-A7045006F05F}"/>
              </a:ext>
            </a:extLst>
          </p:cNvPr>
          <p:cNvGrpSpPr/>
          <p:nvPr/>
        </p:nvGrpSpPr>
        <p:grpSpPr>
          <a:xfrm>
            <a:off x="533359" y="2606057"/>
            <a:ext cx="3638952" cy="3699919"/>
            <a:chOff x="349951" y="2386982"/>
            <a:chExt cx="3638952" cy="3699919"/>
          </a:xfrm>
        </p:grpSpPr>
        <p:sp>
          <p:nvSpPr>
            <p:cNvPr id="38" name="MH_SubTitle_2">
              <a:extLst>
                <a:ext uri="{FF2B5EF4-FFF2-40B4-BE49-F238E27FC236}">
                  <a16:creationId xmlns:a16="http://schemas.microsoft.com/office/drawing/2014/main" xmlns="" id="{D81BA951-B6E3-4903-B6F5-B8F1863F9055}"/>
                </a:ext>
              </a:extLst>
            </p:cNvPr>
            <p:cNvSpPr>
              <a:spLocks noChangeArrowheads="1"/>
            </p:cNvSpPr>
            <p:nvPr>
              <p:custDataLst>
                <p:tags r:id="rId1"/>
              </p:custDataLst>
            </p:nvPr>
          </p:nvSpPr>
          <p:spPr bwMode="auto">
            <a:xfrm>
              <a:off x="349953" y="3170352"/>
              <a:ext cx="3638950" cy="2916549"/>
            </a:xfrm>
            <a:prstGeom prst="rect">
              <a:avLst/>
            </a:prstGeom>
            <a:solidFill>
              <a:srgbClr val="FFFFFF"/>
            </a:solidFill>
            <a:ln w="9525">
              <a:solidFill>
                <a:srgbClr val="D9D9D9"/>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a:solidFill>
                  <a:srgbClr val="D5AD01"/>
                </a:solidFill>
                <a:latin typeface="Calibri" panose="020F0502020204030204" pitchFamily="34" charset="0"/>
                <a:ea typeface="微软雅黑" panose="020B0503020204020204" pitchFamily="34" charset="-122"/>
              </a:endParaRPr>
            </a:p>
          </p:txBody>
        </p:sp>
        <p:sp>
          <p:nvSpPr>
            <p:cNvPr id="34" name="文本框 1">
              <a:extLst>
                <a:ext uri="{FF2B5EF4-FFF2-40B4-BE49-F238E27FC236}">
                  <a16:creationId xmlns:a16="http://schemas.microsoft.com/office/drawing/2014/main" xmlns="" id="{DD447BA3-B020-48DC-8A08-9DF6F3E16AE6}"/>
                </a:ext>
              </a:extLst>
            </p:cNvPr>
            <p:cNvSpPr txBox="1">
              <a:spLocks noChangeArrowheads="1"/>
            </p:cNvSpPr>
            <p:nvPr/>
          </p:nvSpPr>
          <p:spPr bwMode="auto">
            <a:xfrm>
              <a:off x="349951" y="3294765"/>
              <a:ext cx="3638952" cy="278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pPr>
              <a:r>
                <a:rPr lang="zh-CN" altLang="en-US" sz="2800" b="1" dirty="0">
                  <a:latin typeface="微软雅黑" panose="020B0503020204020204" pitchFamily="34" charset="-122"/>
                  <a:sym typeface="微软雅黑" panose="020B0503020204020204" pitchFamily="34" charset="-122"/>
                </a:rPr>
                <a:t>是生产商品的同一劳动的两个方面</a:t>
              </a:r>
              <a:endParaRPr lang="en-US" altLang="zh-CN" sz="2800" b="1" dirty="0">
                <a:latin typeface="微软雅黑" panose="020B0503020204020204" pitchFamily="34" charset="-122"/>
                <a:sym typeface="微软雅黑" panose="020B0503020204020204" pitchFamily="34" charset="-122"/>
              </a:endParaRPr>
            </a:p>
            <a:p>
              <a:pPr indent="0" algn="ctr"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不是两次劳动</a:t>
              </a:r>
              <a:endParaRPr lang="en-US" altLang="zh-CN" sz="2400" dirty="0">
                <a:latin typeface="微软雅黑" panose="020B0503020204020204" pitchFamily="34" charset="-122"/>
                <a:sym typeface="微软雅黑" panose="020B0503020204020204" pitchFamily="34" charset="-122"/>
              </a:endParaRPr>
            </a:p>
            <a:p>
              <a:pPr indent="0" algn="ctr"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不是独立存在的两种劳动 </a:t>
              </a:r>
            </a:p>
          </p:txBody>
        </p:sp>
        <p:sp>
          <p:nvSpPr>
            <p:cNvPr id="37" name="11 Rectángulo">
              <a:extLst>
                <a:ext uri="{FF2B5EF4-FFF2-40B4-BE49-F238E27FC236}">
                  <a16:creationId xmlns:a16="http://schemas.microsoft.com/office/drawing/2014/main" xmlns="" id="{885C59A3-4B4F-42F9-AFA2-463C00E04152}"/>
                </a:ext>
              </a:extLst>
            </p:cNvPr>
            <p:cNvSpPr/>
            <p:nvPr/>
          </p:nvSpPr>
          <p:spPr>
            <a:xfrm>
              <a:off x="349952" y="2386982"/>
              <a:ext cx="3638950" cy="787840"/>
            </a:xfrm>
            <a:prstGeom prst="rect">
              <a:avLst/>
            </a:prstGeom>
            <a:solidFill>
              <a:srgbClr val="C87E4C"/>
            </a:solidFill>
            <a:ln>
              <a:noFill/>
            </a:ln>
            <a:effectLst/>
          </p:spPr>
          <p:style>
            <a:lnRef idx="3">
              <a:schemeClr val="lt1"/>
            </a:lnRef>
            <a:fillRef idx="1">
              <a:schemeClr val="accent4"/>
            </a:fillRef>
            <a:effectRef idx="1">
              <a:schemeClr val="accent4"/>
            </a:effectRef>
            <a:fontRef idx="minor">
              <a:schemeClr val="lt1"/>
            </a:fontRef>
          </p:style>
          <p:txBody>
            <a:bodyPr lIns="68571" tIns="34285" rIns="68571" bIns="34285"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0" algn="ctr">
                <a:defRPr/>
              </a:pPr>
              <a:r>
                <a:rPr lang="zh-CN" altLang="en-US" sz="2400" b="1" kern="0" dirty="0">
                  <a:solidFill>
                    <a:schemeClr val="bg1"/>
                  </a:solidFill>
                  <a:latin typeface="微软雅黑" panose="020B0503020204020204" pitchFamily="34" charset="-122"/>
                  <a:ea typeface="微软雅黑" panose="020B0503020204020204" pitchFamily="34" charset="-122"/>
                </a:rPr>
                <a:t>生产商品的劳动</a:t>
              </a:r>
              <a:endParaRPr lang="en-US" altLang="zh-CN" sz="24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5" name="矩形 4">
            <a:extLst>
              <a:ext uri="{FF2B5EF4-FFF2-40B4-BE49-F238E27FC236}">
                <a16:creationId xmlns:a16="http://schemas.microsoft.com/office/drawing/2014/main" xmlns="" id="{3B5A3858-A970-42DF-AC1B-EEB5E33928B9}"/>
              </a:ext>
            </a:extLst>
          </p:cNvPr>
          <p:cNvSpPr>
            <a:spLocks noChangeArrowheads="1"/>
          </p:cNvSpPr>
          <p:nvPr/>
        </p:nvSpPr>
        <p:spPr bwMode="auto">
          <a:xfrm>
            <a:off x="1049252" y="1843234"/>
            <a:ext cx="2726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3.</a:t>
            </a:r>
            <a:r>
              <a:rPr lang="zh-CN" altLang="en-US" sz="2400" b="1" dirty="0">
                <a:solidFill>
                  <a:srgbClr val="AE6836"/>
                </a:solidFill>
              </a:rPr>
              <a:t>劳动的二重性</a:t>
            </a:r>
          </a:p>
        </p:txBody>
      </p:sp>
      <p:sp>
        <p:nvSpPr>
          <p:cNvPr id="36" name="矩形: 圆角 35">
            <a:extLst>
              <a:ext uri="{FF2B5EF4-FFF2-40B4-BE49-F238E27FC236}">
                <a16:creationId xmlns:a16="http://schemas.microsoft.com/office/drawing/2014/main" xmlns="" id="{F9F1102C-06F0-45B5-89B9-C5DB026FD066}"/>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spTree>
    <p:extLst>
      <p:ext uri="{BB962C8B-B14F-4D97-AF65-F5344CB8AC3E}">
        <p14:creationId xmlns:p14="http://schemas.microsoft.com/office/powerpoint/2010/main" val="599126891"/>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5" name="组合 4">
            <a:extLst>
              <a:ext uri="{FF2B5EF4-FFF2-40B4-BE49-F238E27FC236}">
                <a16:creationId xmlns:a16="http://schemas.microsoft.com/office/drawing/2014/main" xmlns="" id="{69519DD4-C543-4BF4-80D8-2E660B131C1D}"/>
              </a:ext>
            </a:extLst>
          </p:cNvPr>
          <p:cNvGrpSpPr/>
          <p:nvPr/>
        </p:nvGrpSpPr>
        <p:grpSpPr>
          <a:xfrm>
            <a:off x="924358" y="2314120"/>
            <a:ext cx="11267642" cy="4104557"/>
            <a:chOff x="924351" y="1774125"/>
            <a:chExt cx="11267642" cy="4104557"/>
          </a:xfrm>
        </p:grpSpPr>
        <p:pic>
          <p:nvPicPr>
            <p:cNvPr id="39938" name="Picture 2">
              <a:extLst>
                <a:ext uri="{FF2B5EF4-FFF2-40B4-BE49-F238E27FC236}">
                  <a16:creationId xmlns:a16="http://schemas.microsoft.com/office/drawing/2014/main" xmlns="" id="{117A454A-5A54-4D36-86DC-DFAC5C4A0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250" y="1774125"/>
              <a:ext cx="5472743" cy="410455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xmlns="" id="{512B9F57-8AAF-4FCB-8105-45E60B834E85}"/>
                </a:ext>
              </a:extLst>
            </p:cNvPr>
            <p:cNvGrpSpPr/>
            <p:nvPr/>
          </p:nvGrpSpPr>
          <p:grpSpPr>
            <a:xfrm>
              <a:off x="924351" y="1946030"/>
              <a:ext cx="1068222" cy="3743325"/>
              <a:chOff x="1456614" y="1686722"/>
              <a:chExt cx="1068222" cy="3743325"/>
            </a:xfrm>
          </p:grpSpPr>
          <p:cxnSp>
            <p:nvCxnSpPr>
              <p:cNvPr id="6" name="直接连接符 5">
                <a:extLst>
                  <a:ext uri="{FF2B5EF4-FFF2-40B4-BE49-F238E27FC236}">
                    <a16:creationId xmlns:a16="http://schemas.microsoft.com/office/drawing/2014/main" xmlns="" id="{033D67C1-2C72-4421-A41B-2805FFA25BBE}"/>
                  </a:ext>
                </a:extLst>
              </p:cNvPr>
              <p:cNvCxnSpPr>
                <a:cxnSpLocks/>
              </p:cNvCxnSpPr>
              <p:nvPr/>
            </p:nvCxnSpPr>
            <p:spPr>
              <a:xfrm>
                <a:off x="1990724" y="1686722"/>
                <a:ext cx="0" cy="3743325"/>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xmlns="" id="{8DE19C30-22F8-4510-B213-4156DB29663E}"/>
                  </a:ext>
                </a:extLst>
              </p:cNvPr>
              <p:cNvSpPr/>
              <p:nvPr/>
            </p:nvSpPr>
            <p:spPr>
              <a:xfrm>
                <a:off x="1456614" y="1940802"/>
                <a:ext cx="1068222" cy="1068222"/>
              </a:xfrm>
              <a:prstGeom prst="ellipse">
                <a:avLst/>
              </a:prstGeom>
              <a:solidFill>
                <a:schemeClr val="bg1"/>
              </a:solidFill>
              <a:ln>
                <a:solidFill>
                  <a:srgbClr val="B26A37"/>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椭圆 7">
                <a:extLst>
                  <a:ext uri="{FF2B5EF4-FFF2-40B4-BE49-F238E27FC236}">
                    <a16:creationId xmlns:a16="http://schemas.microsoft.com/office/drawing/2014/main" xmlns="" id="{29F81B1F-EE42-4591-B642-42B6027AE06D}"/>
                  </a:ext>
                </a:extLst>
              </p:cNvPr>
              <p:cNvSpPr/>
              <p:nvPr/>
            </p:nvSpPr>
            <p:spPr>
              <a:xfrm>
                <a:off x="1456614" y="3739768"/>
                <a:ext cx="1068222" cy="1065978"/>
              </a:xfrm>
              <a:prstGeom prst="ellipse">
                <a:avLst/>
              </a:prstGeom>
              <a:solidFill>
                <a:schemeClr val="bg1"/>
              </a:solidFill>
              <a:ln>
                <a:solidFill>
                  <a:srgbClr val="B26A37"/>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sp>
          <p:nvSpPr>
            <p:cNvPr id="12" name="文本框 1">
              <a:extLst>
                <a:ext uri="{FF2B5EF4-FFF2-40B4-BE49-F238E27FC236}">
                  <a16:creationId xmlns:a16="http://schemas.microsoft.com/office/drawing/2014/main" xmlns="" id="{4ABC01F0-5AAE-41D1-908A-1490FC53335B}"/>
                </a:ext>
              </a:extLst>
            </p:cNvPr>
            <p:cNvSpPr txBox="1">
              <a:spLocks noChangeArrowheads="1"/>
            </p:cNvSpPr>
            <p:nvPr/>
          </p:nvSpPr>
          <p:spPr bwMode="auto">
            <a:xfrm>
              <a:off x="1035166" y="2348490"/>
              <a:ext cx="8465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0"/>
                </a:spcBef>
              </a:pPr>
              <a:r>
                <a:rPr lang="zh-CN" altLang="en-US" sz="2400" b="1" dirty="0">
                  <a:solidFill>
                    <a:srgbClr val="B26A37"/>
                  </a:solidFill>
                  <a:latin typeface="微软雅黑" panose="020B0503020204020204" pitchFamily="34" charset="-122"/>
                  <a:sym typeface="微软雅黑" panose="020B0503020204020204" pitchFamily="34" charset="-122"/>
                </a:rPr>
                <a:t>具体</a:t>
              </a:r>
            </a:p>
            <a:p>
              <a:pPr indent="0" algn="ctr" eaLnBrk="1" hangingPunct="1">
                <a:spcBef>
                  <a:spcPts val="0"/>
                </a:spcBef>
              </a:pPr>
              <a:r>
                <a:rPr lang="zh-CN" altLang="en-US" sz="2400" b="1" dirty="0">
                  <a:solidFill>
                    <a:srgbClr val="B26A37"/>
                  </a:solidFill>
                  <a:latin typeface="微软雅黑" panose="020B0503020204020204" pitchFamily="34" charset="-122"/>
                  <a:sym typeface="微软雅黑" panose="020B0503020204020204" pitchFamily="34" charset="-122"/>
                </a:rPr>
                <a:t>劳动</a:t>
              </a:r>
            </a:p>
          </p:txBody>
        </p:sp>
        <p:sp>
          <p:nvSpPr>
            <p:cNvPr id="13" name="文本框 1">
              <a:extLst>
                <a:ext uri="{FF2B5EF4-FFF2-40B4-BE49-F238E27FC236}">
                  <a16:creationId xmlns:a16="http://schemas.microsoft.com/office/drawing/2014/main" xmlns="" id="{CCA5B406-486E-48B3-BA35-7E925AD4BDA4}"/>
                </a:ext>
              </a:extLst>
            </p:cNvPr>
            <p:cNvSpPr txBox="1">
              <a:spLocks noChangeArrowheads="1"/>
            </p:cNvSpPr>
            <p:nvPr/>
          </p:nvSpPr>
          <p:spPr bwMode="auto">
            <a:xfrm>
              <a:off x="1035166" y="4146334"/>
              <a:ext cx="8465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600"/>
                </a:spcBef>
              </a:pPr>
              <a:r>
                <a:rPr lang="zh-CN" altLang="en-US" sz="2400" b="1" dirty="0">
                  <a:solidFill>
                    <a:srgbClr val="B26A37"/>
                  </a:solidFill>
                  <a:latin typeface="微软雅黑" panose="020B0503020204020204" pitchFamily="34" charset="-122"/>
                  <a:sym typeface="微软雅黑" panose="020B0503020204020204" pitchFamily="34" charset="-122"/>
                </a:rPr>
                <a:t>抽象劳动</a:t>
              </a:r>
              <a:endParaRPr lang="zh-CN" altLang="en-US" sz="2400" dirty="0">
                <a:latin typeface="微软雅黑" panose="020B0503020204020204" pitchFamily="34" charset="-122"/>
                <a:sym typeface="微软雅黑" panose="020B0503020204020204" pitchFamily="34" charset="-122"/>
              </a:endParaRPr>
            </a:p>
          </p:txBody>
        </p:sp>
        <p:sp>
          <p:nvSpPr>
            <p:cNvPr id="14" name="文本框 1">
              <a:extLst>
                <a:ext uri="{FF2B5EF4-FFF2-40B4-BE49-F238E27FC236}">
                  <a16:creationId xmlns:a16="http://schemas.microsoft.com/office/drawing/2014/main" xmlns="" id="{30965584-1317-48A7-9666-CE8F33D68AB9}"/>
                </a:ext>
              </a:extLst>
            </p:cNvPr>
            <p:cNvSpPr txBox="1">
              <a:spLocks noChangeArrowheads="1"/>
            </p:cNvSpPr>
            <p:nvPr/>
          </p:nvSpPr>
          <p:spPr bwMode="auto">
            <a:xfrm>
              <a:off x="2292391" y="2128342"/>
              <a:ext cx="318036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生产一定使用价值的具体形式的劳动</a:t>
              </a:r>
            </a:p>
          </p:txBody>
        </p:sp>
        <p:sp>
          <p:nvSpPr>
            <p:cNvPr id="15" name="文本框 1">
              <a:extLst>
                <a:ext uri="{FF2B5EF4-FFF2-40B4-BE49-F238E27FC236}">
                  <a16:creationId xmlns:a16="http://schemas.microsoft.com/office/drawing/2014/main" xmlns="" id="{C2C37CBA-810A-444A-A31E-5D3BAEA560B6}"/>
                </a:ext>
              </a:extLst>
            </p:cNvPr>
            <p:cNvSpPr txBox="1">
              <a:spLocks noChangeArrowheads="1"/>
            </p:cNvSpPr>
            <p:nvPr/>
          </p:nvSpPr>
          <p:spPr bwMode="auto">
            <a:xfrm>
              <a:off x="2292390" y="3717306"/>
              <a:ext cx="401287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撇开一切具体形式的、无差别的一般人类劳动，即人的脑力和体力的耗费</a:t>
              </a:r>
            </a:p>
          </p:txBody>
        </p:sp>
      </p:grpSp>
      <p:sp>
        <p:nvSpPr>
          <p:cNvPr id="16" name="矩形 4">
            <a:extLst>
              <a:ext uri="{FF2B5EF4-FFF2-40B4-BE49-F238E27FC236}">
                <a16:creationId xmlns:a16="http://schemas.microsoft.com/office/drawing/2014/main" xmlns="" id="{2EC83847-F33B-43D9-A854-79E1A1D25B89}"/>
              </a:ext>
            </a:extLst>
          </p:cNvPr>
          <p:cNvSpPr>
            <a:spLocks noChangeArrowheads="1"/>
          </p:cNvSpPr>
          <p:nvPr/>
        </p:nvSpPr>
        <p:spPr bwMode="auto">
          <a:xfrm>
            <a:off x="1049252" y="1843234"/>
            <a:ext cx="2726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3.</a:t>
            </a:r>
            <a:r>
              <a:rPr lang="zh-CN" altLang="en-US" sz="2400" b="1" dirty="0">
                <a:solidFill>
                  <a:srgbClr val="AE6836"/>
                </a:solidFill>
              </a:rPr>
              <a:t>劳动的二重性</a:t>
            </a:r>
          </a:p>
        </p:txBody>
      </p:sp>
      <p:sp>
        <p:nvSpPr>
          <p:cNvPr id="17" name="矩形: 圆角 16">
            <a:extLst>
              <a:ext uri="{FF2B5EF4-FFF2-40B4-BE49-F238E27FC236}">
                <a16:creationId xmlns:a16="http://schemas.microsoft.com/office/drawing/2014/main" xmlns="" id="{985BCEF7-A8CE-446A-BBF6-A9825AA415FE}"/>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spTree>
    <p:extLst>
      <p:ext uri="{BB962C8B-B14F-4D97-AF65-F5344CB8AC3E}">
        <p14:creationId xmlns:p14="http://schemas.microsoft.com/office/powerpoint/2010/main" val="273582392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2CCA6446-C16B-4674-BE50-55B6B996CBF6}"/>
              </a:ext>
            </a:extLst>
          </p:cNvPr>
          <p:cNvPicPr>
            <a:picLocks noChangeAspect="1"/>
          </p:cNvPicPr>
          <p:nvPr/>
        </p:nvPicPr>
        <p:blipFill rotWithShape="1">
          <a:blip r:embed="rId2"/>
          <a:srcRect t="8893" b="23531"/>
          <a:stretch/>
        </p:blipFill>
        <p:spPr>
          <a:xfrm>
            <a:off x="0" y="0"/>
            <a:ext cx="12192000" cy="3535222"/>
          </a:xfrm>
          <a:prstGeom prst="rect">
            <a:avLst/>
          </a:prstGeom>
        </p:spPr>
      </p:pic>
      <p:cxnSp>
        <p:nvCxnSpPr>
          <p:cNvPr id="8" name="直接连接符 7">
            <a:extLst>
              <a:ext uri="{FF2B5EF4-FFF2-40B4-BE49-F238E27FC236}">
                <a16:creationId xmlns:a16="http://schemas.microsoft.com/office/drawing/2014/main" xmlns="" id="{A599A078-58A1-4F3E-A5CD-70413E77461B}"/>
              </a:ext>
            </a:extLst>
          </p:cNvPr>
          <p:cNvCxnSpPr>
            <a:cxnSpLocks/>
          </p:cNvCxnSpPr>
          <p:nvPr/>
        </p:nvCxnSpPr>
        <p:spPr bwMode="auto">
          <a:xfrm>
            <a:off x="6318739" y="4271428"/>
            <a:ext cx="0" cy="2291909"/>
          </a:xfrm>
          <a:prstGeom prst="line">
            <a:avLst/>
          </a:prstGeom>
          <a:noFill/>
          <a:ln w="3175" cap="rnd" algn="ctr">
            <a:solidFill>
              <a:srgbClr val="BFBFBF"/>
            </a:solidFill>
            <a:round/>
            <a:headEnd/>
            <a:tailEnd/>
          </a:ln>
          <a:extLst>
            <a:ext uri="{909E8E84-426E-40DD-AFC4-6F175D3DCCD1}">
              <a14:hiddenFill xmlns:a14="http://schemas.microsoft.com/office/drawing/2010/main">
                <a:noFill/>
              </a14:hiddenFill>
            </a:ext>
          </a:extLst>
        </p:spPr>
      </p:cxnSp>
      <p:grpSp>
        <p:nvGrpSpPr>
          <p:cNvPr id="2" name="组合 1">
            <a:extLst>
              <a:ext uri="{FF2B5EF4-FFF2-40B4-BE49-F238E27FC236}">
                <a16:creationId xmlns:a16="http://schemas.microsoft.com/office/drawing/2014/main" xmlns="" id="{90BE6810-D4BD-47C4-B96F-B6DBA98FFB42}"/>
              </a:ext>
            </a:extLst>
          </p:cNvPr>
          <p:cNvGrpSpPr/>
          <p:nvPr/>
        </p:nvGrpSpPr>
        <p:grpSpPr>
          <a:xfrm>
            <a:off x="7155292" y="3017896"/>
            <a:ext cx="3529010" cy="2325476"/>
            <a:chOff x="5907315" y="3017896"/>
            <a:chExt cx="3529010" cy="2325476"/>
          </a:xfrm>
        </p:grpSpPr>
        <p:sp>
          <p:nvSpPr>
            <p:cNvPr id="22" name="ï$ļiḓê">
              <a:extLst>
                <a:ext uri="{FF2B5EF4-FFF2-40B4-BE49-F238E27FC236}">
                  <a16:creationId xmlns:a16="http://schemas.microsoft.com/office/drawing/2014/main" xmlns="" id="{77627AE6-CE09-4C4C-93D7-F16178407D5D}"/>
                </a:ext>
              </a:extLst>
            </p:cNvPr>
            <p:cNvSpPr/>
            <p:nvPr/>
          </p:nvSpPr>
          <p:spPr bwMode="auto">
            <a:xfrm>
              <a:off x="7190808" y="3017896"/>
              <a:ext cx="962025" cy="962025"/>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n-ea"/>
                <a:ea typeface="+mn-ea"/>
                <a:cs typeface="+mn-ea"/>
                <a:sym typeface="inpin yayati-Dban" panose="02010601030101010101" pitchFamily="2" charset="-122"/>
              </a:endParaRPr>
            </a:p>
          </p:txBody>
        </p:sp>
        <p:sp>
          <p:nvSpPr>
            <p:cNvPr id="23" name="iŝḻïḓe">
              <a:hlinkClick r:id="rId3" action="ppaction://hlinkfile"/>
              <a:extLst>
                <a:ext uri="{FF2B5EF4-FFF2-40B4-BE49-F238E27FC236}">
                  <a16:creationId xmlns:a16="http://schemas.microsoft.com/office/drawing/2014/main" xmlns="" id="{BA2FA42D-B2AE-45F8-948D-4BB63B044D17}"/>
                </a:ext>
              </a:extLst>
            </p:cNvPr>
            <p:cNvSpPr/>
            <p:nvPr/>
          </p:nvSpPr>
          <p:spPr bwMode="auto">
            <a:xfrm>
              <a:off x="5907315" y="4271428"/>
              <a:ext cx="3529010"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fontAlgn="auto">
                <a:spcBef>
                  <a:spcPts val="0"/>
                </a:spcBef>
                <a:spcAft>
                  <a:spcPts val="0"/>
                </a:spcAft>
                <a:defRPr/>
              </a:pPr>
              <a:r>
                <a:rPr lang="en-US" altLang="zh-CN" sz="2400" kern="0" dirty="0">
                  <a:solidFill>
                    <a:srgbClr val="000000"/>
                  </a:solidFill>
                  <a:latin typeface="+mn-ea"/>
                  <a:ea typeface="+mn-ea"/>
                  <a:cs typeface="+mn-ea"/>
                  <a:sym typeface="inpin yayati-Dban" panose="02010601030101010101" pitchFamily="2" charset="-122"/>
                </a:rPr>
                <a:t>1.</a:t>
              </a:r>
              <a:r>
                <a:rPr lang="zh-CN" altLang="en-US" sz="2400" kern="0" dirty="0">
                  <a:solidFill>
                    <a:srgbClr val="000000"/>
                  </a:solidFill>
                  <a:latin typeface="+mn-ea"/>
                  <a:ea typeface="+mn-ea"/>
                  <a:cs typeface="+mn-ea"/>
                  <a:sym typeface="inpin yayati-Dban" panose="02010601030101010101" pitchFamily="2" charset="-122"/>
                </a:rPr>
                <a:t>劳动价值论及其意义</a:t>
              </a:r>
            </a:p>
          </p:txBody>
        </p:sp>
        <p:sp>
          <p:nvSpPr>
            <p:cNvPr id="20" name="矩形 19">
              <a:extLst>
                <a:ext uri="{FF2B5EF4-FFF2-40B4-BE49-F238E27FC236}">
                  <a16:creationId xmlns:a16="http://schemas.microsoft.com/office/drawing/2014/main" xmlns="" id="{A09FB5F2-A2B6-40A0-8062-47D4D0DA6FC3}"/>
                </a:ext>
              </a:extLst>
            </p:cNvPr>
            <p:cNvSpPr/>
            <p:nvPr/>
          </p:nvSpPr>
          <p:spPr>
            <a:xfrm>
              <a:off x="7271711" y="3304389"/>
              <a:ext cx="800219" cy="461665"/>
            </a:xfrm>
            <a:prstGeom prst="rect">
              <a:avLst/>
            </a:prstGeom>
          </p:spPr>
          <p:txBody>
            <a:bodyPr wrap="none">
              <a:spAutoFit/>
            </a:bodyPr>
            <a:lstStyle/>
            <a:p>
              <a:pPr algn="ctr"/>
              <a:r>
                <a:rPr lang="zh-CN" altLang="en-US" sz="2400" b="1" dirty="0">
                  <a:solidFill>
                    <a:srgbClr val="B26A37"/>
                  </a:solidFill>
                  <a:latin typeface="+mn-ea"/>
                  <a:ea typeface="+mn-ea"/>
                </a:rPr>
                <a:t>难点</a:t>
              </a:r>
              <a:endParaRPr lang="zh-CN" altLang="en-US" b="1" dirty="0">
                <a:solidFill>
                  <a:srgbClr val="B26A37"/>
                </a:solidFill>
                <a:latin typeface="+mn-ea"/>
                <a:ea typeface="+mn-ea"/>
              </a:endParaRPr>
            </a:p>
          </p:txBody>
        </p:sp>
        <p:sp>
          <p:nvSpPr>
            <p:cNvPr id="19" name="iŝḻïḓe">
              <a:hlinkClick r:id="rId3" action="ppaction://hlinkfile"/>
              <a:extLst>
                <a:ext uri="{FF2B5EF4-FFF2-40B4-BE49-F238E27FC236}">
                  <a16:creationId xmlns:a16="http://schemas.microsoft.com/office/drawing/2014/main" xmlns="" id="{C09B9C6D-B3CA-4617-BBFF-958E95315CED}"/>
                </a:ext>
              </a:extLst>
            </p:cNvPr>
            <p:cNvSpPr/>
            <p:nvPr/>
          </p:nvSpPr>
          <p:spPr bwMode="auto">
            <a:xfrm>
              <a:off x="5907315" y="4881409"/>
              <a:ext cx="3529010"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fontAlgn="auto">
                <a:spcBef>
                  <a:spcPts val="0"/>
                </a:spcBef>
                <a:spcAft>
                  <a:spcPts val="0"/>
                </a:spcAft>
                <a:defRPr/>
              </a:pPr>
              <a:r>
                <a:rPr lang="en-US" altLang="zh-CN" sz="2400" kern="0" dirty="0">
                  <a:solidFill>
                    <a:srgbClr val="000000"/>
                  </a:solidFill>
                  <a:latin typeface="+mn-ea"/>
                  <a:ea typeface="+mn-ea"/>
                  <a:cs typeface="+mn-ea"/>
                  <a:sym typeface="inpin yayati-Dban" panose="02010601030101010101" pitchFamily="2" charset="-122"/>
                </a:rPr>
                <a:t>2.</a:t>
              </a:r>
              <a:r>
                <a:rPr lang="zh-CN" altLang="en-US" sz="2400" dirty="0">
                  <a:latin typeface="+mn-ea"/>
                  <a:ea typeface="+mn-ea"/>
                  <a:cs typeface="Times New Roman" panose="02020603050405020304" pitchFamily="18" charset="0"/>
                </a:rPr>
                <a:t>剩余价值论及其意义</a:t>
              </a:r>
              <a:endParaRPr lang="zh-CN" altLang="en-US" sz="2400" kern="0" dirty="0">
                <a:solidFill>
                  <a:srgbClr val="000000"/>
                </a:solidFill>
                <a:latin typeface="+mn-ea"/>
                <a:ea typeface="+mn-ea"/>
                <a:cs typeface="+mn-ea"/>
                <a:sym typeface="inpin yayati-Dban" panose="02010601030101010101" pitchFamily="2" charset="-122"/>
              </a:endParaRPr>
            </a:p>
          </p:txBody>
        </p:sp>
      </p:grpSp>
      <p:grpSp>
        <p:nvGrpSpPr>
          <p:cNvPr id="3" name="组合 2">
            <a:extLst>
              <a:ext uri="{FF2B5EF4-FFF2-40B4-BE49-F238E27FC236}">
                <a16:creationId xmlns:a16="http://schemas.microsoft.com/office/drawing/2014/main" xmlns="" id="{F333271B-6BDC-463D-A723-A70116C9E9E9}"/>
              </a:ext>
            </a:extLst>
          </p:cNvPr>
          <p:cNvGrpSpPr/>
          <p:nvPr/>
        </p:nvGrpSpPr>
        <p:grpSpPr>
          <a:xfrm>
            <a:off x="642483" y="3017896"/>
            <a:ext cx="4923872" cy="3545441"/>
            <a:chOff x="329256" y="3017896"/>
            <a:chExt cx="4923872" cy="3545441"/>
          </a:xfrm>
        </p:grpSpPr>
        <p:sp>
          <p:nvSpPr>
            <p:cNvPr id="13" name="ï$ļiḓê">
              <a:extLst>
                <a:ext uri="{FF2B5EF4-FFF2-40B4-BE49-F238E27FC236}">
                  <a16:creationId xmlns:a16="http://schemas.microsoft.com/office/drawing/2014/main" xmlns="" id="{995A4C32-1587-4476-999B-A8991866B119}"/>
                </a:ext>
              </a:extLst>
            </p:cNvPr>
            <p:cNvSpPr/>
            <p:nvPr/>
          </p:nvSpPr>
          <p:spPr bwMode="auto">
            <a:xfrm>
              <a:off x="2310180" y="3017896"/>
              <a:ext cx="962025" cy="962025"/>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n-ea"/>
                <a:ea typeface="+mn-ea"/>
                <a:cs typeface="+mn-ea"/>
                <a:sym typeface="inpin yayati-Dban" panose="02010601030101010101" pitchFamily="2" charset="-122"/>
              </a:endParaRPr>
            </a:p>
          </p:txBody>
        </p:sp>
        <p:sp>
          <p:nvSpPr>
            <p:cNvPr id="14" name="iŝḻïḓe">
              <a:hlinkClick r:id="rId3" action="ppaction://hlinkfile"/>
              <a:extLst>
                <a:ext uri="{FF2B5EF4-FFF2-40B4-BE49-F238E27FC236}">
                  <a16:creationId xmlns:a16="http://schemas.microsoft.com/office/drawing/2014/main" xmlns="" id="{4EF792C8-4CC7-4807-85C5-837F9504AC35}"/>
                </a:ext>
              </a:extLst>
            </p:cNvPr>
            <p:cNvSpPr/>
            <p:nvPr/>
          </p:nvSpPr>
          <p:spPr bwMode="auto">
            <a:xfrm>
              <a:off x="329256" y="4271428"/>
              <a:ext cx="4923872"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mn-ea"/>
                  <a:ea typeface="+mn-ea"/>
                  <a:cs typeface="+mn-ea"/>
                  <a:sym typeface="inpin yayati-Dban" panose="02010601030101010101" pitchFamily="2" charset="-122"/>
                </a:rPr>
                <a:t>1.</a:t>
              </a:r>
              <a:r>
                <a:rPr lang="zh-CN" altLang="en-US" sz="2400" kern="0" dirty="0">
                  <a:solidFill>
                    <a:srgbClr val="000000"/>
                  </a:solidFill>
                  <a:latin typeface="+mn-ea"/>
                  <a:ea typeface="+mn-ea"/>
                  <a:cs typeface="+mn-ea"/>
                  <a:sym typeface="inpin yayati-Dban" panose="02010601030101010101" pitchFamily="2" charset="-122"/>
                </a:rPr>
                <a:t>私有制基础上商品经济的基本矛盾</a:t>
              </a:r>
            </a:p>
          </p:txBody>
        </p:sp>
        <p:sp>
          <p:nvSpPr>
            <p:cNvPr id="15" name="iŝḻïḓe">
              <a:hlinkClick r:id="rId3" action="ppaction://hlinkfile"/>
              <a:extLst>
                <a:ext uri="{FF2B5EF4-FFF2-40B4-BE49-F238E27FC236}">
                  <a16:creationId xmlns:a16="http://schemas.microsoft.com/office/drawing/2014/main" xmlns="" id="{2B974DEB-EBA5-4008-B31F-5D9150182F9C}"/>
                </a:ext>
              </a:extLst>
            </p:cNvPr>
            <p:cNvSpPr/>
            <p:nvPr/>
          </p:nvSpPr>
          <p:spPr bwMode="auto">
            <a:xfrm>
              <a:off x="329256" y="4881410"/>
              <a:ext cx="4923872"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mn-ea"/>
                  <a:ea typeface="+mn-ea"/>
                  <a:cs typeface="+mn-ea"/>
                  <a:sym typeface="inpin yayati-Dban" panose="02010601030101010101" pitchFamily="2" charset="-122"/>
                </a:rPr>
                <a:t>2.</a:t>
              </a:r>
              <a:r>
                <a:rPr lang="zh-CN" altLang="en-US" sz="2400" dirty="0">
                  <a:latin typeface="+mn-ea"/>
                  <a:ea typeface="+mn-ea"/>
                  <a:cs typeface="Times New Roman" panose="02020603050405020304" pitchFamily="18" charset="0"/>
                </a:rPr>
                <a:t>资本主义基本矛盾与经济危机</a:t>
              </a:r>
              <a:endParaRPr lang="zh-CN" altLang="en-US" sz="2400" kern="0" dirty="0">
                <a:solidFill>
                  <a:srgbClr val="000000"/>
                </a:solidFill>
                <a:latin typeface="+mn-ea"/>
                <a:ea typeface="+mn-ea"/>
                <a:cs typeface="+mn-ea"/>
                <a:sym typeface="inpin yayati-Dban" panose="02010601030101010101" pitchFamily="2" charset="-122"/>
              </a:endParaRPr>
            </a:p>
          </p:txBody>
        </p:sp>
        <p:sp>
          <p:nvSpPr>
            <p:cNvPr id="16" name="iŝḻïḓe">
              <a:hlinkClick r:id="rId3" action="ppaction://hlinkfile"/>
              <a:extLst>
                <a:ext uri="{FF2B5EF4-FFF2-40B4-BE49-F238E27FC236}">
                  <a16:creationId xmlns:a16="http://schemas.microsoft.com/office/drawing/2014/main" xmlns="" id="{5B94C5E0-C56F-4331-B927-13B1A4EFB806}"/>
                </a:ext>
              </a:extLst>
            </p:cNvPr>
            <p:cNvSpPr/>
            <p:nvPr/>
          </p:nvSpPr>
          <p:spPr bwMode="auto">
            <a:xfrm>
              <a:off x="329256" y="5491392"/>
              <a:ext cx="4923872"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mn-ea"/>
                  <a:ea typeface="+mn-ea"/>
                  <a:cs typeface="+mn-ea"/>
                  <a:sym typeface="inpin yayati-Dban" panose="02010601030101010101" pitchFamily="2" charset="-122"/>
                </a:rPr>
                <a:t>3.</a:t>
              </a:r>
              <a:r>
                <a:rPr lang="zh-CN" altLang="en-US" sz="2400" kern="0" dirty="0">
                  <a:solidFill>
                    <a:srgbClr val="000000"/>
                  </a:solidFill>
                  <a:latin typeface="+mn-ea"/>
                  <a:ea typeface="+mn-ea"/>
                  <a:cs typeface="+mn-ea"/>
                  <a:sym typeface="inpin yayati-Dban" panose="02010601030101010101" pitchFamily="2" charset="-122"/>
                </a:rPr>
                <a:t>资本主义政治制度及其本质</a:t>
              </a:r>
            </a:p>
          </p:txBody>
        </p:sp>
        <p:sp>
          <p:nvSpPr>
            <p:cNvPr id="12" name="矩形 11">
              <a:extLst>
                <a:ext uri="{FF2B5EF4-FFF2-40B4-BE49-F238E27FC236}">
                  <a16:creationId xmlns:a16="http://schemas.microsoft.com/office/drawing/2014/main" xmlns="" id="{80EF8D4A-5948-4A6D-9611-F0E3B4FC7073}"/>
                </a:ext>
              </a:extLst>
            </p:cNvPr>
            <p:cNvSpPr/>
            <p:nvPr/>
          </p:nvSpPr>
          <p:spPr>
            <a:xfrm>
              <a:off x="2391083" y="3304389"/>
              <a:ext cx="800219" cy="461665"/>
            </a:xfrm>
            <a:prstGeom prst="rect">
              <a:avLst/>
            </a:prstGeom>
          </p:spPr>
          <p:txBody>
            <a:bodyPr wrap="none">
              <a:spAutoFit/>
            </a:bodyPr>
            <a:lstStyle/>
            <a:p>
              <a:pPr algn="ctr"/>
              <a:r>
                <a:rPr lang="zh-CN" altLang="en-US" sz="2400" b="1" dirty="0">
                  <a:solidFill>
                    <a:srgbClr val="B26A37"/>
                  </a:solidFill>
                  <a:latin typeface="+mn-ea"/>
                  <a:ea typeface="+mn-ea"/>
                </a:rPr>
                <a:t>重点</a:t>
              </a:r>
              <a:endParaRPr lang="zh-CN" altLang="en-US" b="1" dirty="0">
                <a:solidFill>
                  <a:srgbClr val="B26A37"/>
                </a:solidFill>
                <a:latin typeface="+mn-ea"/>
                <a:ea typeface="+mn-ea"/>
              </a:endParaRPr>
            </a:p>
          </p:txBody>
        </p:sp>
        <p:sp>
          <p:nvSpPr>
            <p:cNvPr id="17" name="iŝḻïḓe">
              <a:hlinkClick r:id="rId3" action="ppaction://hlinkfile"/>
              <a:extLst>
                <a:ext uri="{FF2B5EF4-FFF2-40B4-BE49-F238E27FC236}">
                  <a16:creationId xmlns:a16="http://schemas.microsoft.com/office/drawing/2014/main" xmlns="" id="{B5E042A2-DDED-4D28-BFF1-3393F7693BAE}"/>
                </a:ext>
              </a:extLst>
            </p:cNvPr>
            <p:cNvSpPr/>
            <p:nvPr/>
          </p:nvSpPr>
          <p:spPr bwMode="auto">
            <a:xfrm>
              <a:off x="329256" y="6101374"/>
              <a:ext cx="4923872"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mn-ea"/>
                  <a:ea typeface="+mn-ea"/>
                  <a:cs typeface="+mn-ea"/>
                  <a:sym typeface="inpin yayati-Dban" panose="02010601030101010101" pitchFamily="2" charset="-122"/>
                </a:rPr>
                <a:t>4.</a:t>
              </a:r>
              <a:r>
                <a:rPr lang="zh-CN" altLang="en-US" sz="2400" kern="0" dirty="0">
                  <a:solidFill>
                    <a:srgbClr val="000000"/>
                  </a:solidFill>
                  <a:latin typeface="+mn-ea"/>
                  <a:ea typeface="+mn-ea"/>
                  <a:cs typeface="+mn-ea"/>
                  <a:sym typeface="inpin yayati-Dban" panose="02010601030101010101" pitchFamily="2" charset="-122"/>
                </a:rPr>
                <a:t>资本主义意识形态及其本质</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5" name="MH_Other_1">
            <a:extLst>
              <a:ext uri="{FF2B5EF4-FFF2-40B4-BE49-F238E27FC236}">
                <a16:creationId xmlns:a16="http://schemas.microsoft.com/office/drawing/2014/main" xmlns="" id="{A308C2EF-9FA7-4F8A-88CF-597991AF363A}"/>
              </a:ext>
            </a:extLst>
          </p:cNvPr>
          <p:cNvSpPr/>
          <p:nvPr>
            <p:custDataLst>
              <p:tags r:id="rId1"/>
            </p:custDataLst>
          </p:nvPr>
        </p:nvSpPr>
        <p:spPr>
          <a:xfrm>
            <a:off x="5477883" y="1623905"/>
            <a:ext cx="152758" cy="4593964"/>
          </a:xfrm>
          <a:prstGeom prst="roundRect">
            <a:avLst>
              <a:gd name="adj" fmla="val 50000"/>
            </a:avLst>
          </a:prstGeom>
          <a:gradFill flip="none" rotWithShape="1">
            <a:gsLst>
              <a:gs pos="42000">
                <a:schemeClr val="bg1">
                  <a:lumMod val="95000"/>
                </a:schemeClr>
              </a:gs>
              <a:gs pos="0">
                <a:schemeClr val="tx1">
                  <a:lumMod val="50000"/>
                  <a:lumOff val="50000"/>
                </a:schemeClr>
              </a:gs>
              <a:gs pos="98000">
                <a:schemeClr val="bg1">
                  <a:lumMod val="65000"/>
                </a:schemeClr>
              </a:gs>
            </a:gsLst>
            <a:lin ang="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anose="020B0503020204020204" pitchFamily="34" charset="-122"/>
              <a:ea typeface="微软雅黑" panose="020B0503020204020204" pitchFamily="34" charset="-122"/>
            </a:endParaRPr>
          </a:p>
        </p:txBody>
      </p:sp>
      <p:sp>
        <p:nvSpPr>
          <p:cNvPr id="6" name="MH_Other_2">
            <a:extLst>
              <a:ext uri="{FF2B5EF4-FFF2-40B4-BE49-F238E27FC236}">
                <a16:creationId xmlns:a16="http://schemas.microsoft.com/office/drawing/2014/main" xmlns="" id="{A964743C-43BA-4162-9503-08092697D475}"/>
              </a:ext>
            </a:extLst>
          </p:cNvPr>
          <p:cNvSpPr>
            <a:spLocks noChangeArrowheads="1"/>
          </p:cNvSpPr>
          <p:nvPr>
            <p:custDataLst>
              <p:tags r:id="rId2"/>
            </p:custDataLst>
          </p:nvPr>
        </p:nvSpPr>
        <p:spPr bwMode="auto">
          <a:xfrm>
            <a:off x="5188092" y="6065111"/>
            <a:ext cx="714367" cy="188701"/>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sz="1350">
              <a:latin typeface="微软雅黑" panose="020B0503020204020204" pitchFamily="34" charset="-122"/>
              <a:ea typeface="微软雅黑" panose="020B0503020204020204" pitchFamily="34" charset="-122"/>
            </a:endParaRPr>
          </a:p>
        </p:txBody>
      </p:sp>
      <p:sp>
        <p:nvSpPr>
          <p:cNvPr id="7" name="MH_Other_3">
            <a:extLst>
              <a:ext uri="{FF2B5EF4-FFF2-40B4-BE49-F238E27FC236}">
                <a16:creationId xmlns:a16="http://schemas.microsoft.com/office/drawing/2014/main" xmlns="" id="{33E2651B-A232-4115-8F5C-301E31B86A20}"/>
              </a:ext>
            </a:extLst>
          </p:cNvPr>
          <p:cNvSpPr/>
          <p:nvPr>
            <p:custDataLst>
              <p:tags r:id="rId3"/>
            </p:custDataLst>
          </p:nvPr>
        </p:nvSpPr>
        <p:spPr>
          <a:xfrm>
            <a:off x="4853374" y="2264139"/>
            <a:ext cx="1296194" cy="521174"/>
          </a:xfrm>
          <a:custGeom>
            <a:avLst/>
            <a:gdLst>
              <a:gd name="connsiteX0" fmla="*/ 0 w 1779373"/>
              <a:gd name="connsiteY0" fmla="*/ 568411 h 568411"/>
              <a:gd name="connsiteX1" fmla="*/ 864973 w 1779373"/>
              <a:gd name="connsiteY1" fmla="*/ 0 h 568411"/>
              <a:gd name="connsiteX2" fmla="*/ 1779373 w 1779373"/>
              <a:gd name="connsiteY2" fmla="*/ 543698 h 568411"/>
              <a:gd name="connsiteX0" fmla="*/ 0 w 1902269"/>
              <a:gd name="connsiteY0" fmla="*/ 711790 h 711790"/>
              <a:gd name="connsiteX1" fmla="*/ 987869 w 1902269"/>
              <a:gd name="connsiteY1" fmla="*/ 0 h 711790"/>
              <a:gd name="connsiteX2" fmla="*/ 1902269 w 1902269"/>
              <a:gd name="connsiteY2" fmla="*/ 543698 h 711790"/>
              <a:gd name="connsiteX0" fmla="*/ 0 w 2025165"/>
              <a:gd name="connsiteY0" fmla="*/ 814204 h 814204"/>
              <a:gd name="connsiteX1" fmla="*/ 1110765 w 2025165"/>
              <a:gd name="connsiteY1" fmla="*/ 0 h 814204"/>
              <a:gd name="connsiteX2" fmla="*/ 2025165 w 2025165"/>
              <a:gd name="connsiteY2" fmla="*/ 543698 h 814204"/>
            </a:gdLst>
            <a:ahLst/>
            <a:cxnLst>
              <a:cxn ang="0">
                <a:pos x="connsiteX0" y="connsiteY0"/>
              </a:cxn>
              <a:cxn ang="0">
                <a:pos x="connsiteX1" y="connsiteY1"/>
              </a:cxn>
              <a:cxn ang="0">
                <a:pos x="connsiteX2" y="connsiteY2"/>
              </a:cxn>
            </a:cxnLst>
            <a:rect l="l" t="t" r="r" b="b"/>
            <a:pathLst>
              <a:path w="2025165" h="814204">
                <a:moveTo>
                  <a:pt x="0" y="814204"/>
                </a:moveTo>
                <a:lnTo>
                  <a:pt x="1110765" y="0"/>
                </a:lnTo>
                <a:lnTo>
                  <a:pt x="2025165" y="543698"/>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a typeface="微软雅黑" panose="020B0503020204020204" pitchFamily="34" charset="-122"/>
            </a:endParaRPr>
          </a:p>
        </p:txBody>
      </p:sp>
      <p:sp>
        <p:nvSpPr>
          <p:cNvPr id="8" name="MH_Other_4">
            <a:extLst>
              <a:ext uri="{FF2B5EF4-FFF2-40B4-BE49-F238E27FC236}">
                <a16:creationId xmlns:a16="http://schemas.microsoft.com/office/drawing/2014/main" xmlns="" id="{BACD8B81-758A-487A-8993-5F75CE3F5036}"/>
              </a:ext>
            </a:extLst>
          </p:cNvPr>
          <p:cNvSpPr/>
          <p:nvPr>
            <p:custDataLst>
              <p:tags r:id="rId4"/>
            </p:custDataLst>
          </p:nvPr>
        </p:nvSpPr>
        <p:spPr bwMode="auto">
          <a:xfrm>
            <a:off x="5475636" y="2169789"/>
            <a:ext cx="195441" cy="195441"/>
          </a:xfrm>
          <a:prstGeom prst="ellipse">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anose="020B0503020204020204" pitchFamily="34" charset="-122"/>
              <a:ea typeface="微软雅黑" panose="020B0503020204020204" pitchFamily="34" charset="-122"/>
            </a:endParaRPr>
          </a:p>
        </p:txBody>
      </p:sp>
      <p:sp>
        <p:nvSpPr>
          <p:cNvPr id="9" name="MH_Other_5">
            <a:extLst>
              <a:ext uri="{FF2B5EF4-FFF2-40B4-BE49-F238E27FC236}">
                <a16:creationId xmlns:a16="http://schemas.microsoft.com/office/drawing/2014/main" xmlns="" id="{AAB3AFCB-D64B-43BA-BE45-A92EE3BC2775}"/>
              </a:ext>
            </a:extLst>
          </p:cNvPr>
          <p:cNvSpPr/>
          <p:nvPr>
            <p:custDataLst>
              <p:tags r:id="rId5"/>
            </p:custDataLst>
          </p:nvPr>
        </p:nvSpPr>
        <p:spPr bwMode="auto">
          <a:xfrm rot="1267204">
            <a:off x="5502719" y="2194611"/>
            <a:ext cx="143795" cy="143795"/>
          </a:xfrm>
          <a:prstGeom prst="ellipse">
            <a:avLst/>
          </a:prstGeom>
          <a:gradFill flip="none" rotWithShape="1">
            <a:gsLst>
              <a:gs pos="0">
                <a:schemeClr val="bg1">
                  <a:lumMod val="95000"/>
                </a:schemeClr>
              </a:gs>
              <a:gs pos="47000">
                <a:schemeClr val="bg1">
                  <a:lumMod val="65000"/>
                </a:schemeClr>
              </a:gs>
              <a:gs pos="82000">
                <a:schemeClr val="tx1">
                  <a:lumMod val="50000"/>
                  <a:lumOff val="50000"/>
                </a:schemeClr>
              </a:gs>
            </a:gsLst>
            <a:path path="circle">
              <a:fillToRect r="100000" b="100000"/>
            </a:path>
            <a:tileRect l="-100000" t="-100000"/>
          </a:gradFill>
          <a:ln w="63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a typeface="微软雅黑" panose="020B0503020204020204" pitchFamily="34" charset="-122"/>
            </a:endParaRPr>
          </a:p>
        </p:txBody>
      </p:sp>
      <p:sp>
        <p:nvSpPr>
          <p:cNvPr id="10" name="MH_Other_6">
            <a:extLst>
              <a:ext uri="{FF2B5EF4-FFF2-40B4-BE49-F238E27FC236}">
                <a16:creationId xmlns:a16="http://schemas.microsoft.com/office/drawing/2014/main" xmlns="" id="{BF8B54DC-0D55-4F79-9BFB-D0A3D0F39651}"/>
              </a:ext>
            </a:extLst>
          </p:cNvPr>
          <p:cNvSpPr/>
          <p:nvPr>
            <p:custDataLst>
              <p:tags r:id="rId6"/>
            </p:custDataLst>
          </p:nvPr>
        </p:nvSpPr>
        <p:spPr bwMode="auto">
          <a:xfrm rot="21389837">
            <a:off x="5520565" y="2304575"/>
            <a:ext cx="87612" cy="29204"/>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a typeface="微软雅黑" panose="020B0503020204020204" pitchFamily="34" charset="-122"/>
            </a:endParaRPr>
          </a:p>
        </p:txBody>
      </p:sp>
      <p:sp>
        <p:nvSpPr>
          <p:cNvPr id="11" name="MH_Other_7">
            <a:extLst>
              <a:ext uri="{FF2B5EF4-FFF2-40B4-BE49-F238E27FC236}">
                <a16:creationId xmlns:a16="http://schemas.microsoft.com/office/drawing/2014/main" xmlns="" id="{581932F5-93AD-4BBD-A233-F6BBE6E9AFDF}"/>
              </a:ext>
            </a:extLst>
          </p:cNvPr>
          <p:cNvSpPr/>
          <p:nvPr>
            <p:custDataLst>
              <p:tags r:id="rId7"/>
            </p:custDataLst>
          </p:nvPr>
        </p:nvSpPr>
        <p:spPr bwMode="auto">
          <a:xfrm rot="2179789">
            <a:off x="5543029" y="2198993"/>
            <a:ext cx="80872" cy="47174"/>
          </a:xfrm>
          <a:prstGeom prst="ellipse">
            <a:avLst/>
          </a:prstGeom>
          <a:gradFill flip="none" rotWithShape="1">
            <a:gsLst>
              <a:gs pos="0">
                <a:schemeClr val="bg1">
                  <a:alpha val="0"/>
                </a:schemeClr>
              </a:gs>
              <a:gs pos="16000">
                <a:schemeClr val="bg1">
                  <a:alpha val="51000"/>
                </a:schemeClr>
              </a:gs>
              <a:gs pos="30000">
                <a:schemeClr val="bg1">
                  <a:alpha val="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a typeface="微软雅黑" panose="020B0503020204020204" pitchFamily="34" charset="-122"/>
            </a:endParaRPr>
          </a:p>
        </p:txBody>
      </p:sp>
      <p:sp>
        <p:nvSpPr>
          <p:cNvPr id="12" name="MH_Title_1">
            <a:extLst>
              <a:ext uri="{FF2B5EF4-FFF2-40B4-BE49-F238E27FC236}">
                <a16:creationId xmlns:a16="http://schemas.microsoft.com/office/drawing/2014/main" xmlns="" id="{A962C014-ACA2-4A39-B93A-0C9457F9F528}"/>
              </a:ext>
            </a:extLst>
          </p:cNvPr>
          <p:cNvSpPr/>
          <p:nvPr>
            <p:custDataLst>
              <p:tags r:id="rId8"/>
            </p:custDataLst>
          </p:nvPr>
        </p:nvSpPr>
        <p:spPr>
          <a:xfrm rot="21119712">
            <a:off x="3533146" y="2672991"/>
            <a:ext cx="4147812" cy="534652"/>
          </a:xfrm>
          <a:prstGeom prst="homePlate">
            <a:avLst/>
          </a:prstGeom>
          <a:solidFill>
            <a:srgbClr val="B26A37"/>
          </a:solidFill>
          <a:ln w="952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eaLnBrk="1" fontAlgn="auto" hangingPunct="1">
              <a:spcBef>
                <a:spcPts val="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rPr>
              <a:t>具体劳动与抽象劳动的关系</a:t>
            </a:r>
          </a:p>
        </p:txBody>
      </p:sp>
      <p:sp>
        <p:nvSpPr>
          <p:cNvPr id="13" name="MH_SubTitle_1">
            <a:extLst>
              <a:ext uri="{FF2B5EF4-FFF2-40B4-BE49-F238E27FC236}">
                <a16:creationId xmlns:a16="http://schemas.microsoft.com/office/drawing/2014/main" xmlns="" id="{E8951D85-BCAA-440E-A055-5A333A6AB618}"/>
              </a:ext>
            </a:extLst>
          </p:cNvPr>
          <p:cNvSpPr/>
          <p:nvPr>
            <p:custDataLst>
              <p:tags r:id="rId9"/>
            </p:custDataLst>
          </p:nvPr>
        </p:nvSpPr>
        <p:spPr>
          <a:xfrm>
            <a:off x="1265118" y="3955707"/>
            <a:ext cx="3588254" cy="2262162"/>
          </a:xfrm>
          <a:prstGeom prst="roundRect">
            <a:avLst/>
          </a:prstGeom>
          <a:solidFill>
            <a:srgbClr val="EDC67B"/>
          </a:solidFill>
          <a:ln w="9525">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rmAutofit/>
          </a:bodyPr>
          <a:lstStyle/>
          <a:p>
            <a:pPr algn="ctr" eaLnBrk="1" fontAlgn="auto" hangingPunct="1">
              <a:lnSpc>
                <a:spcPct val="120000"/>
              </a:lnSpc>
              <a:spcBef>
                <a:spcPts val="0"/>
              </a:spcBef>
              <a:spcAft>
                <a:spcPts val="0"/>
              </a:spcAft>
              <a:defRPr/>
            </a:pPr>
            <a:endParaRPr lang="zh-CN" altLang="en-US" sz="1400" dirty="0">
              <a:solidFill>
                <a:srgbClr val="5E5E5E"/>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8B4AA46C-B951-4339-B980-9F16261012D3}"/>
              </a:ext>
            </a:extLst>
          </p:cNvPr>
          <p:cNvSpPr/>
          <p:nvPr/>
        </p:nvSpPr>
        <p:spPr>
          <a:xfrm>
            <a:off x="1539795" y="4242262"/>
            <a:ext cx="3038901" cy="1689052"/>
          </a:xfrm>
          <a:prstGeom prst="rect">
            <a:avLst/>
          </a:prstGeom>
        </p:spPr>
        <p:txBody>
          <a:bodyPr wrap="square">
            <a:spAutoFit/>
          </a:bodyPr>
          <a:lstStyle/>
          <a:p>
            <a:pPr algn="just">
              <a:lnSpc>
                <a:spcPct val="150000"/>
              </a:lnSpc>
            </a:pPr>
            <a:r>
              <a:rPr lang="zh-CN" altLang="en-US" sz="2400" dirty="0">
                <a:latin typeface="+mn-ea"/>
                <a:ea typeface="+mn-ea"/>
                <a:sym typeface="微软雅黑" panose="020B0503020204020204" pitchFamily="34" charset="-122"/>
              </a:rPr>
              <a:t>二者不是两种类型的劳动，</a:t>
            </a:r>
            <a:r>
              <a:rPr lang="zh-CN" altLang="en-US" sz="2400" b="1" dirty="0">
                <a:latin typeface="+mn-ea"/>
                <a:ea typeface="+mn-ea"/>
                <a:sym typeface="微软雅黑" panose="020B0503020204020204" pitchFamily="34" charset="-122"/>
              </a:rPr>
              <a:t>而是同一劳动过程的两个方面</a:t>
            </a:r>
            <a:endParaRPr lang="zh-CN" altLang="en-US" b="1" dirty="0">
              <a:latin typeface="+mn-ea"/>
              <a:ea typeface="+mn-ea"/>
            </a:endParaRPr>
          </a:p>
        </p:txBody>
      </p:sp>
      <p:sp>
        <p:nvSpPr>
          <p:cNvPr id="18" name="矩形 17">
            <a:extLst>
              <a:ext uri="{FF2B5EF4-FFF2-40B4-BE49-F238E27FC236}">
                <a16:creationId xmlns:a16="http://schemas.microsoft.com/office/drawing/2014/main" xmlns="" id="{88C3F9FA-AFD3-4FFD-A3DE-2B93E0A5FE03}"/>
              </a:ext>
            </a:extLst>
          </p:cNvPr>
          <p:cNvSpPr/>
          <p:nvPr/>
        </p:nvSpPr>
        <p:spPr>
          <a:xfrm>
            <a:off x="6353147" y="3976453"/>
            <a:ext cx="5011315" cy="2416880"/>
          </a:xfrm>
          <a:prstGeom prst="rect">
            <a:avLst/>
          </a:prstGeom>
        </p:spPr>
        <p:txBody>
          <a:bodyPr wrap="square">
            <a:spAutoFit/>
          </a:bodyPr>
          <a:lstStyle/>
          <a:p>
            <a:pPr algn="just">
              <a:lnSpc>
                <a:spcPct val="150000"/>
              </a:lnSpc>
            </a:pPr>
            <a:r>
              <a:rPr lang="zh-CN" altLang="en-US" sz="2400" b="1" dirty="0">
                <a:latin typeface="+mn-ea"/>
                <a:ea typeface="+mn-ea"/>
                <a:sym typeface="微软雅黑" panose="020B0503020204020204" pitchFamily="34" charset="-122"/>
              </a:rPr>
              <a:t>具体劳动与抽象劳动分别反映劳动的不同属性</a:t>
            </a:r>
            <a:endParaRPr lang="en-US" altLang="zh-CN" sz="2400" b="1" dirty="0">
              <a:latin typeface="+mn-ea"/>
              <a:ea typeface="+mn-ea"/>
              <a:sym typeface="微软雅黑" panose="020B0503020204020204" pitchFamily="34" charset="-122"/>
            </a:endParaRPr>
          </a:p>
          <a:p>
            <a:pPr marL="342900" indent="-342900" algn="just">
              <a:lnSpc>
                <a:spcPct val="150000"/>
              </a:lnSpc>
              <a:buClr>
                <a:srgbClr val="B26A37"/>
              </a:buClr>
              <a:buFont typeface="Arial" panose="020B0604020202020204" pitchFamily="34" charset="0"/>
              <a:buChar char="•"/>
            </a:pPr>
            <a:r>
              <a:rPr lang="zh-CN" altLang="en-US" sz="2400" dirty="0">
                <a:latin typeface="+mn-ea"/>
                <a:ea typeface="+mn-ea"/>
                <a:sym typeface="微软雅黑" panose="020B0503020204020204" pitchFamily="34" charset="-122"/>
              </a:rPr>
              <a:t>具体劳动反映劳动的</a:t>
            </a:r>
            <a:r>
              <a:rPr lang="zh-CN" altLang="en-US" sz="2800" b="1" dirty="0">
                <a:latin typeface="+mn-ea"/>
                <a:ea typeface="+mn-ea"/>
                <a:sym typeface="微软雅黑" panose="020B0503020204020204" pitchFamily="34" charset="-122"/>
              </a:rPr>
              <a:t>自然</a:t>
            </a:r>
            <a:r>
              <a:rPr lang="zh-CN" altLang="en-US" sz="2400" dirty="0">
                <a:latin typeface="+mn-ea"/>
                <a:ea typeface="+mn-ea"/>
                <a:sym typeface="微软雅黑" panose="020B0503020204020204" pitchFamily="34" charset="-122"/>
              </a:rPr>
              <a:t>属性</a:t>
            </a:r>
            <a:endParaRPr lang="en-US" altLang="zh-CN" sz="2400" dirty="0">
              <a:latin typeface="+mn-ea"/>
              <a:ea typeface="+mn-ea"/>
              <a:sym typeface="微软雅黑" panose="020B0503020204020204" pitchFamily="34" charset="-122"/>
            </a:endParaRPr>
          </a:p>
          <a:p>
            <a:pPr marL="342900" indent="-342900" algn="just">
              <a:lnSpc>
                <a:spcPct val="150000"/>
              </a:lnSpc>
              <a:buClr>
                <a:srgbClr val="B26A37"/>
              </a:buClr>
              <a:buFont typeface="Arial" panose="020B0604020202020204" pitchFamily="34" charset="0"/>
              <a:buChar char="•"/>
            </a:pPr>
            <a:r>
              <a:rPr lang="zh-CN" altLang="en-US" sz="2400" dirty="0">
                <a:latin typeface="+mn-ea"/>
                <a:ea typeface="+mn-ea"/>
                <a:sym typeface="微软雅黑" panose="020B0503020204020204" pitchFamily="34" charset="-122"/>
              </a:rPr>
              <a:t>抽象劳动反映劳动的</a:t>
            </a:r>
            <a:r>
              <a:rPr lang="zh-CN" altLang="en-US" sz="2800" b="1" dirty="0">
                <a:latin typeface="+mn-ea"/>
                <a:ea typeface="+mn-ea"/>
                <a:sym typeface="微软雅黑" panose="020B0503020204020204" pitchFamily="34" charset="-122"/>
              </a:rPr>
              <a:t>社会</a:t>
            </a:r>
            <a:r>
              <a:rPr lang="zh-CN" altLang="en-US" sz="2400" dirty="0">
                <a:latin typeface="+mn-ea"/>
                <a:ea typeface="+mn-ea"/>
                <a:sym typeface="微软雅黑" panose="020B0503020204020204" pitchFamily="34" charset="-122"/>
              </a:rPr>
              <a:t>属性</a:t>
            </a:r>
            <a:endParaRPr lang="zh-CN" altLang="en-US" dirty="0">
              <a:latin typeface="+mn-ea"/>
              <a:ea typeface="+mn-ea"/>
            </a:endParaRPr>
          </a:p>
        </p:txBody>
      </p:sp>
      <p:sp>
        <p:nvSpPr>
          <p:cNvPr id="14" name="矩形 4">
            <a:extLst>
              <a:ext uri="{FF2B5EF4-FFF2-40B4-BE49-F238E27FC236}">
                <a16:creationId xmlns:a16="http://schemas.microsoft.com/office/drawing/2014/main" xmlns="" id="{3F23AE64-9B94-4A54-96D0-1FC70600BB42}"/>
              </a:ext>
            </a:extLst>
          </p:cNvPr>
          <p:cNvSpPr>
            <a:spLocks noChangeArrowheads="1"/>
          </p:cNvSpPr>
          <p:nvPr/>
        </p:nvSpPr>
        <p:spPr bwMode="auto">
          <a:xfrm>
            <a:off x="1049252" y="1843234"/>
            <a:ext cx="2726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3.</a:t>
            </a:r>
            <a:r>
              <a:rPr lang="zh-CN" altLang="en-US" sz="2400" b="1" dirty="0">
                <a:solidFill>
                  <a:srgbClr val="AE6836"/>
                </a:solidFill>
              </a:rPr>
              <a:t>劳动的二重性</a:t>
            </a:r>
          </a:p>
        </p:txBody>
      </p:sp>
      <p:sp>
        <p:nvSpPr>
          <p:cNvPr id="15" name="矩形: 圆角 14">
            <a:extLst>
              <a:ext uri="{FF2B5EF4-FFF2-40B4-BE49-F238E27FC236}">
                <a16:creationId xmlns:a16="http://schemas.microsoft.com/office/drawing/2014/main" xmlns="" id="{AFF91F59-E380-43C8-A3AE-142FF6956EC8}"/>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spTree>
    <p:extLst>
      <p:ext uri="{BB962C8B-B14F-4D97-AF65-F5344CB8AC3E}">
        <p14:creationId xmlns:p14="http://schemas.microsoft.com/office/powerpoint/2010/main" val="3403355904"/>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2" name="组合 1">
            <a:extLst>
              <a:ext uri="{FF2B5EF4-FFF2-40B4-BE49-F238E27FC236}">
                <a16:creationId xmlns:a16="http://schemas.microsoft.com/office/drawing/2014/main" xmlns="" id="{311E728E-DDD0-41A0-ACE5-EC1EC9359F19}"/>
              </a:ext>
            </a:extLst>
          </p:cNvPr>
          <p:cNvGrpSpPr/>
          <p:nvPr/>
        </p:nvGrpSpPr>
        <p:grpSpPr>
          <a:xfrm>
            <a:off x="2436812" y="2484310"/>
            <a:ext cx="7269163" cy="2628106"/>
            <a:chOff x="2219325" y="2347119"/>
            <a:chExt cx="7269163" cy="2628106"/>
          </a:xfrm>
        </p:grpSpPr>
        <p:sp>
          <p:nvSpPr>
            <p:cNvPr id="35" name="矩形 34">
              <a:extLst>
                <a:ext uri="{FF2B5EF4-FFF2-40B4-BE49-F238E27FC236}">
                  <a16:creationId xmlns:a16="http://schemas.microsoft.com/office/drawing/2014/main" xmlns="" id="{2CEE13D0-555D-4346-895D-6CB9B63FE11D}"/>
                </a:ext>
              </a:extLst>
            </p:cNvPr>
            <p:cNvSpPr>
              <a:spLocks noChangeArrowheads="1"/>
            </p:cNvSpPr>
            <p:nvPr/>
          </p:nvSpPr>
          <p:spPr bwMode="auto">
            <a:xfrm>
              <a:off x="2219325" y="2370138"/>
              <a:ext cx="555625" cy="2605087"/>
            </a:xfrm>
            <a:prstGeom prst="rect">
              <a:avLst/>
            </a:prstGeom>
            <a:solidFill>
              <a:srgbClr val="B26A37"/>
            </a:solidFill>
            <a:ln w="57150">
              <a:noFill/>
              <a:miter lim="800000"/>
            </a:ln>
          </p:spPr>
          <p:txBody>
            <a:bodyPr wrap="none" anchor="ctr"/>
            <a:lstStyle/>
            <a:p>
              <a:pPr algn="ctr">
                <a:defRPr/>
              </a:pPr>
              <a:r>
                <a:rPr lang="zh-CN" altLang="en-US" sz="2400" dirty="0">
                  <a:solidFill>
                    <a:schemeClr val="bg1"/>
                  </a:solidFill>
                  <a:latin typeface="+mn-ea"/>
                  <a:ea typeface="+mn-ea"/>
                  <a:sym typeface="微软雅黑" panose="020B0503020204020204" pitchFamily="34" charset="-122"/>
                </a:rPr>
                <a:t>商</a:t>
              </a:r>
            </a:p>
            <a:p>
              <a:pPr algn="ctr">
                <a:defRPr/>
              </a:pPr>
              <a:r>
                <a:rPr lang="zh-CN" altLang="en-US" sz="2400" dirty="0">
                  <a:solidFill>
                    <a:schemeClr val="bg1"/>
                  </a:solidFill>
                  <a:latin typeface="+mn-ea"/>
                  <a:ea typeface="+mn-ea"/>
                  <a:sym typeface="微软雅黑" panose="020B0503020204020204" pitchFamily="34" charset="-122"/>
                </a:rPr>
                <a:t>品</a:t>
              </a:r>
            </a:p>
            <a:p>
              <a:pPr algn="ctr">
                <a:defRPr/>
              </a:pPr>
              <a:r>
                <a:rPr lang="zh-CN" altLang="en-US" sz="2400" dirty="0">
                  <a:solidFill>
                    <a:schemeClr val="bg1"/>
                  </a:solidFill>
                  <a:latin typeface="+mn-ea"/>
                  <a:ea typeface="+mn-ea"/>
                  <a:sym typeface="微软雅黑" panose="020B0503020204020204" pitchFamily="34" charset="-122"/>
                </a:rPr>
                <a:t>二</a:t>
              </a:r>
            </a:p>
            <a:p>
              <a:pPr algn="ctr">
                <a:defRPr/>
              </a:pPr>
              <a:r>
                <a:rPr lang="zh-CN" altLang="en-US" sz="2400" dirty="0">
                  <a:solidFill>
                    <a:schemeClr val="bg1"/>
                  </a:solidFill>
                  <a:latin typeface="+mn-ea"/>
                  <a:ea typeface="+mn-ea"/>
                  <a:sym typeface="微软雅黑" panose="020B0503020204020204" pitchFamily="34" charset="-122"/>
                </a:rPr>
                <a:t>因</a:t>
              </a:r>
            </a:p>
            <a:p>
              <a:pPr algn="ctr">
                <a:defRPr/>
              </a:pPr>
              <a:r>
                <a:rPr lang="zh-CN" altLang="en-US" sz="2400" dirty="0">
                  <a:solidFill>
                    <a:schemeClr val="bg1"/>
                  </a:solidFill>
                  <a:latin typeface="+mn-ea"/>
                  <a:ea typeface="+mn-ea"/>
                  <a:sym typeface="微软雅黑" panose="020B0503020204020204" pitchFamily="34" charset="-122"/>
                </a:rPr>
                <a:t>素</a:t>
              </a:r>
            </a:p>
          </p:txBody>
        </p:sp>
        <p:sp>
          <p:nvSpPr>
            <p:cNvPr id="36" name="矩形 35">
              <a:extLst>
                <a:ext uri="{FF2B5EF4-FFF2-40B4-BE49-F238E27FC236}">
                  <a16:creationId xmlns:a16="http://schemas.microsoft.com/office/drawing/2014/main" xmlns="" id="{E3F00F58-7B0B-4685-9AC1-5F3BF7225341}"/>
                </a:ext>
              </a:extLst>
            </p:cNvPr>
            <p:cNvSpPr>
              <a:spLocks noChangeArrowheads="1"/>
            </p:cNvSpPr>
            <p:nvPr/>
          </p:nvSpPr>
          <p:spPr bwMode="auto">
            <a:xfrm>
              <a:off x="3575050" y="2468563"/>
              <a:ext cx="1778000" cy="609600"/>
            </a:xfrm>
            <a:prstGeom prst="rect">
              <a:avLst/>
            </a:prstGeom>
            <a:solidFill>
              <a:srgbClr val="B26A37"/>
            </a:solidFill>
            <a:ln>
              <a:solidFill>
                <a:srgbClr val="B26A37"/>
              </a:solidFill>
            </a:ln>
          </p:spPr>
          <p:style>
            <a:lnRef idx="2">
              <a:schemeClr val="accent3"/>
            </a:lnRef>
            <a:fillRef idx="1">
              <a:schemeClr val="lt1"/>
            </a:fillRef>
            <a:effectRef idx="0">
              <a:schemeClr val="accent3"/>
            </a:effectRef>
            <a:fontRef idx="minor">
              <a:schemeClr val="dk1"/>
            </a:fontRef>
          </p:style>
          <p:txBody>
            <a:bodyPr wrap="none" anchor="ctr"/>
            <a:lstStyle/>
            <a:p>
              <a:pPr algn="ctr">
                <a:defRPr/>
              </a:pPr>
              <a:r>
                <a:rPr lang="zh-CN" altLang="en-US" sz="2400">
                  <a:solidFill>
                    <a:schemeClr val="bg1"/>
                  </a:solidFill>
                  <a:latin typeface="+mn-ea"/>
                  <a:sym typeface="微软雅黑" panose="020B0503020204020204" pitchFamily="34" charset="-122"/>
                </a:rPr>
                <a:t>使用价值</a:t>
              </a:r>
            </a:p>
          </p:txBody>
        </p:sp>
        <p:sp>
          <p:nvSpPr>
            <p:cNvPr id="37" name="矩形 36">
              <a:extLst>
                <a:ext uri="{FF2B5EF4-FFF2-40B4-BE49-F238E27FC236}">
                  <a16:creationId xmlns:a16="http://schemas.microsoft.com/office/drawing/2014/main" xmlns="" id="{0763EBC8-BA03-4888-B28F-2C883357D15F}"/>
                </a:ext>
              </a:extLst>
            </p:cNvPr>
            <p:cNvSpPr>
              <a:spLocks noChangeArrowheads="1"/>
            </p:cNvSpPr>
            <p:nvPr/>
          </p:nvSpPr>
          <p:spPr bwMode="auto">
            <a:xfrm>
              <a:off x="6313488" y="2468563"/>
              <a:ext cx="1905000" cy="609600"/>
            </a:xfrm>
            <a:prstGeom prst="rect">
              <a:avLst/>
            </a:prstGeom>
            <a:solidFill>
              <a:srgbClr val="B26A37"/>
            </a:solidFill>
            <a:ln>
              <a:solidFill>
                <a:srgbClr val="B26A37"/>
              </a:solidFill>
            </a:ln>
          </p:spPr>
          <p:style>
            <a:lnRef idx="2">
              <a:schemeClr val="accent3"/>
            </a:lnRef>
            <a:fillRef idx="1">
              <a:schemeClr val="lt1"/>
            </a:fillRef>
            <a:effectRef idx="0">
              <a:schemeClr val="accent3"/>
            </a:effectRef>
            <a:fontRef idx="minor">
              <a:schemeClr val="dk1"/>
            </a:fontRef>
          </p:style>
          <p:txBody>
            <a:bodyPr wrap="none" anchor="ctr"/>
            <a:lstStyle/>
            <a:p>
              <a:pPr algn="ctr">
                <a:defRPr/>
              </a:pPr>
              <a:r>
                <a:rPr lang="zh-CN" altLang="en-US" sz="2400">
                  <a:solidFill>
                    <a:schemeClr val="bg1"/>
                  </a:solidFill>
                  <a:latin typeface="+mn-ea"/>
                  <a:sym typeface="微软雅黑" panose="020B0503020204020204" pitchFamily="34" charset="-122"/>
                </a:rPr>
                <a:t>具体劳动</a:t>
              </a:r>
            </a:p>
          </p:txBody>
        </p:sp>
        <p:sp>
          <p:nvSpPr>
            <p:cNvPr id="38" name="左箭头 34831">
              <a:extLst>
                <a:ext uri="{FF2B5EF4-FFF2-40B4-BE49-F238E27FC236}">
                  <a16:creationId xmlns:a16="http://schemas.microsoft.com/office/drawing/2014/main" xmlns="" id="{F53FC70F-AE01-4B83-870D-69227C0DC177}"/>
                </a:ext>
              </a:extLst>
            </p:cNvPr>
            <p:cNvSpPr>
              <a:spLocks noChangeArrowheads="1"/>
            </p:cNvSpPr>
            <p:nvPr/>
          </p:nvSpPr>
          <p:spPr bwMode="auto">
            <a:xfrm>
              <a:off x="5392738" y="2544763"/>
              <a:ext cx="685800" cy="457200"/>
            </a:xfrm>
            <a:prstGeom prst="leftArrow">
              <a:avLst>
                <a:gd name="adj1" fmla="val 50000"/>
                <a:gd name="adj2" fmla="val 37500"/>
              </a:avLst>
            </a:prstGeom>
            <a:solidFill>
              <a:srgbClr val="B26A37"/>
            </a:solidFill>
            <a:ln>
              <a:noFill/>
            </a:ln>
            <a:effectLst>
              <a:outerShdw dist="35921" dir="2700000" algn="ctr" rotWithShape="0">
                <a:schemeClr val="tx1"/>
              </a:outerShdw>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400">
                <a:solidFill>
                  <a:schemeClr val="bg1"/>
                </a:solidFill>
                <a:latin typeface="+mn-ea"/>
                <a:ea typeface="+mn-ea"/>
                <a:sym typeface="微软雅黑" panose="020B0503020204020204" pitchFamily="34" charset="-122"/>
              </a:endParaRPr>
            </a:p>
          </p:txBody>
        </p:sp>
        <p:sp>
          <p:nvSpPr>
            <p:cNvPr id="39" name="矩形 38">
              <a:extLst>
                <a:ext uri="{FF2B5EF4-FFF2-40B4-BE49-F238E27FC236}">
                  <a16:creationId xmlns:a16="http://schemas.microsoft.com/office/drawing/2014/main" xmlns="" id="{60FE5D6B-4F4D-4F70-8959-144AF3000C26}"/>
                </a:ext>
              </a:extLst>
            </p:cNvPr>
            <p:cNvSpPr>
              <a:spLocks noChangeArrowheads="1"/>
            </p:cNvSpPr>
            <p:nvPr/>
          </p:nvSpPr>
          <p:spPr bwMode="auto">
            <a:xfrm>
              <a:off x="3575050" y="4221163"/>
              <a:ext cx="1778000" cy="609600"/>
            </a:xfrm>
            <a:prstGeom prst="rect">
              <a:avLst/>
            </a:prstGeom>
            <a:solidFill>
              <a:srgbClr val="B26A37"/>
            </a:solidFill>
            <a:ln>
              <a:solidFill>
                <a:srgbClr val="B26A37"/>
              </a:solidFill>
            </a:ln>
          </p:spPr>
          <p:style>
            <a:lnRef idx="2">
              <a:schemeClr val="accent3"/>
            </a:lnRef>
            <a:fillRef idx="1">
              <a:schemeClr val="lt1"/>
            </a:fillRef>
            <a:effectRef idx="0">
              <a:schemeClr val="accent3"/>
            </a:effectRef>
            <a:fontRef idx="minor">
              <a:schemeClr val="dk1"/>
            </a:fontRef>
          </p:style>
          <p:txBody>
            <a:bodyPr wrap="none" anchor="ctr"/>
            <a:lstStyle/>
            <a:p>
              <a:pPr algn="ctr">
                <a:defRPr/>
              </a:pPr>
              <a:r>
                <a:rPr lang="zh-CN" altLang="en-US" sz="2400">
                  <a:solidFill>
                    <a:schemeClr val="bg1"/>
                  </a:solidFill>
                  <a:latin typeface="+mn-ea"/>
                  <a:sym typeface="微软雅黑" panose="020B0503020204020204" pitchFamily="34" charset="-122"/>
                </a:rPr>
                <a:t>价   值</a:t>
              </a:r>
            </a:p>
          </p:txBody>
        </p:sp>
        <p:sp>
          <p:nvSpPr>
            <p:cNvPr id="40" name="矩形 39">
              <a:extLst>
                <a:ext uri="{FF2B5EF4-FFF2-40B4-BE49-F238E27FC236}">
                  <a16:creationId xmlns:a16="http://schemas.microsoft.com/office/drawing/2014/main" xmlns="" id="{7D05D5AE-2301-4774-A1D4-F0CA76589A8F}"/>
                </a:ext>
              </a:extLst>
            </p:cNvPr>
            <p:cNvSpPr>
              <a:spLocks noChangeArrowheads="1"/>
            </p:cNvSpPr>
            <p:nvPr/>
          </p:nvSpPr>
          <p:spPr bwMode="auto">
            <a:xfrm>
              <a:off x="6313488" y="4200525"/>
              <a:ext cx="1905000" cy="609600"/>
            </a:xfrm>
            <a:prstGeom prst="rect">
              <a:avLst/>
            </a:prstGeom>
            <a:solidFill>
              <a:srgbClr val="B26A37"/>
            </a:solidFill>
            <a:ln>
              <a:solidFill>
                <a:srgbClr val="B26A37"/>
              </a:solidFill>
            </a:ln>
          </p:spPr>
          <p:style>
            <a:lnRef idx="2">
              <a:schemeClr val="accent3"/>
            </a:lnRef>
            <a:fillRef idx="1">
              <a:schemeClr val="lt1"/>
            </a:fillRef>
            <a:effectRef idx="0">
              <a:schemeClr val="accent3"/>
            </a:effectRef>
            <a:fontRef idx="minor">
              <a:schemeClr val="dk1"/>
            </a:fontRef>
          </p:style>
          <p:txBody>
            <a:bodyPr wrap="none" anchor="ctr"/>
            <a:lstStyle/>
            <a:p>
              <a:pPr algn="ctr">
                <a:defRPr/>
              </a:pPr>
              <a:r>
                <a:rPr lang="zh-CN" altLang="en-US" sz="2400">
                  <a:solidFill>
                    <a:schemeClr val="bg1"/>
                  </a:solidFill>
                  <a:latin typeface="+mn-ea"/>
                  <a:sym typeface="微软雅黑" panose="020B0503020204020204" pitchFamily="34" charset="-122"/>
                </a:rPr>
                <a:t>抽象劳动</a:t>
              </a:r>
            </a:p>
          </p:txBody>
        </p:sp>
        <p:sp>
          <p:nvSpPr>
            <p:cNvPr id="41" name="左箭头 34832">
              <a:extLst>
                <a:ext uri="{FF2B5EF4-FFF2-40B4-BE49-F238E27FC236}">
                  <a16:creationId xmlns:a16="http://schemas.microsoft.com/office/drawing/2014/main" xmlns="" id="{BF58A5CA-F304-47B0-A488-09F93172C63B}"/>
                </a:ext>
              </a:extLst>
            </p:cNvPr>
            <p:cNvSpPr>
              <a:spLocks noChangeArrowheads="1"/>
            </p:cNvSpPr>
            <p:nvPr/>
          </p:nvSpPr>
          <p:spPr bwMode="auto">
            <a:xfrm>
              <a:off x="5392738" y="4297363"/>
              <a:ext cx="762000" cy="457200"/>
            </a:xfrm>
            <a:prstGeom prst="leftArrow">
              <a:avLst>
                <a:gd name="adj1" fmla="val 50000"/>
                <a:gd name="adj2" fmla="val 41636"/>
              </a:avLst>
            </a:prstGeom>
            <a:solidFill>
              <a:srgbClr val="B26A37"/>
            </a:solidFill>
            <a:ln>
              <a:noFill/>
            </a:ln>
            <a:effectLst>
              <a:outerShdw dist="35921" dir="2700000" algn="ctr" rotWithShape="0">
                <a:schemeClr val="tx1"/>
              </a:outerShdw>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400">
                <a:solidFill>
                  <a:schemeClr val="bg1"/>
                </a:solidFill>
                <a:latin typeface="+mn-ea"/>
                <a:ea typeface="+mn-ea"/>
                <a:sym typeface="微软雅黑" panose="020B0503020204020204" pitchFamily="34" charset="-122"/>
              </a:endParaRPr>
            </a:p>
          </p:txBody>
        </p:sp>
        <p:sp>
          <p:nvSpPr>
            <p:cNvPr id="42" name="矩形 34826">
              <a:extLst>
                <a:ext uri="{FF2B5EF4-FFF2-40B4-BE49-F238E27FC236}">
                  <a16:creationId xmlns:a16="http://schemas.microsoft.com/office/drawing/2014/main" xmlns="" id="{8AE178D4-61DA-48B5-8D42-7C5CFD8F3867}"/>
                </a:ext>
              </a:extLst>
            </p:cNvPr>
            <p:cNvSpPr>
              <a:spLocks noChangeArrowheads="1"/>
            </p:cNvSpPr>
            <p:nvPr/>
          </p:nvSpPr>
          <p:spPr bwMode="auto">
            <a:xfrm>
              <a:off x="8885238" y="2347119"/>
              <a:ext cx="603250" cy="2605087"/>
            </a:xfrm>
            <a:prstGeom prst="rect">
              <a:avLst/>
            </a:prstGeom>
            <a:solidFill>
              <a:srgbClr val="B26A37"/>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400">
                  <a:solidFill>
                    <a:schemeClr val="bg1"/>
                  </a:solidFill>
                  <a:latin typeface="+mn-ea"/>
                  <a:ea typeface="+mn-ea"/>
                  <a:sym typeface="微软雅黑" panose="020B0503020204020204" pitchFamily="34" charset="-122"/>
                </a:rPr>
                <a:t>劳</a:t>
              </a:r>
            </a:p>
            <a:p>
              <a:pPr algn="ctr"/>
              <a:r>
                <a:rPr lang="zh-CN" altLang="en-US" sz="2400">
                  <a:solidFill>
                    <a:schemeClr val="bg1"/>
                  </a:solidFill>
                  <a:latin typeface="+mn-ea"/>
                  <a:ea typeface="+mn-ea"/>
                  <a:sym typeface="微软雅黑" panose="020B0503020204020204" pitchFamily="34" charset="-122"/>
                </a:rPr>
                <a:t>动</a:t>
              </a:r>
            </a:p>
            <a:p>
              <a:pPr algn="ctr"/>
              <a:r>
                <a:rPr lang="zh-CN" altLang="en-US" sz="2400">
                  <a:solidFill>
                    <a:schemeClr val="bg1"/>
                  </a:solidFill>
                  <a:latin typeface="+mn-ea"/>
                  <a:ea typeface="+mn-ea"/>
                  <a:sym typeface="微软雅黑" panose="020B0503020204020204" pitchFamily="34" charset="-122"/>
                </a:rPr>
                <a:t>二</a:t>
              </a:r>
            </a:p>
            <a:p>
              <a:pPr algn="ctr"/>
              <a:r>
                <a:rPr lang="zh-CN" altLang="en-US" sz="2400">
                  <a:solidFill>
                    <a:schemeClr val="bg1"/>
                  </a:solidFill>
                  <a:latin typeface="+mn-ea"/>
                  <a:ea typeface="+mn-ea"/>
                  <a:sym typeface="微软雅黑" panose="020B0503020204020204" pitchFamily="34" charset="-122"/>
                </a:rPr>
                <a:t>重</a:t>
              </a:r>
            </a:p>
            <a:p>
              <a:pPr algn="ctr"/>
              <a:r>
                <a:rPr lang="zh-CN" altLang="en-US" sz="2400">
                  <a:solidFill>
                    <a:schemeClr val="bg1"/>
                  </a:solidFill>
                  <a:latin typeface="+mn-ea"/>
                  <a:ea typeface="+mn-ea"/>
                  <a:sym typeface="微软雅黑" panose="020B0503020204020204" pitchFamily="34" charset="-122"/>
                </a:rPr>
                <a:t>性</a:t>
              </a:r>
            </a:p>
          </p:txBody>
        </p:sp>
        <p:sp>
          <p:nvSpPr>
            <p:cNvPr id="43" name="直接连接符 42">
              <a:extLst>
                <a:ext uri="{FF2B5EF4-FFF2-40B4-BE49-F238E27FC236}">
                  <a16:creationId xmlns:a16="http://schemas.microsoft.com/office/drawing/2014/main" xmlns="" id="{8876BE81-649C-4CD6-B7E3-AD8440789471}"/>
                </a:ext>
              </a:extLst>
            </p:cNvPr>
            <p:cNvSpPr>
              <a:spLocks noChangeShapeType="1"/>
            </p:cNvSpPr>
            <p:nvPr/>
          </p:nvSpPr>
          <p:spPr bwMode="auto">
            <a:xfrm>
              <a:off x="3182938" y="2773363"/>
              <a:ext cx="381000" cy="0"/>
            </a:xfrm>
            <a:prstGeom prst="line">
              <a:avLst/>
            </a:prstGeom>
            <a:noFill/>
            <a:ln w="19050">
              <a:solidFill>
                <a:schemeClr val="bg1">
                  <a:lumMod val="65000"/>
                </a:schemeClr>
              </a:solidFill>
              <a:round/>
            </a:ln>
          </p:spPr>
          <p:txBody>
            <a:bodyPr/>
            <a:lstStyle/>
            <a:p>
              <a:pPr>
                <a:defRPr/>
              </a:pPr>
              <a:endParaRPr lang="zh-CN" altLang="en-US" sz="2400">
                <a:solidFill>
                  <a:schemeClr val="bg1"/>
                </a:solidFill>
                <a:latin typeface="+mn-ea"/>
                <a:ea typeface="+mn-ea"/>
                <a:sym typeface="微软雅黑" panose="020B0503020204020204" pitchFamily="34" charset="-122"/>
              </a:endParaRPr>
            </a:p>
          </p:txBody>
        </p:sp>
        <p:sp>
          <p:nvSpPr>
            <p:cNvPr id="44" name="直接连接符 43">
              <a:extLst>
                <a:ext uri="{FF2B5EF4-FFF2-40B4-BE49-F238E27FC236}">
                  <a16:creationId xmlns:a16="http://schemas.microsoft.com/office/drawing/2014/main" xmlns="" id="{FC29FE83-C197-4BEB-B84E-9ED7427603B6}"/>
                </a:ext>
              </a:extLst>
            </p:cNvPr>
            <p:cNvSpPr>
              <a:spLocks noChangeShapeType="1"/>
            </p:cNvSpPr>
            <p:nvPr/>
          </p:nvSpPr>
          <p:spPr bwMode="auto">
            <a:xfrm>
              <a:off x="3182938" y="4525963"/>
              <a:ext cx="403225" cy="0"/>
            </a:xfrm>
            <a:prstGeom prst="line">
              <a:avLst/>
            </a:prstGeom>
            <a:noFill/>
            <a:ln w="19050">
              <a:solidFill>
                <a:schemeClr val="bg1">
                  <a:lumMod val="65000"/>
                </a:schemeClr>
              </a:solidFill>
              <a:round/>
            </a:ln>
          </p:spPr>
          <p:txBody>
            <a:bodyPr/>
            <a:lstStyle/>
            <a:p>
              <a:pPr>
                <a:defRPr/>
              </a:pPr>
              <a:endParaRPr lang="zh-CN" altLang="en-US" sz="2400">
                <a:solidFill>
                  <a:schemeClr val="bg1"/>
                </a:solidFill>
                <a:latin typeface="+mn-ea"/>
                <a:ea typeface="+mn-ea"/>
                <a:sym typeface="微软雅黑" panose="020B0503020204020204" pitchFamily="34" charset="-122"/>
              </a:endParaRPr>
            </a:p>
          </p:txBody>
        </p:sp>
        <p:sp>
          <p:nvSpPr>
            <p:cNvPr id="45" name="直接连接符 44">
              <a:extLst>
                <a:ext uri="{FF2B5EF4-FFF2-40B4-BE49-F238E27FC236}">
                  <a16:creationId xmlns:a16="http://schemas.microsoft.com/office/drawing/2014/main" xmlns="" id="{CA04AB9E-5FDF-4A44-862B-B496261C138E}"/>
                </a:ext>
              </a:extLst>
            </p:cNvPr>
            <p:cNvSpPr>
              <a:spLocks noChangeShapeType="1"/>
            </p:cNvSpPr>
            <p:nvPr/>
          </p:nvSpPr>
          <p:spPr bwMode="auto">
            <a:xfrm>
              <a:off x="3182938" y="2773363"/>
              <a:ext cx="0" cy="1752600"/>
            </a:xfrm>
            <a:prstGeom prst="line">
              <a:avLst/>
            </a:prstGeom>
            <a:noFill/>
            <a:ln w="19050">
              <a:solidFill>
                <a:schemeClr val="bg1">
                  <a:lumMod val="65000"/>
                </a:schemeClr>
              </a:solidFill>
              <a:round/>
            </a:ln>
          </p:spPr>
          <p:txBody>
            <a:bodyPr/>
            <a:lstStyle/>
            <a:p>
              <a:pPr>
                <a:defRPr/>
              </a:pPr>
              <a:endParaRPr lang="zh-CN" altLang="en-US" sz="2400">
                <a:solidFill>
                  <a:schemeClr val="bg1"/>
                </a:solidFill>
                <a:latin typeface="+mn-ea"/>
                <a:ea typeface="+mn-ea"/>
                <a:sym typeface="微软雅黑" panose="020B0503020204020204" pitchFamily="34" charset="-122"/>
              </a:endParaRPr>
            </a:p>
          </p:txBody>
        </p:sp>
        <p:sp>
          <p:nvSpPr>
            <p:cNvPr id="46" name="直接连接符 45">
              <a:extLst>
                <a:ext uri="{FF2B5EF4-FFF2-40B4-BE49-F238E27FC236}">
                  <a16:creationId xmlns:a16="http://schemas.microsoft.com/office/drawing/2014/main" xmlns="" id="{5EA48F9A-50E5-4BCC-B452-D4774D3BEBD2}"/>
                </a:ext>
              </a:extLst>
            </p:cNvPr>
            <p:cNvSpPr>
              <a:spLocks noChangeShapeType="1"/>
            </p:cNvSpPr>
            <p:nvPr/>
          </p:nvSpPr>
          <p:spPr bwMode="auto">
            <a:xfrm>
              <a:off x="2774950" y="3687763"/>
              <a:ext cx="407988" cy="0"/>
            </a:xfrm>
            <a:prstGeom prst="line">
              <a:avLst/>
            </a:prstGeom>
            <a:noFill/>
            <a:ln w="19050">
              <a:solidFill>
                <a:schemeClr val="bg1">
                  <a:lumMod val="65000"/>
                </a:schemeClr>
              </a:solidFill>
              <a:round/>
            </a:ln>
          </p:spPr>
          <p:txBody>
            <a:bodyPr/>
            <a:lstStyle/>
            <a:p>
              <a:pPr>
                <a:defRPr/>
              </a:pPr>
              <a:endParaRPr lang="zh-CN" altLang="en-US" sz="2400">
                <a:solidFill>
                  <a:schemeClr val="bg1"/>
                </a:solidFill>
                <a:latin typeface="+mn-ea"/>
                <a:ea typeface="+mn-ea"/>
                <a:sym typeface="微软雅黑" panose="020B0503020204020204" pitchFamily="34" charset="-122"/>
              </a:endParaRPr>
            </a:p>
          </p:txBody>
        </p:sp>
        <p:sp>
          <p:nvSpPr>
            <p:cNvPr id="47" name="直接连接符 46">
              <a:extLst>
                <a:ext uri="{FF2B5EF4-FFF2-40B4-BE49-F238E27FC236}">
                  <a16:creationId xmlns:a16="http://schemas.microsoft.com/office/drawing/2014/main" xmlns="" id="{089F3A30-3097-4499-A7F2-74D50E85E18B}"/>
                </a:ext>
              </a:extLst>
            </p:cNvPr>
            <p:cNvSpPr>
              <a:spLocks noChangeShapeType="1"/>
            </p:cNvSpPr>
            <p:nvPr/>
          </p:nvSpPr>
          <p:spPr bwMode="auto">
            <a:xfrm>
              <a:off x="8239125" y="2773363"/>
              <a:ext cx="338138" cy="1587"/>
            </a:xfrm>
            <a:prstGeom prst="line">
              <a:avLst/>
            </a:prstGeom>
            <a:noFill/>
            <a:ln w="19050">
              <a:solidFill>
                <a:schemeClr val="bg1">
                  <a:lumMod val="65000"/>
                </a:schemeClr>
              </a:solidFill>
              <a:round/>
            </a:ln>
          </p:spPr>
          <p:txBody>
            <a:bodyPr/>
            <a:lstStyle/>
            <a:p>
              <a:pPr>
                <a:defRPr/>
              </a:pPr>
              <a:endParaRPr lang="zh-CN" altLang="en-US" sz="2400">
                <a:solidFill>
                  <a:schemeClr val="bg1"/>
                </a:solidFill>
                <a:latin typeface="+mn-ea"/>
                <a:ea typeface="+mn-ea"/>
                <a:sym typeface="微软雅黑" panose="020B0503020204020204" pitchFamily="34" charset="-122"/>
              </a:endParaRPr>
            </a:p>
          </p:txBody>
        </p:sp>
        <p:sp>
          <p:nvSpPr>
            <p:cNvPr id="48" name="直接连接符 47">
              <a:extLst>
                <a:ext uri="{FF2B5EF4-FFF2-40B4-BE49-F238E27FC236}">
                  <a16:creationId xmlns:a16="http://schemas.microsoft.com/office/drawing/2014/main" xmlns="" id="{945E55BF-C743-4425-A115-22023D8F7D4A}"/>
                </a:ext>
              </a:extLst>
            </p:cNvPr>
            <p:cNvSpPr>
              <a:spLocks noChangeShapeType="1"/>
            </p:cNvSpPr>
            <p:nvPr/>
          </p:nvSpPr>
          <p:spPr bwMode="auto">
            <a:xfrm>
              <a:off x="8577263" y="3611563"/>
              <a:ext cx="304800" cy="0"/>
            </a:xfrm>
            <a:prstGeom prst="line">
              <a:avLst/>
            </a:prstGeom>
            <a:noFill/>
            <a:ln w="19050">
              <a:solidFill>
                <a:schemeClr val="bg1">
                  <a:lumMod val="65000"/>
                </a:schemeClr>
              </a:solidFill>
              <a:round/>
            </a:ln>
          </p:spPr>
          <p:txBody>
            <a:bodyPr/>
            <a:lstStyle/>
            <a:p>
              <a:pPr>
                <a:defRPr/>
              </a:pPr>
              <a:endParaRPr lang="zh-CN" altLang="en-US" sz="2400">
                <a:solidFill>
                  <a:schemeClr val="bg1"/>
                </a:solidFill>
                <a:latin typeface="+mn-ea"/>
                <a:ea typeface="+mn-ea"/>
                <a:sym typeface="微软雅黑" panose="020B0503020204020204" pitchFamily="34" charset="-122"/>
              </a:endParaRPr>
            </a:p>
          </p:txBody>
        </p:sp>
        <p:sp>
          <p:nvSpPr>
            <p:cNvPr id="49" name="直接连接符 48">
              <a:extLst>
                <a:ext uri="{FF2B5EF4-FFF2-40B4-BE49-F238E27FC236}">
                  <a16:creationId xmlns:a16="http://schemas.microsoft.com/office/drawing/2014/main" xmlns="" id="{7377E987-092C-4D83-B90F-799B834A2C15}"/>
                </a:ext>
              </a:extLst>
            </p:cNvPr>
            <p:cNvSpPr>
              <a:spLocks noChangeShapeType="1"/>
            </p:cNvSpPr>
            <p:nvPr/>
          </p:nvSpPr>
          <p:spPr bwMode="auto">
            <a:xfrm>
              <a:off x="8577263" y="2773363"/>
              <a:ext cx="0" cy="1752600"/>
            </a:xfrm>
            <a:prstGeom prst="line">
              <a:avLst/>
            </a:prstGeom>
            <a:noFill/>
            <a:ln w="19050">
              <a:solidFill>
                <a:schemeClr val="bg1">
                  <a:lumMod val="65000"/>
                </a:schemeClr>
              </a:solidFill>
              <a:round/>
            </a:ln>
          </p:spPr>
          <p:txBody>
            <a:bodyPr/>
            <a:lstStyle/>
            <a:p>
              <a:pPr>
                <a:defRPr/>
              </a:pPr>
              <a:endParaRPr lang="zh-CN" altLang="en-US" sz="2400">
                <a:solidFill>
                  <a:schemeClr val="bg1"/>
                </a:solidFill>
                <a:latin typeface="+mn-ea"/>
                <a:ea typeface="+mn-ea"/>
                <a:sym typeface="微软雅黑" panose="020B0503020204020204" pitchFamily="34" charset="-122"/>
              </a:endParaRPr>
            </a:p>
          </p:txBody>
        </p:sp>
        <p:sp>
          <p:nvSpPr>
            <p:cNvPr id="50" name="直接连接符 49">
              <a:extLst>
                <a:ext uri="{FF2B5EF4-FFF2-40B4-BE49-F238E27FC236}">
                  <a16:creationId xmlns:a16="http://schemas.microsoft.com/office/drawing/2014/main" xmlns="" id="{905F73FC-1480-43FD-9CC1-3AF9596D8479}"/>
                </a:ext>
              </a:extLst>
            </p:cNvPr>
            <p:cNvSpPr>
              <a:spLocks noChangeShapeType="1"/>
            </p:cNvSpPr>
            <p:nvPr/>
          </p:nvSpPr>
          <p:spPr bwMode="auto">
            <a:xfrm>
              <a:off x="8272463" y="4525963"/>
              <a:ext cx="304800" cy="0"/>
            </a:xfrm>
            <a:prstGeom prst="line">
              <a:avLst/>
            </a:prstGeom>
            <a:noFill/>
            <a:ln w="19050">
              <a:solidFill>
                <a:schemeClr val="bg1">
                  <a:lumMod val="65000"/>
                </a:schemeClr>
              </a:solidFill>
              <a:round/>
            </a:ln>
          </p:spPr>
          <p:txBody>
            <a:bodyPr/>
            <a:lstStyle/>
            <a:p>
              <a:pPr>
                <a:defRPr/>
              </a:pPr>
              <a:endParaRPr lang="zh-CN" altLang="en-US" sz="2400">
                <a:solidFill>
                  <a:schemeClr val="bg1"/>
                </a:solidFill>
                <a:latin typeface="+mn-ea"/>
                <a:ea typeface="+mn-ea"/>
                <a:sym typeface="微软雅黑" panose="020B0503020204020204" pitchFamily="34" charset="-122"/>
              </a:endParaRPr>
            </a:p>
          </p:txBody>
        </p:sp>
      </p:grpSp>
      <p:grpSp>
        <p:nvGrpSpPr>
          <p:cNvPr id="4" name="组合 3">
            <a:extLst>
              <a:ext uri="{FF2B5EF4-FFF2-40B4-BE49-F238E27FC236}">
                <a16:creationId xmlns:a16="http://schemas.microsoft.com/office/drawing/2014/main" xmlns="" id="{8EC5F703-B11A-4AB6-881C-2DE6260B8DE1}"/>
              </a:ext>
            </a:extLst>
          </p:cNvPr>
          <p:cNvGrpSpPr/>
          <p:nvPr/>
        </p:nvGrpSpPr>
        <p:grpSpPr>
          <a:xfrm>
            <a:off x="2055552" y="5391709"/>
            <a:ext cx="8252346" cy="1388295"/>
            <a:chOff x="1969828" y="4934509"/>
            <a:chExt cx="8252346" cy="1388295"/>
          </a:xfrm>
        </p:grpSpPr>
        <p:sp>
          <p:nvSpPr>
            <p:cNvPr id="51" name="文本框 20">
              <a:extLst>
                <a:ext uri="{FF2B5EF4-FFF2-40B4-BE49-F238E27FC236}">
                  <a16:creationId xmlns:a16="http://schemas.microsoft.com/office/drawing/2014/main" xmlns="" id="{3618887A-0D47-4B4E-A579-086104B6E41A}"/>
                </a:ext>
              </a:extLst>
            </p:cNvPr>
            <p:cNvSpPr txBox="1">
              <a:spLocks noChangeArrowheads="1"/>
            </p:cNvSpPr>
            <p:nvPr/>
          </p:nvSpPr>
          <p:spPr bwMode="auto">
            <a:xfrm>
              <a:off x="3227388" y="5030823"/>
              <a:ext cx="5737225" cy="58477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ts val="600"/>
                </a:spcBef>
              </a:pPr>
              <a:r>
                <a:rPr lang="zh-CN" altLang="en-US" sz="2400" b="1" dirty="0">
                  <a:latin typeface="微软雅黑" panose="020B0503020204020204" pitchFamily="34" charset="-122"/>
                  <a:sym typeface="微软雅黑" panose="020B0503020204020204" pitchFamily="34" charset="-122"/>
                </a:rPr>
                <a:t>劳动二重性</a:t>
              </a:r>
              <a:r>
                <a:rPr lang="zh-CN" altLang="en-US" sz="3200" b="1" dirty="0">
                  <a:solidFill>
                    <a:srgbClr val="C87E4C"/>
                  </a:solidFill>
                  <a:latin typeface="微软雅黑" panose="020B0503020204020204" pitchFamily="34" charset="-122"/>
                  <a:sym typeface="微软雅黑" panose="020B0503020204020204" pitchFamily="34" charset="-122"/>
                </a:rPr>
                <a:t>决定</a:t>
              </a:r>
              <a:r>
                <a:rPr lang="zh-CN" altLang="en-US" sz="2400" b="1" dirty="0">
                  <a:latin typeface="微软雅黑" panose="020B0503020204020204" pitchFamily="34" charset="-122"/>
                  <a:sym typeface="微软雅黑" panose="020B0503020204020204" pitchFamily="34" charset="-122"/>
                </a:rPr>
                <a:t>商品二因素</a:t>
              </a:r>
            </a:p>
          </p:txBody>
        </p:sp>
        <p:grpSp>
          <p:nvGrpSpPr>
            <p:cNvPr id="3" name="组合 2">
              <a:extLst>
                <a:ext uri="{FF2B5EF4-FFF2-40B4-BE49-F238E27FC236}">
                  <a16:creationId xmlns:a16="http://schemas.microsoft.com/office/drawing/2014/main" xmlns="" id="{6235E531-BAD7-4A5B-9FED-68022142BCBB}"/>
                </a:ext>
              </a:extLst>
            </p:cNvPr>
            <p:cNvGrpSpPr/>
            <p:nvPr/>
          </p:nvGrpSpPr>
          <p:grpSpPr>
            <a:xfrm>
              <a:off x="2068760" y="4934509"/>
              <a:ext cx="8054480" cy="1388295"/>
              <a:chOff x="523602" y="4175893"/>
              <a:chExt cx="8054480" cy="1388295"/>
            </a:xfrm>
          </p:grpSpPr>
          <p:sp>
            <p:nvSpPr>
              <p:cNvPr id="23" name="MH_Other_1">
                <a:extLst>
                  <a:ext uri="{FF2B5EF4-FFF2-40B4-BE49-F238E27FC236}">
                    <a16:creationId xmlns:a16="http://schemas.microsoft.com/office/drawing/2014/main" xmlns="" id="{0F9881AE-1720-4444-8222-D82E58AF124E}"/>
                  </a:ext>
                </a:extLst>
              </p:cNvPr>
              <p:cNvSpPr/>
              <p:nvPr>
                <p:custDataLst>
                  <p:tags r:id="rId1"/>
                </p:custDataLst>
              </p:nvPr>
            </p:nvSpPr>
            <p:spPr>
              <a:xfrm>
                <a:off x="523602" y="5386388"/>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87710 h 135375"/>
                  <a:gd name="connsiteX2" fmla="*/ 135521 w 135521"/>
                  <a:gd name="connsiteY2" fmla="*/ 87710 h 135375"/>
                  <a:gd name="connsiteX3" fmla="*/ 135521 w 135521"/>
                  <a:gd name="connsiteY3" fmla="*/ 124620 h 135375"/>
                  <a:gd name="connsiteX4" fmla="*/ 10901 w 135521"/>
                  <a:gd name="connsiteY4" fmla="*/ 124620 h 135375"/>
                  <a:gd name="connsiteX5" fmla="*/ 10901 w 135521"/>
                  <a:gd name="connsiteY5" fmla="*/ 0 h 135375"/>
                  <a:gd name="connsiteX0" fmla="*/ 10901 w 135521"/>
                  <a:gd name="connsiteY0" fmla="*/ 0 h 135375"/>
                  <a:gd name="connsiteX1" fmla="*/ 50986 w 135521"/>
                  <a:gd name="connsiteY1" fmla="*/ 87710 h 135375"/>
                  <a:gd name="connsiteX2" fmla="*/ 135521 w 135521"/>
                  <a:gd name="connsiteY2" fmla="*/ 124620 h 135375"/>
                  <a:gd name="connsiteX3" fmla="*/ 10901 w 135521"/>
                  <a:gd name="connsiteY3" fmla="*/ 124620 h 135375"/>
                  <a:gd name="connsiteX4" fmla="*/ 10901 w 135521"/>
                  <a:gd name="connsiteY4" fmla="*/ 0 h 135375"/>
                  <a:gd name="connsiteX0" fmla="*/ 10901 w 135521"/>
                  <a:gd name="connsiteY0" fmla="*/ 0 h 135375"/>
                  <a:gd name="connsiteX1" fmla="*/ 39080 w 135521"/>
                  <a:gd name="connsiteY1" fmla="*/ 101997 h 135375"/>
                  <a:gd name="connsiteX2" fmla="*/ 135521 w 135521"/>
                  <a:gd name="connsiteY2" fmla="*/ 124620 h 135375"/>
                  <a:gd name="connsiteX3" fmla="*/ 10901 w 135521"/>
                  <a:gd name="connsiteY3" fmla="*/ 124620 h 135375"/>
                  <a:gd name="connsiteX4" fmla="*/ 10901 w 135521"/>
                  <a:gd name="connsiteY4" fmla="*/ 0 h 13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4" name="MH_Other_2">
                <a:extLst>
                  <a:ext uri="{FF2B5EF4-FFF2-40B4-BE49-F238E27FC236}">
                    <a16:creationId xmlns:a16="http://schemas.microsoft.com/office/drawing/2014/main" xmlns="" id="{A78E71F7-F0CC-4B1A-993E-693FF2FDCBAF}"/>
                  </a:ext>
                </a:extLst>
              </p:cNvPr>
              <p:cNvSpPr/>
              <p:nvPr>
                <p:custDataLst>
                  <p:tags r:id="rId2"/>
                </p:custDataLst>
              </p:nvPr>
            </p:nvSpPr>
            <p:spPr>
              <a:xfrm flipH="1">
                <a:off x="8400282" y="5386388"/>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87710 h 135375"/>
                  <a:gd name="connsiteX2" fmla="*/ 135521 w 135521"/>
                  <a:gd name="connsiteY2" fmla="*/ 87710 h 135375"/>
                  <a:gd name="connsiteX3" fmla="*/ 135521 w 135521"/>
                  <a:gd name="connsiteY3" fmla="*/ 124620 h 135375"/>
                  <a:gd name="connsiteX4" fmla="*/ 10901 w 135521"/>
                  <a:gd name="connsiteY4" fmla="*/ 124620 h 135375"/>
                  <a:gd name="connsiteX5" fmla="*/ 10901 w 135521"/>
                  <a:gd name="connsiteY5" fmla="*/ 0 h 135375"/>
                  <a:gd name="connsiteX0" fmla="*/ 10901 w 135521"/>
                  <a:gd name="connsiteY0" fmla="*/ 0 h 135375"/>
                  <a:gd name="connsiteX1" fmla="*/ 50986 w 135521"/>
                  <a:gd name="connsiteY1" fmla="*/ 87710 h 135375"/>
                  <a:gd name="connsiteX2" fmla="*/ 135521 w 135521"/>
                  <a:gd name="connsiteY2" fmla="*/ 124620 h 135375"/>
                  <a:gd name="connsiteX3" fmla="*/ 10901 w 135521"/>
                  <a:gd name="connsiteY3" fmla="*/ 124620 h 135375"/>
                  <a:gd name="connsiteX4" fmla="*/ 10901 w 135521"/>
                  <a:gd name="connsiteY4" fmla="*/ 0 h 135375"/>
                  <a:gd name="connsiteX0" fmla="*/ 10901 w 135521"/>
                  <a:gd name="connsiteY0" fmla="*/ 0 h 135375"/>
                  <a:gd name="connsiteX1" fmla="*/ 39080 w 135521"/>
                  <a:gd name="connsiteY1" fmla="*/ 101997 h 135375"/>
                  <a:gd name="connsiteX2" fmla="*/ 135521 w 135521"/>
                  <a:gd name="connsiteY2" fmla="*/ 124620 h 135375"/>
                  <a:gd name="connsiteX3" fmla="*/ 10901 w 135521"/>
                  <a:gd name="connsiteY3" fmla="*/ 124620 h 135375"/>
                  <a:gd name="connsiteX4" fmla="*/ 10901 w 135521"/>
                  <a:gd name="connsiteY4" fmla="*/ 0 h 13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5" name="MH_Other_3">
                <a:extLst>
                  <a:ext uri="{FF2B5EF4-FFF2-40B4-BE49-F238E27FC236}">
                    <a16:creationId xmlns:a16="http://schemas.microsoft.com/office/drawing/2014/main" xmlns="" id="{0F7B8D27-9946-4D78-B8FD-BFEEEB6F78E7}"/>
                  </a:ext>
                </a:extLst>
              </p:cNvPr>
              <p:cNvSpPr/>
              <p:nvPr>
                <p:custDataLst>
                  <p:tags r:id="rId3"/>
                </p:custDataLst>
              </p:nvPr>
            </p:nvSpPr>
            <p:spPr>
              <a:xfrm rot="5400000">
                <a:off x="523602" y="4175893"/>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87710 h 135375"/>
                  <a:gd name="connsiteX2" fmla="*/ 135521 w 135521"/>
                  <a:gd name="connsiteY2" fmla="*/ 87710 h 135375"/>
                  <a:gd name="connsiteX3" fmla="*/ 135521 w 135521"/>
                  <a:gd name="connsiteY3" fmla="*/ 124620 h 135375"/>
                  <a:gd name="connsiteX4" fmla="*/ 10901 w 135521"/>
                  <a:gd name="connsiteY4" fmla="*/ 124620 h 135375"/>
                  <a:gd name="connsiteX5" fmla="*/ 10901 w 135521"/>
                  <a:gd name="connsiteY5" fmla="*/ 0 h 135375"/>
                  <a:gd name="connsiteX0" fmla="*/ 10901 w 135521"/>
                  <a:gd name="connsiteY0" fmla="*/ 0 h 135375"/>
                  <a:gd name="connsiteX1" fmla="*/ 50986 w 135521"/>
                  <a:gd name="connsiteY1" fmla="*/ 87710 h 135375"/>
                  <a:gd name="connsiteX2" fmla="*/ 135521 w 135521"/>
                  <a:gd name="connsiteY2" fmla="*/ 124620 h 135375"/>
                  <a:gd name="connsiteX3" fmla="*/ 10901 w 135521"/>
                  <a:gd name="connsiteY3" fmla="*/ 124620 h 135375"/>
                  <a:gd name="connsiteX4" fmla="*/ 10901 w 135521"/>
                  <a:gd name="connsiteY4" fmla="*/ 0 h 135375"/>
                  <a:gd name="connsiteX0" fmla="*/ 10901 w 135521"/>
                  <a:gd name="connsiteY0" fmla="*/ 0 h 135375"/>
                  <a:gd name="connsiteX1" fmla="*/ 39080 w 135521"/>
                  <a:gd name="connsiteY1" fmla="*/ 101997 h 135375"/>
                  <a:gd name="connsiteX2" fmla="*/ 135521 w 135521"/>
                  <a:gd name="connsiteY2" fmla="*/ 124620 h 135375"/>
                  <a:gd name="connsiteX3" fmla="*/ 10901 w 135521"/>
                  <a:gd name="connsiteY3" fmla="*/ 124620 h 135375"/>
                  <a:gd name="connsiteX4" fmla="*/ 10901 w 135521"/>
                  <a:gd name="connsiteY4" fmla="*/ 0 h 13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6" name="MH_Other_4">
                <a:extLst>
                  <a:ext uri="{FF2B5EF4-FFF2-40B4-BE49-F238E27FC236}">
                    <a16:creationId xmlns:a16="http://schemas.microsoft.com/office/drawing/2014/main" xmlns="" id="{DF375E2A-F385-489C-9B16-9884F921972F}"/>
                  </a:ext>
                </a:extLst>
              </p:cNvPr>
              <p:cNvSpPr/>
              <p:nvPr>
                <p:custDataLst>
                  <p:tags r:id="rId4"/>
                </p:custDataLst>
              </p:nvPr>
            </p:nvSpPr>
            <p:spPr>
              <a:xfrm rot="10800000">
                <a:off x="8400282" y="4175893"/>
                <a:ext cx="177800" cy="17780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0 h 135375"/>
                  <a:gd name="connsiteX2" fmla="*/ 50986 w 135521"/>
                  <a:gd name="connsiteY2" fmla="*/ 87710 h 135375"/>
                  <a:gd name="connsiteX3" fmla="*/ 135521 w 135521"/>
                  <a:gd name="connsiteY3" fmla="*/ 87710 h 135375"/>
                  <a:gd name="connsiteX4" fmla="*/ 135521 w 135521"/>
                  <a:gd name="connsiteY4" fmla="*/ 124620 h 135375"/>
                  <a:gd name="connsiteX5" fmla="*/ 10901 w 135521"/>
                  <a:gd name="connsiteY5" fmla="*/ 124620 h 135375"/>
                  <a:gd name="connsiteX6" fmla="*/ 10901 w 135521"/>
                  <a:gd name="connsiteY6" fmla="*/ 0 h 135375"/>
                  <a:gd name="connsiteX0" fmla="*/ 10901 w 135521"/>
                  <a:gd name="connsiteY0" fmla="*/ 0 h 135375"/>
                  <a:gd name="connsiteX1" fmla="*/ 50986 w 135521"/>
                  <a:gd name="connsiteY1" fmla="*/ 87710 h 135375"/>
                  <a:gd name="connsiteX2" fmla="*/ 135521 w 135521"/>
                  <a:gd name="connsiteY2" fmla="*/ 87710 h 135375"/>
                  <a:gd name="connsiteX3" fmla="*/ 135521 w 135521"/>
                  <a:gd name="connsiteY3" fmla="*/ 124620 h 135375"/>
                  <a:gd name="connsiteX4" fmla="*/ 10901 w 135521"/>
                  <a:gd name="connsiteY4" fmla="*/ 124620 h 135375"/>
                  <a:gd name="connsiteX5" fmla="*/ 10901 w 135521"/>
                  <a:gd name="connsiteY5" fmla="*/ 0 h 135375"/>
                  <a:gd name="connsiteX0" fmla="*/ 10901 w 135521"/>
                  <a:gd name="connsiteY0" fmla="*/ 0 h 135375"/>
                  <a:gd name="connsiteX1" fmla="*/ 50986 w 135521"/>
                  <a:gd name="connsiteY1" fmla="*/ 87710 h 135375"/>
                  <a:gd name="connsiteX2" fmla="*/ 135521 w 135521"/>
                  <a:gd name="connsiteY2" fmla="*/ 124620 h 135375"/>
                  <a:gd name="connsiteX3" fmla="*/ 10901 w 135521"/>
                  <a:gd name="connsiteY3" fmla="*/ 124620 h 135375"/>
                  <a:gd name="connsiteX4" fmla="*/ 10901 w 135521"/>
                  <a:gd name="connsiteY4" fmla="*/ 0 h 135375"/>
                  <a:gd name="connsiteX0" fmla="*/ 10901 w 135521"/>
                  <a:gd name="connsiteY0" fmla="*/ 0 h 135375"/>
                  <a:gd name="connsiteX1" fmla="*/ 39080 w 135521"/>
                  <a:gd name="connsiteY1" fmla="*/ 101997 h 135375"/>
                  <a:gd name="connsiteX2" fmla="*/ 135521 w 135521"/>
                  <a:gd name="connsiteY2" fmla="*/ 124620 h 135375"/>
                  <a:gd name="connsiteX3" fmla="*/ 10901 w 135521"/>
                  <a:gd name="connsiteY3" fmla="*/ 124620 h 135375"/>
                  <a:gd name="connsiteX4" fmla="*/ 10901 w 135521"/>
                  <a:gd name="connsiteY4" fmla="*/ 0 h 13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8" name="文本框 20">
              <a:extLst>
                <a:ext uri="{FF2B5EF4-FFF2-40B4-BE49-F238E27FC236}">
                  <a16:creationId xmlns:a16="http://schemas.microsoft.com/office/drawing/2014/main" xmlns="" id="{479CEBBC-7499-4718-9D8A-80CD541DEB78}"/>
                </a:ext>
              </a:extLst>
            </p:cNvPr>
            <p:cNvSpPr txBox="1">
              <a:spLocks noChangeArrowheads="1"/>
            </p:cNvSpPr>
            <p:nvPr/>
          </p:nvSpPr>
          <p:spPr bwMode="auto">
            <a:xfrm>
              <a:off x="1969828" y="5673307"/>
              <a:ext cx="8252346" cy="461665"/>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ts val="600"/>
                </a:spcBef>
              </a:pPr>
              <a:r>
                <a:rPr lang="zh-CN" altLang="en-US" sz="2400" dirty="0">
                  <a:latin typeface="微软雅黑" panose="020B0503020204020204" pitchFamily="34" charset="-122"/>
                  <a:sym typeface="微软雅黑" panose="020B0503020204020204" pitchFamily="34" charset="-122"/>
                </a:rPr>
                <a:t>具体劳动创造商品的使用价值，抽象劳动形成商品的价值</a:t>
              </a:r>
            </a:p>
          </p:txBody>
        </p:sp>
      </p:grpSp>
      <p:sp>
        <p:nvSpPr>
          <p:cNvPr id="31" name="矩形 4">
            <a:extLst>
              <a:ext uri="{FF2B5EF4-FFF2-40B4-BE49-F238E27FC236}">
                <a16:creationId xmlns:a16="http://schemas.microsoft.com/office/drawing/2014/main" xmlns="" id="{3D2E7E0E-8F18-4136-92A4-4A64AA9D2C51}"/>
              </a:ext>
            </a:extLst>
          </p:cNvPr>
          <p:cNvSpPr>
            <a:spLocks noChangeArrowheads="1"/>
          </p:cNvSpPr>
          <p:nvPr/>
        </p:nvSpPr>
        <p:spPr bwMode="auto">
          <a:xfrm>
            <a:off x="1049252" y="1843234"/>
            <a:ext cx="4760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4.</a:t>
            </a:r>
            <a:r>
              <a:rPr lang="zh-CN" altLang="en-US" sz="2400" b="1" dirty="0">
                <a:solidFill>
                  <a:srgbClr val="AE6836"/>
                </a:solidFill>
              </a:rPr>
              <a:t>商品二因素与劳动二重性的关系</a:t>
            </a:r>
          </a:p>
        </p:txBody>
      </p:sp>
      <p:sp>
        <p:nvSpPr>
          <p:cNvPr id="32" name="矩形: 圆角 31">
            <a:extLst>
              <a:ext uri="{FF2B5EF4-FFF2-40B4-BE49-F238E27FC236}">
                <a16:creationId xmlns:a16="http://schemas.microsoft.com/office/drawing/2014/main" xmlns="" id="{B60B1F68-2D1B-4BE8-AEB4-FA4BC16E1AE7}"/>
              </a:ext>
            </a:extLst>
          </p:cNvPr>
          <p:cNvSpPr/>
          <p:nvPr/>
        </p:nvSpPr>
        <p:spPr>
          <a:xfrm>
            <a:off x="2247907" y="1064542"/>
            <a:ext cx="76961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（二）商品的二因素和生产商品的劳动的二重性</a:t>
            </a:r>
          </a:p>
        </p:txBody>
      </p:sp>
    </p:spTree>
    <p:extLst>
      <p:ext uri="{BB962C8B-B14F-4D97-AF65-F5344CB8AC3E}">
        <p14:creationId xmlns:p14="http://schemas.microsoft.com/office/powerpoint/2010/main" val="1895731713"/>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xmlns="" id="{03175E2E-1B38-4587-9218-D975D4729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1859" y="2693888"/>
            <a:ext cx="4170141" cy="2566240"/>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3" name="组合 2">
            <a:extLst>
              <a:ext uri="{FF2B5EF4-FFF2-40B4-BE49-F238E27FC236}">
                <a16:creationId xmlns:a16="http://schemas.microsoft.com/office/drawing/2014/main" xmlns="" id="{D7655D4E-FFF3-40ED-9791-184BE97B330A}"/>
              </a:ext>
            </a:extLst>
          </p:cNvPr>
          <p:cNvGrpSpPr/>
          <p:nvPr/>
        </p:nvGrpSpPr>
        <p:grpSpPr>
          <a:xfrm>
            <a:off x="309563" y="1815152"/>
            <a:ext cx="7960980" cy="4323713"/>
            <a:chOff x="309563" y="1815152"/>
            <a:chExt cx="7960980" cy="4323713"/>
          </a:xfrm>
        </p:grpSpPr>
        <p:grpSp>
          <p:nvGrpSpPr>
            <p:cNvPr id="2" name="组合 1">
              <a:extLst>
                <a:ext uri="{FF2B5EF4-FFF2-40B4-BE49-F238E27FC236}">
                  <a16:creationId xmlns:a16="http://schemas.microsoft.com/office/drawing/2014/main" xmlns="" id="{DB2CDB39-EA9C-44F0-95B1-9D8B63D05116}"/>
                </a:ext>
              </a:extLst>
            </p:cNvPr>
            <p:cNvGrpSpPr/>
            <p:nvPr/>
          </p:nvGrpSpPr>
          <p:grpSpPr>
            <a:xfrm>
              <a:off x="309563" y="1815152"/>
              <a:ext cx="7960980" cy="4323713"/>
              <a:chOff x="309563" y="4547667"/>
              <a:chExt cx="5989637" cy="1591196"/>
            </a:xfrm>
          </p:grpSpPr>
          <p:sp>
            <p:nvSpPr>
              <p:cNvPr id="6" name="PA-矩形 29">
                <a:extLst>
                  <a:ext uri="{FF2B5EF4-FFF2-40B4-BE49-F238E27FC236}">
                    <a16:creationId xmlns:a16="http://schemas.microsoft.com/office/drawing/2014/main" xmlns="" id="{E008C10D-7DFD-4F08-915C-D98520A3165C}"/>
                  </a:ext>
                </a:extLst>
              </p:cNvPr>
              <p:cNvSpPr/>
              <p:nvPr>
                <p:custDataLst>
                  <p:tags r:id="rId1"/>
                </p:custDataLst>
              </p:nvPr>
            </p:nvSpPr>
            <p:spPr>
              <a:xfrm>
                <a:off x="309563" y="4797425"/>
                <a:ext cx="5819775" cy="1341438"/>
              </a:xfrm>
              <a:prstGeom prst="rect">
                <a:avLst/>
              </a:prstGeom>
              <a:noFill/>
              <a:ln w="12700" cap="flat" cmpd="sng" algn="ctr">
                <a:solidFill>
                  <a:srgbClr val="B26A37"/>
                </a:solidFill>
                <a:prstDash val="solid"/>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kern="0">
                  <a:solidFill>
                    <a:prstClr val="white"/>
                  </a:solidFill>
                  <a:latin typeface="Arial"/>
                  <a:ea typeface="Microsoft YaHei"/>
                </a:endParaRPr>
              </a:p>
            </p:txBody>
          </p:sp>
          <p:sp>
            <p:nvSpPr>
              <p:cNvPr id="7" name="PA-矩形 19">
                <a:extLst>
                  <a:ext uri="{FF2B5EF4-FFF2-40B4-BE49-F238E27FC236}">
                    <a16:creationId xmlns:a16="http://schemas.microsoft.com/office/drawing/2014/main" xmlns="" id="{9BE302F5-2B7C-46E6-AE6A-79906CDC6E97}"/>
                  </a:ext>
                </a:extLst>
              </p:cNvPr>
              <p:cNvSpPr/>
              <p:nvPr>
                <p:custDataLst>
                  <p:tags r:id="rId2"/>
                </p:custDataLst>
              </p:nvPr>
            </p:nvSpPr>
            <p:spPr>
              <a:xfrm>
                <a:off x="479425" y="4547667"/>
                <a:ext cx="5819775" cy="1516824"/>
              </a:xfrm>
              <a:prstGeom prst="rect">
                <a:avLst/>
              </a:prstGeom>
              <a:solidFill>
                <a:srgbClr val="EDC67B"/>
              </a:solidFill>
              <a:ln w="25400" cap="flat" cmpd="sng" algn="ctr">
                <a:noFill/>
                <a:prstDash val="solid"/>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kern="0">
                  <a:solidFill>
                    <a:prstClr val="white"/>
                  </a:solidFill>
                  <a:latin typeface="Arial"/>
                  <a:ea typeface="Microsoft YaHei"/>
                </a:endParaRPr>
              </a:p>
            </p:txBody>
          </p:sp>
        </p:grpSp>
        <p:sp>
          <p:nvSpPr>
            <p:cNvPr id="5" name="矩形 8">
              <a:extLst>
                <a:ext uri="{FF2B5EF4-FFF2-40B4-BE49-F238E27FC236}">
                  <a16:creationId xmlns:a16="http://schemas.microsoft.com/office/drawing/2014/main" xmlns="" id="{2B82F3CF-31D4-4E3C-A3B7-3844636BA9C3}"/>
                </a:ext>
              </a:extLst>
            </p:cNvPr>
            <p:cNvSpPr>
              <a:spLocks noChangeArrowheads="1"/>
            </p:cNvSpPr>
            <p:nvPr/>
          </p:nvSpPr>
          <p:spPr bwMode="auto">
            <a:xfrm>
              <a:off x="773012" y="2163508"/>
              <a:ext cx="7011166" cy="342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22800" algn="just">
                <a:lnSpc>
                  <a:spcPct val="150000"/>
                </a:lnSpc>
                <a:spcBef>
                  <a:spcPct val="20000"/>
                </a:spcBef>
              </a:pPr>
              <a:r>
                <a:rPr lang="zh-CN" altLang="en-US" sz="2400" dirty="0">
                  <a:solidFill>
                    <a:srgbClr val="000000"/>
                  </a:solidFill>
                  <a:latin typeface="微软雅黑" panose="020B0503020204020204" pitchFamily="34" charset="-122"/>
                  <a:sym typeface="微软雅黑" panose="020B0503020204020204" pitchFamily="34" charset="-122"/>
                </a:rPr>
                <a:t>一切劳动，一方面是人类劳动力在生理学意义上的耗费；就相同的或抽象的人类劳动这个属性来说，它形成商品价值。一切劳动，另一方面是人类劳动力在特殊的有一定目的的形式上的耗费；就具体的有用的劳动这个属性来说，它生产使用价值。</a:t>
              </a:r>
            </a:p>
            <a:p>
              <a:pPr indent="622800" algn="r">
                <a:lnSpc>
                  <a:spcPct val="150000"/>
                </a:lnSpc>
                <a:spcBef>
                  <a:spcPct val="20000"/>
                </a:spcBef>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马克思：</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资本论</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第一卷（节选）</a:t>
              </a:r>
            </a:p>
          </p:txBody>
        </p:sp>
      </p:grpSp>
    </p:spTree>
    <p:extLst>
      <p:ext uri="{BB962C8B-B14F-4D97-AF65-F5344CB8AC3E}">
        <p14:creationId xmlns:p14="http://schemas.microsoft.com/office/powerpoint/2010/main" val="114794013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aphicFrame>
        <p:nvGraphicFramePr>
          <p:cNvPr id="5" name="表格 4">
            <a:extLst>
              <a:ext uri="{FF2B5EF4-FFF2-40B4-BE49-F238E27FC236}">
                <a16:creationId xmlns:a16="http://schemas.microsoft.com/office/drawing/2014/main" xmlns="" id="{BC279916-7777-4554-A5E7-D8F5F9DAAE6D}"/>
              </a:ext>
            </a:extLst>
          </p:cNvPr>
          <p:cNvGraphicFramePr/>
          <p:nvPr>
            <p:extLst>
              <p:ext uri="{D42A27DB-BD31-4B8C-83A1-F6EECF244321}">
                <p14:modId xmlns:p14="http://schemas.microsoft.com/office/powerpoint/2010/main" val="1347671633"/>
              </p:ext>
            </p:extLst>
          </p:nvPr>
        </p:nvGraphicFramePr>
        <p:xfrm>
          <a:off x="644525" y="1381765"/>
          <a:ext cx="10902949" cy="1860364"/>
        </p:xfrm>
        <a:graphic>
          <a:graphicData uri="http://schemas.openxmlformats.org/drawingml/2006/table">
            <a:tbl>
              <a:tblPr>
                <a:tableStyleId>{8A107856-5554-42FB-B03E-39F5DBC370BA}</a:tableStyleId>
              </a:tblPr>
              <a:tblGrid>
                <a:gridCol w="2095816">
                  <a:extLst>
                    <a:ext uri="{9D8B030D-6E8A-4147-A177-3AD203B41FA5}">
                      <a16:colId xmlns:a16="http://schemas.microsoft.com/office/drawing/2014/main" xmlns="" val="20000"/>
                    </a:ext>
                  </a:extLst>
                </a:gridCol>
                <a:gridCol w="4925588">
                  <a:extLst>
                    <a:ext uri="{9D8B030D-6E8A-4147-A177-3AD203B41FA5}">
                      <a16:colId xmlns:a16="http://schemas.microsoft.com/office/drawing/2014/main" xmlns="" val="20001"/>
                    </a:ext>
                  </a:extLst>
                </a:gridCol>
                <a:gridCol w="3881545">
                  <a:extLst>
                    <a:ext uri="{9D8B030D-6E8A-4147-A177-3AD203B41FA5}">
                      <a16:colId xmlns:a16="http://schemas.microsoft.com/office/drawing/2014/main" xmlns="" val="20002"/>
                    </a:ext>
                  </a:extLst>
                </a:gridCol>
              </a:tblGrid>
              <a:tr h="614351">
                <a:tc rowSpan="3">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en-US" altLang="x-none" sz="2500" b="1" dirty="0">
                          <a:solidFill>
                            <a:srgbClr val="B26A37"/>
                          </a:solidFill>
                          <a:latin typeface="+mn-ea"/>
                          <a:ea typeface="+mn-ea"/>
                          <a:sym typeface="+mn-lt"/>
                        </a:rPr>
                        <a:t>100</a:t>
                      </a:r>
                      <a:r>
                        <a:rPr lang="zh-CN" altLang="en-US" sz="2500" b="1" dirty="0">
                          <a:solidFill>
                            <a:srgbClr val="B26A37"/>
                          </a:solidFill>
                          <a:latin typeface="+mn-ea"/>
                          <a:ea typeface="+mn-ea"/>
                          <a:sym typeface="+mn-lt"/>
                        </a:rPr>
                        <a:t>斤大米</a:t>
                      </a:r>
                      <a:endParaRPr lang="zh-CN" altLang="en-US" sz="2500" b="1" dirty="0">
                        <a:solidFill>
                          <a:srgbClr val="B26A37"/>
                        </a:solidFill>
                        <a:latin typeface="+mn-ea"/>
                        <a:ea typeface="+mn-ea"/>
                        <a:cs typeface="+mn-ea"/>
                        <a:sym typeface="+mn-lt"/>
                      </a:endParaRPr>
                    </a:p>
                  </a:txBody>
                  <a:tcPr marL="91441" marR="91441" marT="46920" marB="46920"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0" dirty="0">
                          <a:solidFill>
                            <a:srgbClr val="000000"/>
                          </a:solidFill>
                          <a:latin typeface="+mn-ea"/>
                          <a:ea typeface="+mn-ea"/>
                          <a:sym typeface="+mn-lt"/>
                        </a:rPr>
                        <a:t>米饭</a:t>
                      </a:r>
                      <a:endParaRPr lang="zh-CN" altLang="en-US" sz="2500" b="0" dirty="0">
                        <a:solidFill>
                          <a:srgbClr val="000000"/>
                        </a:solidFill>
                        <a:latin typeface="+mn-ea"/>
                        <a:ea typeface="+mn-ea"/>
                        <a:cs typeface="+mn-ea"/>
                        <a:sym typeface="+mn-lt"/>
                      </a:endParaRPr>
                    </a:p>
                  </a:txBody>
                  <a:tcPr marL="91441" marR="91441" marT="46920" marB="46920" anchor="ctr">
                    <a:solidFill>
                      <a:srgbClr val="F7ECE5"/>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en-US" altLang="x-none" sz="2500" b="0" dirty="0">
                          <a:solidFill>
                            <a:srgbClr val="000000"/>
                          </a:solidFill>
                          <a:latin typeface="+mn-ea"/>
                          <a:ea typeface="+mn-ea"/>
                          <a:sym typeface="+mn-lt"/>
                        </a:rPr>
                        <a:t>500</a:t>
                      </a:r>
                      <a:r>
                        <a:rPr lang="zh-CN" altLang="en-US" sz="2500" b="0" dirty="0">
                          <a:solidFill>
                            <a:srgbClr val="000000"/>
                          </a:solidFill>
                          <a:latin typeface="+mn-ea"/>
                          <a:ea typeface="+mn-ea"/>
                          <a:sym typeface="+mn-lt"/>
                        </a:rPr>
                        <a:t>元</a:t>
                      </a:r>
                      <a:endParaRPr lang="zh-CN" altLang="en-US" sz="2500" b="0" dirty="0">
                        <a:solidFill>
                          <a:srgbClr val="000000"/>
                        </a:solidFill>
                        <a:latin typeface="+mn-ea"/>
                        <a:ea typeface="+mn-ea"/>
                        <a:cs typeface="+mn-ea"/>
                        <a:sym typeface="+mn-lt"/>
                      </a:endParaRPr>
                    </a:p>
                  </a:txBody>
                  <a:tcPr marL="91441" marR="91441" marT="46920" marB="46920" anchor="ctr">
                    <a:solidFill>
                      <a:srgbClr val="F7ECE5"/>
                    </a:solidFill>
                  </a:tcPr>
                </a:tc>
                <a:extLst>
                  <a:ext uri="{0D108BD9-81ED-4DB2-BD59-A6C34878D82A}">
                    <a16:rowId xmlns:a16="http://schemas.microsoft.com/office/drawing/2014/main" xmlns="" val="10000"/>
                  </a:ext>
                </a:extLst>
              </a:tr>
              <a:tr h="623487">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0" dirty="0">
                          <a:solidFill>
                            <a:srgbClr val="000000"/>
                          </a:solidFill>
                          <a:latin typeface="+mn-ea"/>
                          <a:ea typeface="+mn-ea"/>
                          <a:sym typeface="+mn-lt"/>
                        </a:rPr>
                        <a:t>米面</a:t>
                      </a:r>
                      <a:endParaRPr lang="zh-CN" altLang="en-US" sz="2500" b="0" dirty="0">
                        <a:solidFill>
                          <a:srgbClr val="000000"/>
                        </a:solidFill>
                        <a:latin typeface="+mn-ea"/>
                        <a:ea typeface="+mn-ea"/>
                        <a:cs typeface="+mn-ea"/>
                        <a:sym typeface="+mn-lt"/>
                      </a:endParaRPr>
                    </a:p>
                  </a:txBody>
                  <a:tcPr marL="91441" marR="91441" marT="46920" marB="46920" anchor="ctr">
                    <a:solidFill>
                      <a:srgbClr val="F7ECE5"/>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en-US" altLang="x-none" sz="2500" b="0" dirty="0">
                          <a:solidFill>
                            <a:srgbClr val="000000"/>
                          </a:solidFill>
                          <a:latin typeface="+mn-ea"/>
                          <a:ea typeface="+mn-ea"/>
                          <a:sym typeface="+mn-lt"/>
                        </a:rPr>
                        <a:t>800</a:t>
                      </a:r>
                      <a:r>
                        <a:rPr lang="zh-CN" altLang="en-US" sz="2500" b="0" dirty="0">
                          <a:solidFill>
                            <a:srgbClr val="000000"/>
                          </a:solidFill>
                          <a:latin typeface="+mn-ea"/>
                          <a:ea typeface="+mn-ea"/>
                          <a:sym typeface="+mn-lt"/>
                        </a:rPr>
                        <a:t>元</a:t>
                      </a:r>
                      <a:endParaRPr lang="zh-CN" altLang="en-US" sz="2500" b="0" dirty="0">
                        <a:solidFill>
                          <a:srgbClr val="000000"/>
                        </a:solidFill>
                        <a:latin typeface="+mn-ea"/>
                        <a:ea typeface="+mn-ea"/>
                        <a:cs typeface="+mn-ea"/>
                        <a:sym typeface="+mn-lt"/>
                      </a:endParaRPr>
                    </a:p>
                  </a:txBody>
                  <a:tcPr marL="91441" marR="91441" marT="46920" marB="46920" anchor="ctr">
                    <a:solidFill>
                      <a:srgbClr val="F7ECE5"/>
                    </a:solidFill>
                  </a:tcPr>
                </a:tc>
                <a:extLst>
                  <a:ext uri="{0D108BD9-81ED-4DB2-BD59-A6C34878D82A}">
                    <a16:rowId xmlns:a16="http://schemas.microsoft.com/office/drawing/2014/main" xmlns="" val="10001"/>
                  </a:ext>
                </a:extLst>
              </a:tr>
              <a:tr h="622526">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0" dirty="0">
                          <a:solidFill>
                            <a:srgbClr val="000000"/>
                          </a:solidFill>
                          <a:latin typeface="+mn-ea"/>
                          <a:ea typeface="+mn-ea"/>
                          <a:sym typeface="+mn-lt"/>
                        </a:rPr>
                        <a:t>米酒</a:t>
                      </a:r>
                      <a:endParaRPr lang="zh-CN" altLang="en-US" sz="2500" b="0" dirty="0">
                        <a:solidFill>
                          <a:srgbClr val="000000"/>
                        </a:solidFill>
                        <a:latin typeface="+mn-ea"/>
                        <a:ea typeface="+mn-ea"/>
                        <a:cs typeface="+mn-ea"/>
                        <a:sym typeface="+mn-lt"/>
                      </a:endParaRPr>
                    </a:p>
                  </a:txBody>
                  <a:tcPr marL="91441" marR="91441" marT="46920" marB="46920" anchor="ctr">
                    <a:solidFill>
                      <a:srgbClr val="F7ECE5"/>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en-US" altLang="x-none" sz="2500" b="0" dirty="0">
                          <a:solidFill>
                            <a:srgbClr val="000000"/>
                          </a:solidFill>
                          <a:latin typeface="+mn-ea"/>
                          <a:ea typeface="+mn-ea"/>
                          <a:sym typeface="+mn-lt"/>
                        </a:rPr>
                        <a:t>1200</a:t>
                      </a:r>
                      <a:r>
                        <a:rPr lang="zh-CN" altLang="en-US" sz="2500" b="0" dirty="0">
                          <a:solidFill>
                            <a:srgbClr val="000000"/>
                          </a:solidFill>
                          <a:latin typeface="+mn-ea"/>
                          <a:ea typeface="+mn-ea"/>
                          <a:sym typeface="+mn-lt"/>
                        </a:rPr>
                        <a:t>元</a:t>
                      </a:r>
                      <a:endParaRPr lang="zh-CN" altLang="en-US" sz="2500" b="0" dirty="0">
                        <a:solidFill>
                          <a:srgbClr val="000000"/>
                        </a:solidFill>
                        <a:latin typeface="+mn-ea"/>
                        <a:ea typeface="+mn-ea"/>
                        <a:cs typeface="+mn-ea"/>
                        <a:sym typeface="+mn-lt"/>
                      </a:endParaRPr>
                    </a:p>
                  </a:txBody>
                  <a:tcPr marL="91441" marR="91441" marT="46920" marB="46920" anchor="ctr">
                    <a:solidFill>
                      <a:srgbClr val="F7ECE5"/>
                    </a:solidFill>
                  </a:tcPr>
                </a:tc>
                <a:extLst>
                  <a:ext uri="{0D108BD9-81ED-4DB2-BD59-A6C34878D82A}">
                    <a16:rowId xmlns:a16="http://schemas.microsoft.com/office/drawing/2014/main" xmlns="" val="10002"/>
                  </a:ext>
                </a:extLst>
              </a:tr>
            </a:tbl>
          </a:graphicData>
        </a:graphic>
      </p:graphicFrame>
      <p:graphicFrame>
        <p:nvGraphicFramePr>
          <p:cNvPr id="3" name="表格 2">
            <a:extLst>
              <a:ext uri="{FF2B5EF4-FFF2-40B4-BE49-F238E27FC236}">
                <a16:creationId xmlns:a16="http://schemas.microsoft.com/office/drawing/2014/main" xmlns="" id="{CC574851-E2E8-4733-BB0D-18A8F57D9852}"/>
              </a:ext>
            </a:extLst>
          </p:cNvPr>
          <p:cNvGraphicFramePr>
            <a:graphicFrameLocks noGrp="1"/>
          </p:cNvGraphicFramePr>
          <p:nvPr>
            <p:extLst>
              <p:ext uri="{D42A27DB-BD31-4B8C-83A1-F6EECF244321}">
                <p14:modId xmlns:p14="http://schemas.microsoft.com/office/powerpoint/2010/main" val="3123483587"/>
              </p:ext>
            </p:extLst>
          </p:nvPr>
        </p:nvGraphicFramePr>
        <p:xfrm>
          <a:off x="644525" y="3242129"/>
          <a:ext cx="10902949" cy="1233310"/>
        </p:xfrm>
        <a:graphic>
          <a:graphicData uri="http://schemas.openxmlformats.org/drawingml/2006/table">
            <a:tbl>
              <a:tblPr>
                <a:tableStyleId>{8A107856-5554-42FB-B03E-39F5DBC370BA}</a:tableStyleId>
              </a:tblPr>
              <a:tblGrid>
                <a:gridCol w="2095816">
                  <a:extLst>
                    <a:ext uri="{9D8B030D-6E8A-4147-A177-3AD203B41FA5}">
                      <a16:colId xmlns:a16="http://schemas.microsoft.com/office/drawing/2014/main" xmlns="" val="430104305"/>
                    </a:ext>
                  </a:extLst>
                </a:gridCol>
                <a:gridCol w="4925588">
                  <a:extLst>
                    <a:ext uri="{9D8B030D-6E8A-4147-A177-3AD203B41FA5}">
                      <a16:colId xmlns:a16="http://schemas.microsoft.com/office/drawing/2014/main" xmlns="" val="1555082799"/>
                    </a:ext>
                  </a:extLst>
                </a:gridCol>
                <a:gridCol w="3881545">
                  <a:extLst>
                    <a:ext uri="{9D8B030D-6E8A-4147-A177-3AD203B41FA5}">
                      <a16:colId xmlns:a16="http://schemas.microsoft.com/office/drawing/2014/main" xmlns="" val="99807920"/>
                    </a:ext>
                  </a:extLst>
                </a:gridCol>
              </a:tblGrid>
              <a:tr h="1233310">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1" dirty="0">
                          <a:solidFill>
                            <a:srgbClr val="B26A37"/>
                          </a:solidFill>
                          <a:latin typeface="+mn-ea"/>
                          <a:ea typeface="+mn-ea"/>
                          <a:sym typeface="+mn-lt"/>
                        </a:rPr>
                        <a:t>问题</a:t>
                      </a:r>
                      <a:endParaRPr lang="zh-CN" altLang="en-US" sz="2500" b="1" dirty="0">
                        <a:solidFill>
                          <a:srgbClr val="B26A37"/>
                        </a:solidFill>
                        <a:latin typeface="+mn-ea"/>
                        <a:ea typeface="+mn-ea"/>
                        <a:cs typeface="+mn-ea"/>
                        <a:sym typeface="+mn-lt"/>
                      </a:endParaRPr>
                    </a:p>
                  </a:txBody>
                  <a:tcPr marL="91441" marR="91441" marT="46920" marB="46920"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0" dirty="0">
                          <a:solidFill>
                            <a:srgbClr val="000000"/>
                          </a:solidFill>
                          <a:latin typeface="+mn-ea"/>
                          <a:ea typeface="+mn-ea"/>
                          <a:sym typeface="+mn-lt"/>
                        </a:rPr>
                        <a:t>原材料相同，为何创造的</a:t>
                      </a:r>
                      <a:endParaRPr lang="en-US" altLang="zh-CN" sz="2500" b="0" dirty="0">
                        <a:solidFill>
                          <a:srgbClr val="000000"/>
                        </a:solidFill>
                        <a:latin typeface="+mn-ea"/>
                        <a:ea typeface="+mn-ea"/>
                        <a:sym typeface="+mn-lt"/>
                      </a:endParaRPr>
                    </a:p>
                    <a:p>
                      <a:pPr marL="0" lvl="0" indent="0" algn="ctr">
                        <a:lnSpc>
                          <a:spcPct val="150000"/>
                        </a:lnSpc>
                        <a:spcBef>
                          <a:spcPts val="0"/>
                        </a:spcBef>
                        <a:buNone/>
                      </a:pPr>
                      <a:r>
                        <a:rPr lang="zh-CN" altLang="en-US" sz="2500" b="0" dirty="0">
                          <a:solidFill>
                            <a:srgbClr val="000000"/>
                          </a:solidFill>
                          <a:latin typeface="+mn-ea"/>
                          <a:ea typeface="+mn-ea"/>
                          <a:sym typeface="+mn-lt"/>
                        </a:rPr>
                        <a:t>使用价值不同？</a:t>
                      </a:r>
                      <a:endParaRPr lang="zh-CN" altLang="en-US" sz="2500" b="0" dirty="0">
                        <a:solidFill>
                          <a:srgbClr val="000000"/>
                        </a:solidFill>
                        <a:latin typeface="+mn-ea"/>
                        <a:ea typeface="+mn-ea"/>
                        <a:cs typeface="+mn-ea"/>
                        <a:sym typeface="+mn-lt"/>
                      </a:endParaRPr>
                    </a:p>
                  </a:txBody>
                  <a:tcPr marL="91441" marR="91441" marT="46920" marB="110863" anchor="ctr">
                    <a:no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50000"/>
                        </a:lnSpc>
                        <a:spcBef>
                          <a:spcPts val="0"/>
                        </a:spcBef>
                        <a:buNone/>
                      </a:pPr>
                      <a:r>
                        <a:rPr lang="zh-CN" altLang="en-US" sz="2500" b="0" dirty="0">
                          <a:solidFill>
                            <a:srgbClr val="000000"/>
                          </a:solidFill>
                          <a:latin typeface="+mn-ea"/>
                          <a:ea typeface="+mn-ea"/>
                          <a:sym typeface="+mn-lt"/>
                        </a:rPr>
                        <a:t>成本相同，</a:t>
                      </a:r>
                      <a:endParaRPr lang="en-US" altLang="zh-CN" sz="2500" b="0" dirty="0">
                        <a:solidFill>
                          <a:srgbClr val="000000"/>
                        </a:solidFill>
                        <a:latin typeface="+mn-ea"/>
                        <a:ea typeface="+mn-ea"/>
                        <a:sym typeface="+mn-lt"/>
                      </a:endParaRPr>
                    </a:p>
                    <a:p>
                      <a:pPr marL="0" lvl="0" indent="0" algn="ctr">
                        <a:lnSpc>
                          <a:spcPct val="150000"/>
                        </a:lnSpc>
                        <a:spcBef>
                          <a:spcPts val="0"/>
                        </a:spcBef>
                        <a:buNone/>
                      </a:pPr>
                      <a:r>
                        <a:rPr lang="zh-CN" altLang="en-US" sz="2500" b="0" dirty="0">
                          <a:solidFill>
                            <a:srgbClr val="000000"/>
                          </a:solidFill>
                          <a:latin typeface="+mn-ea"/>
                          <a:ea typeface="+mn-ea"/>
                          <a:sym typeface="+mn-lt"/>
                        </a:rPr>
                        <a:t>为何市场售价不同？</a:t>
                      </a:r>
                      <a:endParaRPr lang="zh-CN" altLang="en-US" sz="2500" b="0" dirty="0">
                        <a:solidFill>
                          <a:srgbClr val="000000"/>
                        </a:solidFill>
                        <a:latin typeface="+mn-ea"/>
                        <a:ea typeface="+mn-ea"/>
                        <a:cs typeface="+mn-ea"/>
                        <a:sym typeface="+mn-lt"/>
                      </a:endParaRPr>
                    </a:p>
                  </a:txBody>
                  <a:tcPr marL="91441" marR="91441" marT="0" marB="108000" anchor="ctr">
                    <a:noFill/>
                  </a:tcPr>
                </a:tc>
                <a:extLst>
                  <a:ext uri="{0D108BD9-81ED-4DB2-BD59-A6C34878D82A}">
                    <a16:rowId xmlns:a16="http://schemas.microsoft.com/office/drawing/2014/main" xmlns="" val="1042272963"/>
                  </a:ext>
                </a:extLst>
              </a:tr>
            </a:tbl>
          </a:graphicData>
        </a:graphic>
      </p:graphicFrame>
      <p:graphicFrame>
        <p:nvGraphicFramePr>
          <p:cNvPr id="4" name="表格 3">
            <a:extLst>
              <a:ext uri="{FF2B5EF4-FFF2-40B4-BE49-F238E27FC236}">
                <a16:creationId xmlns:a16="http://schemas.microsoft.com/office/drawing/2014/main" xmlns="" id="{DA2E11FD-B887-4A27-8F1E-BB821569CAFE}"/>
              </a:ext>
            </a:extLst>
          </p:cNvPr>
          <p:cNvGraphicFramePr>
            <a:graphicFrameLocks noGrp="1"/>
          </p:cNvGraphicFramePr>
          <p:nvPr>
            <p:extLst>
              <p:ext uri="{D42A27DB-BD31-4B8C-83A1-F6EECF244321}">
                <p14:modId xmlns:p14="http://schemas.microsoft.com/office/powerpoint/2010/main" val="1674909054"/>
              </p:ext>
            </p:extLst>
          </p:nvPr>
        </p:nvGraphicFramePr>
        <p:xfrm>
          <a:off x="644525" y="4475439"/>
          <a:ext cx="10902949" cy="1223508"/>
        </p:xfrm>
        <a:graphic>
          <a:graphicData uri="http://schemas.openxmlformats.org/drawingml/2006/table">
            <a:tbl>
              <a:tblPr>
                <a:tableStyleId>{8A107856-5554-42FB-B03E-39F5DBC370BA}</a:tableStyleId>
              </a:tblPr>
              <a:tblGrid>
                <a:gridCol w="2095816">
                  <a:extLst>
                    <a:ext uri="{9D8B030D-6E8A-4147-A177-3AD203B41FA5}">
                      <a16:colId xmlns:a16="http://schemas.microsoft.com/office/drawing/2014/main" xmlns="" val="1964025791"/>
                    </a:ext>
                  </a:extLst>
                </a:gridCol>
                <a:gridCol w="4925588">
                  <a:extLst>
                    <a:ext uri="{9D8B030D-6E8A-4147-A177-3AD203B41FA5}">
                      <a16:colId xmlns:a16="http://schemas.microsoft.com/office/drawing/2014/main" xmlns="" val="2215830345"/>
                    </a:ext>
                  </a:extLst>
                </a:gridCol>
                <a:gridCol w="3881545">
                  <a:extLst>
                    <a:ext uri="{9D8B030D-6E8A-4147-A177-3AD203B41FA5}">
                      <a16:colId xmlns:a16="http://schemas.microsoft.com/office/drawing/2014/main" xmlns="" val="1986839840"/>
                    </a:ext>
                  </a:extLst>
                </a:gridCol>
              </a:tblGrid>
              <a:tr h="1223346">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1" dirty="0">
                          <a:solidFill>
                            <a:srgbClr val="B26A37"/>
                          </a:solidFill>
                          <a:latin typeface="+mn-ea"/>
                          <a:ea typeface="+mn-ea"/>
                          <a:sym typeface="+mn-lt"/>
                        </a:rPr>
                        <a:t>答案</a:t>
                      </a:r>
                      <a:endParaRPr lang="zh-CN" altLang="en-US" sz="2500" b="1" dirty="0">
                        <a:solidFill>
                          <a:srgbClr val="B26A37"/>
                        </a:solidFill>
                        <a:latin typeface="+mn-ea"/>
                        <a:ea typeface="+mn-ea"/>
                        <a:cs typeface="+mn-ea"/>
                        <a:sym typeface="+mn-lt"/>
                      </a:endParaRPr>
                    </a:p>
                  </a:txBody>
                  <a:tcPr marL="91441" marR="91441" marT="46920" marB="46920"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0" dirty="0">
                          <a:solidFill>
                            <a:srgbClr val="000000"/>
                          </a:solidFill>
                          <a:latin typeface="+mn-ea"/>
                          <a:ea typeface="+mn-ea"/>
                          <a:sym typeface="+mn-lt"/>
                        </a:rPr>
                        <a:t>生产方法、流程、工具不同</a:t>
                      </a:r>
                      <a:endParaRPr lang="zh-CN" altLang="en-US" sz="2500" b="0" dirty="0">
                        <a:solidFill>
                          <a:srgbClr val="000000"/>
                        </a:solidFill>
                        <a:latin typeface="+mn-ea"/>
                        <a:ea typeface="+mn-ea"/>
                        <a:cs typeface="+mn-ea"/>
                        <a:sym typeface="+mn-lt"/>
                      </a:endParaRPr>
                    </a:p>
                  </a:txBody>
                  <a:tcPr marL="91441" marR="91441" marT="46920" marB="46920" anchor="ctr">
                    <a:solidFill>
                      <a:srgbClr val="F7ECE5"/>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50000"/>
                        </a:lnSpc>
                        <a:spcBef>
                          <a:spcPts val="0"/>
                        </a:spcBef>
                        <a:buNone/>
                      </a:pPr>
                      <a:r>
                        <a:rPr lang="zh-CN" altLang="en-US" sz="2500" b="0" dirty="0">
                          <a:solidFill>
                            <a:srgbClr val="000000"/>
                          </a:solidFill>
                          <a:latin typeface="+mn-ea"/>
                          <a:ea typeface="+mn-ea"/>
                          <a:sym typeface="+mn-lt"/>
                        </a:rPr>
                        <a:t>耗费的体力和脑力、劳动时间不同</a:t>
                      </a:r>
                      <a:endParaRPr lang="zh-CN" altLang="en-US" sz="2500" b="0" dirty="0">
                        <a:solidFill>
                          <a:srgbClr val="000000"/>
                        </a:solidFill>
                        <a:latin typeface="+mn-ea"/>
                        <a:ea typeface="+mn-ea"/>
                        <a:cs typeface="+mn-ea"/>
                        <a:sym typeface="+mn-lt"/>
                      </a:endParaRPr>
                    </a:p>
                  </a:txBody>
                  <a:tcPr marL="108005" marR="91441" marT="36955" marB="110863" anchor="ctr">
                    <a:solidFill>
                      <a:srgbClr val="F7ECE5"/>
                    </a:solidFill>
                  </a:tcPr>
                </a:tc>
                <a:extLst>
                  <a:ext uri="{0D108BD9-81ED-4DB2-BD59-A6C34878D82A}">
                    <a16:rowId xmlns:a16="http://schemas.microsoft.com/office/drawing/2014/main" xmlns="" val="2305697917"/>
                  </a:ext>
                </a:extLst>
              </a:tr>
            </a:tbl>
          </a:graphicData>
        </a:graphic>
      </p:graphicFrame>
      <p:graphicFrame>
        <p:nvGraphicFramePr>
          <p:cNvPr id="8" name="表格 7">
            <a:extLst>
              <a:ext uri="{FF2B5EF4-FFF2-40B4-BE49-F238E27FC236}">
                <a16:creationId xmlns:a16="http://schemas.microsoft.com/office/drawing/2014/main" xmlns="" id="{DE722023-2432-4F43-9903-542A6602511C}"/>
              </a:ext>
            </a:extLst>
          </p:cNvPr>
          <p:cNvGraphicFramePr>
            <a:graphicFrameLocks noGrp="1"/>
          </p:cNvGraphicFramePr>
          <p:nvPr>
            <p:extLst>
              <p:ext uri="{D42A27DB-BD31-4B8C-83A1-F6EECF244321}">
                <p14:modId xmlns:p14="http://schemas.microsoft.com/office/powerpoint/2010/main" val="1433081652"/>
              </p:ext>
            </p:extLst>
          </p:nvPr>
        </p:nvGraphicFramePr>
        <p:xfrm>
          <a:off x="644525" y="5699129"/>
          <a:ext cx="10902949" cy="715356"/>
        </p:xfrm>
        <a:graphic>
          <a:graphicData uri="http://schemas.openxmlformats.org/drawingml/2006/table">
            <a:tbl>
              <a:tblPr>
                <a:tableStyleId>{8A107856-5554-42FB-B03E-39F5DBC370BA}</a:tableStyleId>
              </a:tblPr>
              <a:tblGrid>
                <a:gridCol w="2095816">
                  <a:extLst>
                    <a:ext uri="{9D8B030D-6E8A-4147-A177-3AD203B41FA5}">
                      <a16:colId xmlns:a16="http://schemas.microsoft.com/office/drawing/2014/main" xmlns="" val="2761186200"/>
                    </a:ext>
                  </a:extLst>
                </a:gridCol>
                <a:gridCol w="4925588">
                  <a:extLst>
                    <a:ext uri="{9D8B030D-6E8A-4147-A177-3AD203B41FA5}">
                      <a16:colId xmlns:a16="http://schemas.microsoft.com/office/drawing/2014/main" xmlns="" val="3680729859"/>
                    </a:ext>
                  </a:extLst>
                </a:gridCol>
                <a:gridCol w="3881545">
                  <a:extLst>
                    <a:ext uri="{9D8B030D-6E8A-4147-A177-3AD203B41FA5}">
                      <a16:colId xmlns:a16="http://schemas.microsoft.com/office/drawing/2014/main" xmlns="" val="3600507565"/>
                    </a:ext>
                  </a:extLst>
                </a:gridCol>
              </a:tblGrid>
              <a:tr h="715356">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1" dirty="0">
                          <a:solidFill>
                            <a:srgbClr val="B26A37"/>
                          </a:solidFill>
                          <a:latin typeface="+mn-ea"/>
                          <a:ea typeface="+mn-ea"/>
                          <a:sym typeface="+mn-lt"/>
                        </a:rPr>
                        <a:t>结论</a:t>
                      </a:r>
                      <a:endParaRPr lang="zh-CN" altLang="en-US" sz="2500" b="1" dirty="0">
                        <a:solidFill>
                          <a:srgbClr val="B26A37"/>
                        </a:solidFill>
                        <a:latin typeface="+mn-ea"/>
                        <a:ea typeface="+mn-ea"/>
                        <a:cs typeface="+mn-ea"/>
                        <a:sym typeface="+mn-lt"/>
                      </a:endParaRPr>
                    </a:p>
                  </a:txBody>
                  <a:tcPr marL="91441" marR="91441" marT="46920" marB="46920" anchor="ctr">
                    <a:solidFill>
                      <a:schemeClr val="accent2">
                        <a:lumMod val="20000"/>
                        <a:lumOff val="80000"/>
                      </a:schemeClr>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0" dirty="0">
                          <a:solidFill>
                            <a:srgbClr val="000000"/>
                          </a:solidFill>
                          <a:latin typeface="+mn-ea"/>
                          <a:ea typeface="+mn-ea"/>
                          <a:sym typeface="+mn-lt"/>
                        </a:rPr>
                        <a:t>具体劳动创造使用价值</a:t>
                      </a:r>
                      <a:endParaRPr lang="zh-CN" altLang="en-US" sz="2500" b="0" dirty="0">
                        <a:solidFill>
                          <a:srgbClr val="000000"/>
                        </a:solidFill>
                        <a:latin typeface="+mn-ea"/>
                        <a:ea typeface="+mn-ea"/>
                        <a:cs typeface="+mn-ea"/>
                        <a:sym typeface="+mn-lt"/>
                      </a:endParaRPr>
                    </a:p>
                  </a:txBody>
                  <a:tcPr marL="91441" marR="91441" marT="46920" marB="46920" anchor="ctr">
                    <a:solidFill>
                      <a:schemeClr val="bg1"/>
                    </a:solidFill>
                  </a:tcPr>
                </a:tc>
                <a:tc>
                  <a:txBody>
                    <a:bodyPr/>
                    <a:lstStyle>
                      <a:lvl1pPr marL="342900" lvl="0" indent="-342900" algn="l" defTabSz="914400" eaLnBrk="1" fontAlgn="base" latinLnBrk="0" hangingPunct="1">
                        <a:lnSpc>
                          <a:spcPct val="100000"/>
                        </a:lnSpc>
                        <a:spcBef>
                          <a:spcPct val="20000"/>
                        </a:spcBef>
                        <a:spcAft>
                          <a:spcPct val="0"/>
                        </a:spcAft>
                        <a:buFont typeface="Wingdings" panose="05000000000000000000" pitchFamily="2" charset="2"/>
                        <a:buChar char="Ø"/>
                        <a:defRPr sz="2400" b="0" i="0" u="none" kern="1200" baseline="0">
                          <a:solidFill>
                            <a:srgbClr val="000099"/>
                          </a:solidFill>
                          <a:latin typeface="SpeedoSSi" charset="0"/>
                        </a:defRPr>
                      </a:lvl1pPr>
                      <a:lvl2pPr marL="742950" lvl="1" indent="-285750">
                        <a:defRPr sz="2000" kern="1200"/>
                      </a:lvl2pPr>
                      <a:lvl3pPr marL="1143000" lvl="2" indent="-228600">
                        <a:defRPr sz="1800" kern="1200"/>
                      </a:lvl3pPr>
                      <a:lvl4pPr marL="1600200" lvl="3" indent="-228600">
                        <a:defRPr sz="1600" kern="1200"/>
                      </a:lvl4pPr>
                      <a:lvl5pPr marL="2057400" lvl="4" indent="-228600">
                        <a:defRPr sz="1600" kern="1200"/>
                      </a:lvl5pPr>
                    </a:lstStyle>
                    <a:p>
                      <a:pPr marL="0" lvl="0" indent="0" algn="ctr">
                        <a:lnSpc>
                          <a:spcPct val="100000"/>
                        </a:lnSpc>
                        <a:spcBef>
                          <a:spcPts val="0"/>
                        </a:spcBef>
                        <a:buNone/>
                      </a:pPr>
                      <a:r>
                        <a:rPr lang="zh-CN" altLang="en-US" sz="2500" b="0" dirty="0">
                          <a:solidFill>
                            <a:srgbClr val="000000"/>
                          </a:solidFill>
                          <a:latin typeface="+mn-ea"/>
                          <a:ea typeface="+mn-ea"/>
                          <a:sym typeface="+mn-lt"/>
                        </a:rPr>
                        <a:t>   抽象劳动形成价值</a:t>
                      </a:r>
                      <a:endParaRPr lang="zh-CN" altLang="en-US" sz="2500" b="0" dirty="0">
                        <a:solidFill>
                          <a:srgbClr val="000000"/>
                        </a:solidFill>
                        <a:latin typeface="+mn-ea"/>
                        <a:ea typeface="+mn-ea"/>
                        <a:cs typeface="+mn-ea"/>
                        <a:sym typeface="+mn-lt"/>
                      </a:endParaRPr>
                    </a:p>
                  </a:txBody>
                  <a:tcPr marL="91441" marR="91441" marT="46920" marB="46920" anchor="ctr">
                    <a:solidFill>
                      <a:schemeClr val="bg1"/>
                    </a:solidFill>
                  </a:tcPr>
                </a:tc>
                <a:extLst>
                  <a:ext uri="{0D108BD9-81ED-4DB2-BD59-A6C34878D82A}">
                    <a16:rowId xmlns:a16="http://schemas.microsoft.com/office/drawing/2014/main" xmlns="" val="3949053950"/>
                  </a:ext>
                </a:extLst>
              </a:tr>
            </a:tbl>
          </a:graphicData>
        </a:graphic>
      </p:graphicFrame>
    </p:spTree>
    <p:extLst>
      <p:ext uri="{BB962C8B-B14F-4D97-AF65-F5344CB8AC3E}">
        <p14:creationId xmlns:p14="http://schemas.microsoft.com/office/powerpoint/2010/main" val="6354038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3" name="组合 2">
            <a:extLst>
              <a:ext uri="{FF2B5EF4-FFF2-40B4-BE49-F238E27FC236}">
                <a16:creationId xmlns:a16="http://schemas.microsoft.com/office/drawing/2014/main" xmlns="" id="{49F0AD84-32C2-47A0-997E-CC6B883C4F6A}"/>
              </a:ext>
            </a:extLst>
          </p:cNvPr>
          <p:cNvGrpSpPr/>
          <p:nvPr/>
        </p:nvGrpSpPr>
        <p:grpSpPr>
          <a:xfrm>
            <a:off x="343247" y="2340393"/>
            <a:ext cx="11505505" cy="1997389"/>
            <a:chOff x="541352" y="3281123"/>
            <a:chExt cx="11505505" cy="1997389"/>
          </a:xfrm>
        </p:grpSpPr>
        <p:sp>
          <p:nvSpPr>
            <p:cNvPr id="15" name="文本框 3">
              <a:extLst>
                <a:ext uri="{FF2B5EF4-FFF2-40B4-BE49-F238E27FC236}">
                  <a16:creationId xmlns:a16="http://schemas.microsoft.com/office/drawing/2014/main" xmlns="" id="{98691395-4DCE-43EC-806B-D95889D604DC}"/>
                </a:ext>
              </a:extLst>
            </p:cNvPr>
            <p:cNvSpPr txBox="1">
              <a:spLocks noChangeArrowheads="1"/>
            </p:cNvSpPr>
            <p:nvPr/>
          </p:nvSpPr>
          <p:spPr bwMode="auto">
            <a:xfrm>
              <a:off x="705304" y="3736166"/>
              <a:ext cx="2386239" cy="109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200"/>
                </a:spcBef>
              </a:pPr>
              <a:r>
                <a:rPr lang="zh-CN" altLang="en-US" sz="2400" b="1" dirty="0">
                  <a:solidFill>
                    <a:srgbClr val="B26A37"/>
                  </a:solidFill>
                  <a:latin typeface="微软雅黑" panose="020B0503020204020204" pitchFamily="34" charset="-122"/>
                  <a:sym typeface="微软雅黑" panose="020B0503020204020204" pitchFamily="34" charset="-122"/>
                </a:rPr>
                <a:t>商品价值的质</a:t>
              </a:r>
              <a:endParaRPr lang="en-US" altLang="zh-CN" sz="2400" b="1" dirty="0">
                <a:solidFill>
                  <a:srgbClr val="B26A37"/>
                </a:solidFill>
                <a:latin typeface="微软雅黑" panose="020B0503020204020204" pitchFamily="34" charset="-122"/>
                <a:sym typeface="微软雅黑" panose="020B0503020204020204" pitchFamily="34" charset="-122"/>
              </a:endParaRPr>
            </a:p>
            <a:p>
              <a:pPr algn="just" eaLnBrk="1" hangingPunct="1">
                <a:lnSpc>
                  <a:spcPct val="120000"/>
                </a:lnSpc>
                <a:spcBef>
                  <a:spcPts val="1200"/>
                </a:spcBef>
              </a:pPr>
              <a:r>
                <a:rPr lang="zh-CN" altLang="en-US" sz="2400" b="1" dirty="0">
                  <a:solidFill>
                    <a:srgbClr val="B26A37"/>
                  </a:solidFill>
                  <a:latin typeface="微软雅黑" panose="020B0503020204020204" pitchFamily="34" charset="-122"/>
                  <a:sym typeface="微软雅黑" panose="020B0503020204020204" pitchFamily="34" charset="-122"/>
                </a:rPr>
                <a:t>商品价值的量</a:t>
              </a:r>
              <a:endParaRPr lang="zh-CN" altLang="en-US" sz="2400" dirty="0">
                <a:latin typeface="微软雅黑" panose="020B0503020204020204" pitchFamily="34" charset="-122"/>
                <a:sym typeface="微软雅黑" panose="020B0503020204020204" pitchFamily="34" charset="-122"/>
              </a:endParaRPr>
            </a:p>
          </p:txBody>
        </p:sp>
        <p:sp>
          <p:nvSpPr>
            <p:cNvPr id="2" name="箭头: 右 1">
              <a:extLst>
                <a:ext uri="{FF2B5EF4-FFF2-40B4-BE49-F238E27FC236}">
                  <a16:creationId xmlns:a16="http://schemas.microsoft.com/office/drawing/2014/main" xmlns="" id="{097DE566-D613-4EEB-831A-A0E4AB6A0811}"/>
                </a:ext>
              </a:extLst>
            </p:cNvPr>
            <p:cNvSpPr/>
            <p:nvPr/>
          </p:nvSpPr>
          <p:spPr>
            <a:xfrm>
              <a:off x="3314326" y="3281123"/>
              <a:ext cx="3265714" cy="1997389"/>
            </a:xfrm>
            <a:prstGeom prst="right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t>回答</a:t>
              </a:r>
            </a:p>
          </p:txBody>
        </p:sp>
        <p:sp>
          <p:nvSpPr>
            <p:cNvPr id="17" name="文本框 3">
              <a:extLst>
                <a:ext uri="{FF2B5EF4-FFF2-40B4-BE49-F238E27FC236}">
                  <a16:creationId xmlns:a16="http://schemas.microsoft.com/office/drawing/2014/main" xmlns="" id="{91461576-C1AE-41F0-BB69-320655427B89}"/>
                </a:ext>
              </a:extLst>
            </p:cNvPr>
            <p:cNvSpPr txBox="1">
              <a:spLocks noChangeArrowheads="1"/>
            </p:cNvSpPr>
            <p:nvPr/>
          </p:nvSpPr>
          <p:spPr bwMode="auto">
            <a:xfrm>
              <a:off x="7069818" y="3736166"/>
              <a:ext cx="4977039" cy="109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200"/>
                </a:spcBef>
              </a:pPr>
              <a:r>
                <a:rPr lang="zh-CN" altLang="en-US" sz="2400" dirty="0">
                  <a:latin typeface="微软雅黑" panose="020B0503020204020204" pitchFamily="34" charset="-122"/>
                  <a:sym typeface="微软雅黑" panose="020B0503020204020204" pitchFamily="34" charset="-122"/>
                </a:rPr>
                <a:t>价值的实体是什么</a:t>
              </a:r>
              <a:endParaRPr lang="en-US" altLang="zh-CN" sz="2400" dirty="0">
                <a:latin typeface="微软雅黑" panose="020B0503020204020204" pitchFamily="34" charset="-122"/>
                <a:sym typeface="微软雅黑" panose="020B0503020204020204" pitchFamily="34" charset="-122"/>
              </a:endParaRPr>
            </a:p>
            <a:p>
              <a:pPr algn="just" eaLnBrk="1" hangingPunct="1">
                <a:lnSpc>
                  <a:spcPct val="120000"/>
                </a:lnSpc>
                <a:spcBef>
                  <a:spcPts val="1200"/>
                </a:spcBef>
              </a:pPr>
              <a:r>
                <a:rPr lang="zh-CN" altLang="en-US" sz="2400" dirty="0">
                  <a:latin typeface="微软雅黑" panose="020B0503020204020204" pitchFamily="34" charset="-122"/>
                  <a:sym typeface="微软雅黑" panose="020B0503020204020204" pitchFamily="34" charset="-122"/>
                </a:rPr>
                <a:t>价值的大小由什么决定和怎样决定</a:t>
              </a:r>
            </a:p>
          </p:txBody>
        </p:sp>
        <p:cxnSp>
          <p:nvCxnSpPr>
            <p:cNvPr id="4" name="直接连接符 3">
              <a:extLst>
                <a:ext uri="{FF2B5EF4-FFF2-40B4-BE49-F238E27FC236}">
                  <a16:creationId xmlns:a16="http://schemas.microsoft.com/office/drawing/2014/main" xmlns="" id="{710C5B10-14C5-4AC2-B92C-4D1E1061AE45}"/>
                </a:ext>
              </a:extLst>
            </p:cNvPr>
            <p:cNvCxnSpPr>
              <a:cxnSpLocks/>
            </p:cNvCxnSpPr>
            <p:nvPr/>
          </p:nvCxnSpPr>
          <p:spPr>
            <a:xfrm>
              <a:off x="541352" y="4279817"/>
              <a:ext cx="2386239"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9C2CD3AA-AB54-435A-A32B-D33818E24D2E}"/>
                </a:ext>
              </a:extLst>
            </p:cNvPr>
            <p:cNvCxnSpPr>
              <a:cxnSpLocks/>
              <a:endCxn id="17" idx="3"/>
            </p:cNvCxnSpPr>
            <p:nvPr/>
          </p:nvCxnSpPr>
          <p:spPr>
            <a:xfrm>
              <a:off x="7172098" y="4279817"/>
              <a:ext cx="4874759" cy="3871"/>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xmlns="" id="{5CFC0538-9C27-48F0-9D0A-7675E2DE5AD9}"/>
              </a:ext>
            </a:extLst>
          </p:cNvPr>
          <p:cNvPicPr>
            <a:picLocks noChangeAspect="1"/>
          </p:cNvPicPr>
          <p:nvPr/>
        </p:nvPicPr>
        <p:blipFill rotWithShape="1">
          <a:blip r:embed="rId2"/>
          <a:srcRect t="3938" b="37825"/>
          <a:stretch/>
        </p:blipFill>
        <p:spPr>
          <a:xfrm>
            <a:off x="0" y="4585459"/>
            <a:ext cx="12192000" cy="2272542"/>
          </a:xfrm>
          <a:prstGeom prst="rect">
            <a:avLst/>
          </a:prstGeom>
        </p:spPr>
      </p:pic>
      <p:sp>
        <p:nvSpPr>
          <p:cNvPr id="11" name="矩形: 圆角 10">
            <a:extLst>
              <a:ext uri="{FF2B5EF4-FFF2-40B4-BE49-F238E27FC236}">
                <a16:creationId xmlns:a16="http://schemas.microsoft.com/office/drawing/2014/main" xmlns="" id="{4CA80D36-5E68-492F-9666-BC8FFFDFC378}"/>
              </a:ext>
            </a:extLst>
          </p:cNvPr>
          <p:cNvSpPr/>
          <p:nvPr/>
        </p:nvSpPr>
        <p:spPr>
          <a:xfrm>
            <a:off x="3695700" y="1064542"/>
            <a:ext cx="4800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（三）商品价值量的决定</a:t>
            </a:r>
          </a:p>
        </p:txBody>
      </p:sp>
      <p:sp>
        <p:nvSpPr>
          <p:cNvPr id="12" name="矩形 4">
            <a:extLst>
              <a:ext uri="{FF2B5EF4-FFF2-40B4-BE49-F238E27FC236}">
                <a16:creationId xmlns:a16="http://schemas.microsoft.com/office/drawing/2014/main" xmlns="" id="{C844D0DE-2CE9-4620-A7DC-8B091F1EF30F}"/>
              </a:ext>
            </a:extLst>
          </p:cNvPr>
          <p:cNvSpPr>
            <a:spLocks noChangeArrowheads="1"/>
          </p:cNvSpPr>
          <p:nvPr/>
        </p:nvSpPr>
        <p:spPr bwMode="auto">
          <a:xfrm>
            <a:off x="1049252" y="1843234"/>
            <a:ext cx="7447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1.</a:t>
            </a:r>
            <a:r>
              <a:rPr lang="zh-CN" altLang="en-US" sz="2400" b="1" dirty="0">
                <a:solidFill>
                  <a:srgbClr val="AE6836"/>
                </a:solidFill>
              </a:rPr>
              <a:t>商品的价值包括质的规定与量的规定两个方面</a:t>
            </a:r>
          </a:p>
        </p:txBody>
      </p:sp>
    </p:spTree>
    <p:extLst>
      <p:ext uri="{BB962C8B-B14F-4D97-AF65-F5344CB8AC3E}">
        <p14:creationId xmlns:p14="http://schemas.microsoft.com/office/powerpoint/2010/main" val="1360471503"/>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31" name="组合 30">
            <a:extLst>
              <a:ext uri="{FF2B5EF4-FFF2-40B4-BE49-F238E27FC236}">
                <a16:creationId xmlns:a16="http://schemas.microsoft.com/office/drawing/2014/main" xmlns="" id="{99966658-170E-4615-88F4-5C3BDCC18467}"/>
              </a:ext>
            </a:extLst>
          </p:cNvPr>
          <p:cNvGrpSpPr/>
          <p:nvPr/>
        </p:nvGrpSpPr>
        <p:grpSpPr>
          <a:xfrm>
            <a:off x="7243379" y="3339089"/>
            <a:ext cx="4476768" cy="3055820"/>
            <a:chOff x="7279928" y="2082663"/>
            <a:chExt cx="4238782" cy="3055820"/>
          </a:xfrm>
        </p:grpSpPr>
        <p:sp>
          <p:nvSpPr>
            <p:cNvPr id="10" name="矩形 8">
              <a:extLst>
                <a:ext uri="{FF2B5EF4-FFF2-40B4-BE49-F238E27FC236}">
                  <a16:creationId xmlns:a16="http://schemas.microsoft.com/office/drawing/2014/main" xmlns="" id="{3CA7EA69-7B31-424B-934C-6B0CAAD16462}"/>
                </a:ext>
              </a:extLst>
            </p:cNvPr>
            <p:cNvSpPr>
              <a:spLocks noChangeArrowheads="1"/>
            </p:cNvSpPr>
            <p:nvPr/>
          </p:nvSpPr>
          <p:spPr bwMode="auto">
            <a:xfrm>
              <a:off x="7436853" y="2099713"/>
              <a:ext cx="3924931" cy="28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22800" algn="just">
                <a:lnSpc>
                  <a:spcPct val="150000"/>
                </a:lnSpc>
                <a:spcBef>
                  <a:spcPct val="20000"/>
                </a:spcBef>
              </a:pPr>
              <a:r>
                <a:rPr lang="zh-CN" altLang="en-US" sz="2800" b="1" dirty="0">
                  <a:solidFill>
                    <a:srgbClr val="B26A37"/>
                  </a:solidFill>
                  <a:latin typeface="微软雅黑" panose="020B0503020204020204" pitchFamily="34" charset="-122"/>
                  <a:sym typeface="微软雅黑" panose="020B0503020204020204" pitchFamily="34" charset="-122"/>
                </a:rPr>
                <a:t>社会必要劳动时间</a:t>
              </a:r>
              <a:r>
                <a:rPr lang="zh-CN" altLang="en-US" sz="2400" dirty="0">
                  <a:solidFill>
                    <a:srgbClr val="000000"/>
                  </a:solidFill>
                  <a:latin typeface="微软雅黑" panose="020B0503020204020204" pitchFamily="34" charset="-122"/>
                  <a:sym typeface="微软雅黑" panose="020B0503020204020204" pitchFamily="34" charset="-122"/>
                </a:rPr>
                <a:t>是“在现有的社会正常的生产条件下，在社会平均的劳动熟练程度和劳动强度下制造某种使用价值所需要的劳动时间。”</a:t>
              </a:r>
            </a:p>
          </p:txBody>
        </p:sp>
        <p:sp>
          <p:nvSpPr>
            <p:cNvPr id="2" name="矩形 1">
              <a:extLst>
                <a:ext uri="{FF2B5EF4-FFF2-40B4-BE49-F238E27FC236}">
                  <a16:creationId xmlns:a16="http://schemas.microsoft.com/office/drawing/2014/main" xmlns="" id="{35E79444-567E-4620-BAD9-52117F86A83A}"/>
                </a:ext>
              </a:extLst>
            </p:cNvPr>
            <p:cNvSpPr/>
            <p:nvPr/>
          </p:nvSpPr>
          <p:spPr>
            <a:xfrm>
              <a:off x="7279928" y="2082663"/>
              <a:ext cx="4238782" cy="3055820"/>
            </a:xfrm>
            <a:prstGeom prst="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 name="组合 5">
            <a:extLst>
              <a:ext uri="{FF2B5EF4-FFF2-40B4-BE49-F238E27FC236}">
                <a16:creationId xmlns:a16="http://schemas.microsoft.com/office/drawing/2014/main" xmlns="" id="{06DEA9AD-DB03-4E84-B663-A4C9840B1BCD}"/>
              </a:ext>
            </a:extLst>
          </p:cNvPr>
          <p:cNvGrpSpPr/>
          <p:nvPr/>
        </p:nvGrpSpPr>
        <p:grpSpPr>
          <a:xfrm>
            <a:off x="363922" y="2374844"/>
            <a:ext cx="6724118" cy="4386926"/>
            <a:chOff x="1955380" y="394089"/>
            <a:chExt cx="6724118" cy="4386926"/>
          </a:xfrm>
        </p:grpSpPr>
        <p:grpSp>
          <p:nvGrpSpPr>
            <p:cNvPr id="3" name="组合 2">
              <a:extLst>
                <a:ext uri="{FF2B5EF4-FFF2-40B4-BE49-F238E27FC236}">
                  <a16:creationId xmlns:a16="http://schemas.microsoft.com/office/drawing/2014/main" xmlns="" id="{2647C565-68F5-4A46-9D76-7F5B4C9B193A}"/>
                </a:ext>
              </a:extLst>
            </p:cNvPr>
            <p:cNvGrpSpPr/>
            <p:nvPr/>
          </p:nvGrpSpPr>
          <p:grpSpPr>
            <a:xfrm>
              <a:off x="2866593" y="2175469"/>
              <a:ext cx="4221447" cy="2605546"/>
              <a:chOff x="5988438" y="1671047"/>
              <a:chExt cx="2709475" cy="1672330"/>
            </a:xfrm>
          </p:grpSpPr>
          <p:grpSp>
            <p:nvGrpSpPr>
              <p:cNvPr id="18" name="Gruppe 81">
                <a:extLst>
                  <a:ext uri="{FF2B5EF4-FFF2-40B4-BE49-F238E27FC236}">
                    <a16:creationId xmlns:a16="http://schemas.microsoft.com/office/drawing/2014/main" xmlns="" id="{47B8BEBC-9A61-41F9-BEFF-C0BDE2E139AC}"/>
                  </a:ext>
                </a:extLst>
              </p:cNvPr>
              <p:cNvGrpSpPr>
                <a:grpSpLocks/>
              </p:cNvGrpSpPr>
              <p:nvPr/>
            </p:nvGrpSpPr>
            <p:grpSpPr bwMode="auto">
              <a:xfrm flipH="1">
                <a:off x="5988438" y="2706614"/>
                <a:ext cx="2012636" cy="636763"/>
                <a:chOff x="521970" y="5189221"/>
                <a:chExt cx="8237422" cy="480487"/>
              </a:xfrm>
            </p:grpSpPr>
            <p:sp>
              <p:nvSpPr>
                <p:cNvPr id="19" name="Rektangel 23">
                  <a:extLst>
                    <a:ext uri="{FF2B5EF4-FFF2-40B4-BE49-F238E27FC236}">
                      <a16:creationId xmlns:a16="http://schemas.microsoft.com/office/drawing/2014/main" xmlns="" id="{A9E23F84-4218-4AE3-8DD1-2D20C0799569}"/>
                    </a:ext>
                  </a:extLst>
                </p:cNvPr>
                <p:cNvSpPr>
                  <a:spLocks noChangeArrowheads="1"/>
                </p:cNvSpPr>
                <p:nvPr/>
              </p:nvSpPr>
              <p:spPr bwMode="auto">
                <a:xfrm>
                  <a:off x="554758" y="5356982"/>
                  <a:ext cx="8206222" cy="312649"/>
                </a:xfrm>
                <a:prstGeom prst="rect">
                  <a:avLst/>
                </a:prstGeom>
                <a:gradFill rotWithShape="1">
                  <a:gsLst>
                    <a:gs pos="0">
                      <a:srgbClr val="F79646"/>
                    </a:gs>
                    <a:gs pos="100000">
                      <a:srgbClr val="801413"/>
                    </a:gs>
                  </a:gsLst>
                  <a:lin ang="2700000" scaled="1"/>
                </a:gradFill>
                <a:ln>
                  <a:noFill/>
                </a:ln>
              </p:spPr>
              <p:txBody>
                <a:bodyPr anchor="ctr"/>
                <a:lstStyle/>
                <a:p>
                  <a:pPr marL="0" marR="0" lvl="0" indent="-34290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1">
                    <a:ln>
                      <a:noFill/>
                    </a:ln>
                    <a:solidFill>
                      <a:srgbClr val="FFFFFF"/>
                    </a:solidFill>
                    <a:effectLst/>
                    <a:uLnTx/>
                    <a:uFillTx/>
                    <a:latin typeface="微软雅黑"/>
                    <a:ea typeface="微软雅黑"/>
                  </a:endParaRPr>
                </a:p>
              </p:txBody>
            </p:sp>
            <p:sp>
              <p:nvSpPr>
                <p:cNvPr id="21" name="Ligebenet trapez 25">
                  <a:extLst>
                    <a:ext uri="{FF2B5EF4-FFF2-40B4-BE49-F238E27FC236}">
                      <a16:creationId xmlns:a16="http://schemas.microsoft.com/office/drawing/2014/main" xmlns="" id="{6BBE5B70-CC5C-4C39-888C-CC498A1D5E60}"/>
                    </a:ext>
                  </a:extLst>
                </p:cNvPr>
                <p:cNvSpPr/>
                <p:nvPr/>
              </p:nvSpPr>
              <p:spPr>
                <a:xfrm>
                  <a:off x="522273" y="5189277"/>
                  <a:ext cx="8238707" cy="167705"/>
                </a:xfrm>
                <a:prstGeom prst="trapezoid">
                  <a:avLst>
                    <a:gd name="adj" fmla="val 160887"/>
                  </a:avLst>
                </a:prstGeom>
                <a:gradFill flip="none" rotWithShape="1">
                  <a:gsLst>
                    <a:gs pos="69000">
                      <a:sysClr val="window" lastClr="FFFFFF">
                        <a:lumMod val="95000"/>
                      </a:sysClr>
                    </a:gs>
                    <a:gs pos="37000">
                      <a:sysClr val="window" lastClr="FFFFFF">
                        <a:lumMod val="85000"/>
                      </a:sysClr>
                    </a:gs>
                    <a:gs pos="0">
                      <a:sysClr val="window" lastClr="FFFFFF">
                        <a:lumMod val="75000"/>
                      </a:sysClr>
                    </a:gs>
                  </a:gsLst>
                  <a:lin ang="5400000" scaled="1"/>
                  <a:tileRect/>
                </a:gradFill>
                <a:ln w="25400" cap="flat" cmpd="sng" algn="ctr">
                  <a:noFill/>
                  <a:prstDash val="solid"/>
                </a:ln>
                <a:effectLst/>
              </p:spPr>
              <p:txBody>
                <a:bodyPr anchor="ctr"/>
                <a:lstStyle/>
                <a:p>
                  <a:pPr marL="0" marR="0" lvl="0" indent="-34290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1">
                    <a:ln>
                      <a:noFill/>
                    </a:ln>
                    <a:solidFill>
                      <a:srgbClr val="FFFFFF"/>
                    </a:solidFill>
                    <a:effectLst/>
                    <a:uLnTx/>
                    <a:uFillTx/>
                    <a:latin typeface="微软雅黑"/>
                    <a:ea typeface="微软雅黑"/>
                  </a:endParaRPr>
                </a:p>
              </p:txBody>
            </p:sp>
          </p:grpSp>
          <p:grpSp>
            <p:nvGrpSpPr>
              <p:cNvPr id="23" name="Gruppe 81">
                <a:extLst>
                  <a:ext uri="{FF2B5EF4-FFF2-40B4-BE49-F238E27FC236}">
                    <a16:creationId xmlns:a16="http://schemas.microsoft.com/office/drawing/2014/main" xmlns="" id="{C73587F9-3530-4B24-A2EE-7AF6D95ABF33}"/>
                  </a:ext>
                </a:extLst>
              </p:cNvPr>
              <p:cNvGrpSpPr>
                <a:grpSpLocks/>
              </p:cNvGrpSpPr>
              <p:nvPr/>
            </p:nvGrpSpPr>
            <p:grpSpPr bwMode="auto">
              <a:xfrm flipH="1">
                <a:off x="6685277" y="2293948"/>
                <a:ext cx="2012636" cy="636763"/>
                <a:chOff x="521970" y="5189221"/>
                <a:chExt cx="8237422" cy="480487"/>
              </a:xfrm>
            </p:grpSpPr>
            <p:sp>
              <p:nvSpPr>
                <p:cNvPr id="24" name="Rektangel 23">
                  <a:extLst>
                    <a:ext uri="{FF2B5EF4-FFF2-40B4-BE49-F238E27FC236}">
                      <a16:creationId xmlns:a16="http://schemas.microsoft.com/office/drawing/2014/main" xmlns="" id="{F0DC6ABB-5E68-4967-AEAD-27770027A683}"/>
                    </a:ext>
                  </a:extLst>
                </p:cNvPr>
                <p:cNvSpPr>
                  <a:spLocks noChangeArrowheads="1"/>
                </p:cNvSpPr>
                <p:nvPr/>
              </p:nvSpPr>
              <p:spPr bwMode="auto">
                <a:xfrm>
                  <a:off x="554459" y="5356918"/>
                  <a:ext cx="8206218" cy="312649"/>
                </a:xfrm>
                <a:prstGeom prst="rect">
                  <a:avLst/>
                </a:prstGeom>
                <a:gradFill rotWithShape="1">
                  <a:gsLst>
                    <a:gs pos="0">
                      <a:srgbClr val="F79646">
                        <a:lumMod val="75000"/>
                      </a:srgbClr>
                    </a:gs>
                    <a:gs pos="100000">
                      <a:srgbClr val="800000"/>
                    </a:gs>
                  </a:gsLst>
                  <a:lin ang="2700000" scaled="1"/>
                </a:gradFill>
                <a:ln>
                  <a:noFill/>
                </a:ln>
              </p:spPr>
              <p:txBody>
                <a:bodyPr anchor="ctr"/>
                <a:lstStyle/>
                <a:p>
                  <a:pPr marL="0" marR="0" lvl="0" indent="-34290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1">
                    <a:ln>
                      <a:noFill/>
                    </a:ln>
                    <a:solidFill>
                      <a:srgbClr val="FFFFFF"/>
                    </a:solidFill>
                    <a:effectLst/>
                    <a:uLnTx/>
                    <a:uFillTx/>
                    <a:latin typeface="微软雅黑"/>
                    <a:ea typeface="微软雅黑"/>
                  </a:endParaRPr>
                </a:p>
              </p:txBody>
            </p:sp>
            <p:sp>
              <p:nvSpPr>
                <p:cNvPr id="25" name="Ligebenet trapez 25">
                  <a:extLst>
                    <a:ext uri="{FF2B5EF4-FFF2-40B4-BE49-F238E27FC236}">
                      <a16:creationId xmlns:a16="http://schemas.microsoft.com/office/drawing/2014/main" xmlns="" id="{4E08BB45-1304-4925-A7C1-F58E4CBF098E}"/>
                    </a:ext>
                  </a:extLst>
                </p:cNvPr>
                <p:cNvSpPr/>
                <p:nvPr/>
              </p:nvSpPr>
              <p:spPr>
                <a:xfrm>
                  <a:off x="521970" y="5189213"/>
                  <a:ext cx="8238707" cy="167705"/>
                </a:xfrm>
                <a:prstGeom prst="trapezoid">
                  <a:avLst>
                    <a:gd name="adj" fmla="val 160887"/>
                  </a:avLst>
                </a:prstGeom>
                <a:gradFill flip="none" rotWithShape="1">
                  <a:gsLst>
                    <a:gs pos="69000">
                      <a:sysClr val="window" lastClr="FFFFFF">
                        <a:lumMod val="95000"/>
                      </a:sysClr>
                    </a:gs>
                    <a:gs pos="37000">
                      <a:sysClr val="window" lastClr="FFFFFF">
                        <a:lumMod val="85000"/>
                      </a:sysClr>
                    </a:gs>
                    <a:gs pos="0">
                      <a:sysClr val="window" lastClr="FFFFFF">
                        <a:lumMod val="75000"/>
                      </a:sysClr>
                    </a:gs>
                  </a:gsLst>
                  <a:lin ang="5400000" scaled="1"/>
                  <a:tileRect/>
                </a:gradFill>
                <a:ln w="25400" cap="flat" cmpd="sng" algn="ctr">
                  <a:noFill/>
                  <a:prstDash val="solid"/>
                </a:ln>
                <a:effectLst/>
              </p:spPr>
              <p:txBody>
                <a:bodyPr anchor="ctr"/>
                <a:lstStyle/>
                <a:p>
                  <a:pPr marL="0" marR="0" lvl="0" indent="-34290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1">
                    <a:ln>
                      <a:noFill/>
                    </a:ln>
                    <a:solidFill>
                      <a:srgbClr val="FFFFFF"/>
                    </a:solidFill>
                    <a:effectLst/>
                    <a:uLnTx/>
                    <a:uFillTx/>
                    <a:latin typeface="微软雅黑"/>
                    <a:ea typeface="微软雅黑"/>
                  </a:endParaRPr>
                </a:p>
              </p:txBody>
            </p:sp>
          </p:grpSp>
          <p:sp>
            <p:nvSpPr>
              <p:cNvPr id="26" name="Line 33">
                <a:extLst>
                  <a:ext uri="{FF2B5EF4-FFF2-40B4-BE49-F238E27FC236}">
                    <a16:creationId xmlns:a16="http://schemas.microsoft.com/office/drawing/2014/main" xmlns="" id="{B31DA81E-77FD-4B4E-8292-936CBF67BF22}"/>
                  </a:ext>
                </a:extLst>
              </p:cNvPr>
              <p:cNvSpPr>
                <a:spLocks noChangeShapeType="1"/>
              </p:cNvSpPr>
              <p:nvPr/>
            </p:nvSpPr>
            <p:spPr bwMode="auto">
              <a:xfrm flipV="1">
                <a:off x="6342063" y="2127250"/>
                <a:ext cx="0" cy="682625"/>
              </a:xfrm>
              <a:prstGeom prst="line">
                <a:avLst/>
              </a:prstGeom>
              <a:noFill/>
              <a:ln w="19050">
                <a:solidFill>
                  <a:sysClr val="window" lastClr="FFFFFF">
                    <a:lumMod val="50000"/>
                  </a:sysClr>
                </a:solidFill>
                <a:prstDash val="sysDot"/>
                <a:round/>
                <a:headEnd type="none"/>
                <a:tailEnd type="oval"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400" b="1" i="0" u="none" strike="noStrike" kern="0" cap="none" spc="0" normalizeH="0" baseline="0" noProof="0">
                  <a:ln>
                    <a:noFill/>
                  </a:ln>
                  <a:solidFill>
                    <a:sysClr val="windowText" lastClr="000000"/>
                  </a:solidFill>
                  <a:effectLst/>
                  <a:uLnTx/>
                  <a:uFillTx/>
                  <a:latin typeface="微软雅黑"/>
                  <a:ea typeface="微软雅黑"/>
                  <a:cs typeface="ＭＳ Ｐゴシック" charset="-128"/>
                </a:endParaRPr>
              </a:p>
            </p:txBody>
          </p:sp>
          <p:sp>
            <p:nvSpPr>
              <p:cNvPr id="27" name="Line 33">
                <a:extLst>
                  <a:ext uri="{FF2B5EF4-FFF2-40B4-BE49-F238E27FC236}">
                    <a16:creationId xmlns:a16="http://schemas.microsoft.com/office/drawing/2014/main" xmlns="" id="{6923AEEF-E787-4E1E-B134-8051D0209A57}"/>
                  </a:ext>
                </a:extLst>
              </p:cNvPr>
              <p:cNvSpPr>
                <a:spLocks noChangeShapeType="1"/>
              </p:cNvSpPr>
              <p:nvPr/>
            </p:nvSpPr>
            <p:spPr bwMode="auto">
              <a:xfrm flipV="1">
                <a:off x="7675970" y="1671047"/>
                <a:ext cx="0" cy="682623"/>
              </a:xfrm>
              <a:prstGeom prst="line">
                <a:avLst/>
              </a:prstGeom>
              <a:noFill/>
              <a:ln w="19050">
                <a:solidFill>
                  <a:sysClr val="window" lastClr="FFFFFF">
                    <a:lumMod val="50000"/>
                  </a:sysClr>
                </a:solidFill>
                <a:prstDash val="sysDot"/>
                <a:round/>
                <a:headEnd type="none"/>
                <a:tailEnd type="oval"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a-DK" sz="1400" b="1" i="0" u="none" strike="noStrike" kern="0" cap="none" spc="0" normalizeH="0" baseline="0" noProof="0">
                  <a:ln>
                    <a:noFill/>
                  </a:ln>
                  <a:solidFill>
                    <a:sysClr val="windowText" lastClr="000000"/>
                  </a:solidFill>
                  <a:effectLst/>
                  <a:uLnTx/>
                  <a:uFillTx/>
                  <a:latin typeface="微软雅黑"/>
                  <a:ea typeface="微软雅黑"/>
                  <a:cs typeface="ＭＳ Ｐゴシック" charset="-128"/>
                </a:endParaRPr>
              </a:p>
            </p:txBody>
          </p:sp>
        </p:grpSp>
        <p:sp>
          <p:nvSpPr>
            <p:cNvPr id="5" name="矩形 4">
              <a:extLst>
                <a:ext uri="{FF2B5EF4-FFF2-40B4-BE49-F238E27FC236}">
                  <a16:creationId xmlns:a16="http://schemas.microsoft.com/office/drawing/2014/main" xmlns="" id="{1BDDE764-31F3-45B7-BB01-886367602BE7}"/>
                </a:ext>
              </a:extLst>
            </p:cNvPr>
            <p:cNvSpPr/>
            <p:nvPr/>
          </p:nvSpPr>
          <p:spPr>
            <a:xfrm>
              <a:off x="3412261" y="4213422"/>
              <a:ext cx="2031325" cy="461665"/>
            </a:xfrm>
            <a:prstGeom prst="rect">
              <a:avLst/>
            </a:prstGeom>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商品价值的质</a:t>
              </a:r>
              <a:endParaRPr lang="zh-CN" altLang="en-US" dirty="0">
                <a:solidFill>
                  <a:schemeClr val="bg1"/>
                </a:solidFill>
              </a:endParaRPr>
            </a:p>
          </p:txBody>
        </p:sp>
        <p:sp>
          <p:nvSpPr>
            <p:cNvPr id="28" name="矩形 27">
              <a:extLst>
                <a:ext uri="{FF2B5EF4-FFF2-40B4-BE49-F238E27FC236}">
                  <a16:creationId xmlns:a16="http://schemas.microsoft.com/office/drawing/2014/main" xmlns="" id="{B0BE7F8B-0415-407F-870F-5FB9BD17FC6E}"/>
                </a:ext>
              </a:extLst>
            </p:cNvPr>
            <p:cNvSpPr/>
            <p:nvPr/>
          </p:nvSpPr>
          <p:spPr>
            <a:xfrm>
              <a:off x="4522466" y="3570343"/>
              <a:ext cx="2031325" cy="461665"/>
            </a:xfrm>
            <a:prstGeom prst="rect">
              <a:avLst/>
            </a:prstGeom>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商品价值的量</a:t>
              </a:r>
              <a:endParaRPr lang="zh-CN" altLang="en-US" dirty="0">
                <a:solidFill>
                  <a:schemeClr val="bg1"/>
                </a:solidFill>
              </a:endParaRPr>
            </a:p>
          </p:txBody>
        </p:sp>
        <p:sp>
          <p:nvSpPr>
            <p:cNvPr id="29" name="文本框 3">
              <a:extLst>
                <a:ext uri="{FF2B5EF4-FFF2-40B4-BE49-F238E27FC236}">
                  <a16:creationId xmlns:a16="http://schemas.microsoft.com/office/drawing/2014/main" xmlns="" id="{4245A178-7953-4B79-948F-92EA4AB9C9FF}"/>
                </a:ext>
              </a:extLst>
            </p:cNvPr>
            <p:cNvSpPr txBox="1">
              <a:spLocks noChangeArrowheads="1"/>
            </p:cNvSpPr>
            <p:nvPr/>
          </p:nvSpPr>
          <p:spPr bwMode="auto">
            <a:xfrm>
              <a:off x="5086535" y="394089"/>
              <a:ext cx="3592963" cy="178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200"/>
                </a:spcBef>
                <a:defRPr/>
              </a:pPr>
              <a:r>
                <a:rPr lang="zh-CN" altLang="en-US" sz="2400" dirty="0">
                  <a:solidFill>
                    <a:prstClr val="black"/>
                  </a:solidFill>
                  <a:latin typeface="微软雅黑" panose="020B0503020204020204" pitchFamily="34" charset="-122"/>
                  <a:sym typeface="微软雅黑" panose="020B0503020204020204" pitchFamily="34" charset="-122"/>
                </a:rPr>
                <a:t>生产商品耗费的劳动量，由</a:t>
              </a:r>
              <a:r>
                <a:rPr lang="zh-CN" altLang="en-US" sz="2800" b="1" dirty="0">
                  <a:solidFill>
                    <a:prstClr val="black"/>
                  </a:solidFill>
                  <a:latin typeface="微软雅黑" panose="020B0503020204020204" pitchFamily="34" charset="-122"/>
                  <a:sym typeface="微软雅黑" panose="020B0503020204020204" pitchFamily="34" charset="-122"/>
                </a:rPr>
                <a:t>社会必要劳动时间</a:t>
              </a:r>
              <a:r>
                <a:rPr lang="zh-CN" altLang="en-US" sz="2400" dirty="0">
                  <a:solidFill>
                    <a:prstClr val="black"/>
                  </a:solidFill>
                  <a:latin typeface="微软雅黑" panose="020B0503020204020204" pitchFamily="34" charset="-122"/>
                  <a:sym typeface="微软雅黑" panose="020B0503020204020204" pitchFamily="34" charset="-122"/>
                </a:rPr>
                <a:t>决定</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文本框 3">
              <a:extLst>
                <a:ext uri="{FF2B5EF4-FFF2-40B4-BE49-F238E27FC236}">
                  <a16:creationId xmlns:a16="http://schemas.microsoft.com/office/drawing/2014/main" xmlns="" id="{BB8329D8-3B6B-4F26-9396-33F59425B860}"/>
                </a:ext>
              </a:extLst>
            </p:cNvPr>
            <p:cNvSpPr txBox="1">
              <a:spLocks noChangeArrowheads="1"/>
            </p:cNvSpPr>
            <p:nvPr/>
          </p:nvSpPr>
          <p:spPr bwMode="auto">
            <a:xfrm>
              <a:off x="1955380" y="1650926"/>
              <a:ext cx="298887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200"/>
                </a:spcBef>
                <a:defRPr/>
              </a:pPr>
              <a:r>
                <a:rPr lang="zh-CN" altLang="en-US" sz="2400" dirty="0">
                  <a:solidFill>
                    <a:prstClr val="black"/>
                  </a:solidFill>
                  <a:latin typeface="微软雅黑" panose="020B0503020204020204" pitchFamily="34" charset="-122"/>
                  <a:sym typeface="微软雅黑" panose="020B0503020204020204" pitchFamily="34" charset="-122"/>
                </a:rPr>
                <a:t>凝结在商品中的无差别的一般人类劳动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20" name="矩形: 圆角 19">
            <a:extLst>
              <a:ext uri="{FF2B5EF4-FFF2-40B4-BE49-F238E27FC236}">
                <a16:creationId xmlns:a16="http://schemas.microsoft.com/office/drawing/2014/main" xmlns="" id="{D1560075-5B67-439F-A179-817AA9E8A835}"/>
              </a:ext>
            </a:extLst>
          </p:cNvPr>
          <p:cNvSpPr/>
          <p:nvPr/>
        </p:nvSpPr>
        <p:spPr>
          <a:xfrm>
            <a:off x="3695700" y="1064542"/>
            <a:ext cx="4800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（三）商品价值量的决定</a:t>
            </a:r>
          </a:p>
        </p:txBody>
      </p:sp>
      <p:sp>
        <p:nvSpPr>
          <p:cNvPr id="33" name="矩形 4">
            <a:extLst>
              <a:ext uri="{FF2B5EF4-FFF2-40B4-BE49-F238E27FC236}">
                <a16:creationId xmlns:a16="http://schemas.microsoft.com/office/drawing/2014/main" xmlns="" id="{3D4A42A3-E92E-4FA5-8E36-59919BA1E532}"/>
              </a:ext>
            </a:extLst>
          </p:cNvPr>
          <p:cNvSpPr>
            <a:spLocks noChangeArrowheads="1"/>
          </p:cNvSpPr>
          <p:nvPr/>
        </p:nvSpPr>
        <p:spPr bwMode="auto">
          <a:xfrm>
            <a:off x="1049252" y="1843234"/>
            <a:ext cx="7447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1.</a:t>
            </a:r>
            <a:r>
              <a:rPr lang="zh-CN" altLang="en-US" sz="2400" b="1" dirty="0">
                <a:solidFill>
                  <a:srgbClr val="AE6836"/>
                </a:solidFill>
              </a:rPr>
              <a:t>商品的价值包括质的规定与量的规定两个方面</a:t>
            </a:r>
          </a:p>
        </p:txBody>
      </p:sp>
    </p:spTree>
    <p:extLst>
      <p:ext uri="{BB962C8B-B14F-4D97-AF65-F5344CB8AC3E}">
        <p14:creationId xmlns:p14="http://schemas.microsoft.com/office/powerpoint/2010/main" val="626154547"/>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31" name="文本框 1">
            <a:extLst>
              <a:ext uri="{FF2B5EF4-FFF2-40B4-BE49-F238E27FC236}">
                <a16:creationId xmlns:a16="http://schemas.microsoft.com/office/drawing/2014/main" xmlns="" id="{403A5DF5-0CCE-482D-A754-8F4731DE1EE1}"/>
              </a:ext>
            </a:extLst>
          </p:cNvPr>
          <p:cNvSpPr txBox="1">
            <a:spLocks noChangeArrowheads="1"/>
          </p:cNvSpPr>
          <p:nvPr/>
        </p:nvSpPr>
        <p:spPr bwMode="auto">
          <a:xfrm>
            <a:off x="1242941" y="3392438"/>
            <a:ext cx="248285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劳动者生产使用价值的效率</a:t>
            </a:r>
          </a:p>
        </p:txBody>
      </p:sp>
      <p:pic>
        <p:nvPicPr>
          <p:cNvPr id="41986" name="Picture 2">
            <a:extLst>
              <a:ext uri="{FF2B5EF4-FFF2-40B4-BE49-F238E27FC236}">
                <a16:creationId xmlns:a16="http://schemas.microsoft.com/office/drawing/2014/main" xmlns="" id="{63422FA0-79E4-4777-89F2-BCEE9B65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941" y="4771062"/>
            <a:ext cx="2657907" cy="183189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xmlns="" id="{C71F096E-C234-48C1-A4DE-40262184DFF0}"/>
              </a:ext>
            </a:extLst>
          </p:cNvPr>
          <p:cNvGrpSpPr/>
          <p:nvPr/>
        </p:nvGrpSpPr>
        <p:grpSpPr>
          <a:xfrm>
            <a:off x="3926965" y="2809409"/>
            <a:ext cx="4575985" cy="3743687"/>
            <a:chOff x="3808008" y="2551051"/>
            <a:chExt cx="4575985" cy="3743687"/>
          </a:xfrm>
        </p:grpSpPr>
        <p:sp>
          <p:nvSpPr>
            <p:cNvPr id="35" name="Freeform 54">
              <a:extLst>
                <a:ext uri="{FF2B5EF4-FFF2-40B4-BE49-F238E27FC236}">
                  <a16:creationId xmlns:a16="http://schemas.microsoft.com/office/drawing/2014/main" xmlns="" id="{6F22BBF3-8BE1-4476-975A-8C9742143E11}"/>
                </a:ext>
              </a:extLst>
            </p:cNvPr>
            <p:cNvSpPr>
              <a:spLocks/>
            </p:cNvSpPr>
            <p:nvPr/>
          </p:nvSpPr>
          <p:spPr bwMode="auto">
            <a:xfrm>
              <a:off x="5901143" y="4314728"/>
              <a:ext cx="2482850" cy="1457325"/>
            </a:xfrm>
            <a:custGeom>
              <a:avLst/>
              <a:gdLst>
                <a:gd name="T0" fmla="*/ 2147483646 w 1161"/>
                <a:gd name="T1" fmla="*/ 0 h 682"/>
                <a:gd name="T2" fmla="*/ 2147483646 w 1161"/>
                <a:gd name="T3" fmla="*/ 2147483646 h 682"/>
                <a:gd name="T4" fmla="*/ 2147483646 w 1161"/>
                <a:gd name="T5" fmla="*/ 2147483646 h 682"/>
                <a:gd name="T6" fmla="*/ 2147483646 w 1161"/>
                <a:gd name="T7" fmla="*/ 2147483646 h 682"/>
                <a:gd name="T8" fmla="*/ 2147483646 w 1161"/>
                <a:gd name="T9" fmla="*/ 2147483646 h 682"/>
                <a:gd name="T10" fmla="*/ 2147483646 w 1161"/>
                <a:gd name="T11" fmla="*/ 2147483646 h 682"/>
                <a:gd name="T12" fmla="*/ 2147483646 w 1161"/>
                <a:gd name="T13" fmla="*/ 2147483646 h 682"/>
                <a:gd name="T14" fmla="*/ 2147483646 w 1161"/>
                <a:gd name="T15" fmla="*/ 2147483646 h 682"/>
                <a:gd name="T16" fmla="*/ 2147483646 w 1161"/>
                <a:gd name="T17" fmla="*/ 2147483646 h 682"/>
                <a:gd name="T18" fmla="*/ 0 w 1161"/>
                <a:gd name="T19" fmla="*/ 2147483646 h 682"/>
                <a:gd name="T20" fmla="*/ 2147483646 w 1161"/>
                <a:gd name="T21" fmla="*/ 2147483646 h 682"/>
                <a:gd name="T22" fmla="*/ 2147483646 w 1161"/>
                <a:gd name="T23" fmla="*/ 2147483646 h 682"/>
                <a:gd name="T24" fmla="*/ 2147483646 w 1161"/>
                <a:gd name="T25" fmla="*/ 2147483646 h 682"/>
                <a:gd name="T26" fmla="*/ 2147483646 w 1161"/>
                <a:gd name="T27" fmla="*/ 2147483646 h 682"/>
                <a:gd name="T28" fmla="*/ 2147483646 w 1161"/>
                <a:gd name="T29" fmla="*/ 2147483646 h 682"/>
                <a:gd name="T30" fmla="*/ 2147483646 w 1161"/>
                <a:gd name="T31" fmla="*/ 2147483646 h 682"/>
                <a:gd name="T32" fmla="*/ 2147483646 w 1161"/>
                <a:gd name="T33" fmla="*/ 2147483646 h 682"/>
                <a:gd name="T34" fmla="*/ 2147483646 w 1161"/>
                <a:gd name="T35" fmla="*/ 2147483646 h 682"/>
                <a:gd name="T36" fmla="*/ 2147483646 w 1161"/>
                <a:gd name="T37" fmla="*/ 0 h 6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1" h="682">
                  <a:moveTo>
                    <a:pt x="819" y="0"/>
                  </a:moveTo>
                  <a:cubicBezTo>
                    <a:pt x="714" y="0"/>
                    <a:pt x="619" y="48"/>
                    <a:pt x="556" y="124"/>
                  </a:cubicBezTo>
                  <a:cubicBezTo>
                    <a:pt x="556" y="124"/>
                    <a:pt x="556" y="124"/>
                    <a:pt x="556" y="124"/>
                  </a:cubicBezTo>
                  <a:cubicBezTo>
                    <a:pt x="556" y="124"/>
                    <a:pt x="556" y="124"/>
                    <a:pt x="556" y="124"/>
                  </a:cubicBezTo>
                  <a:cubicBezTo>
                    <a:pt x="556" y="124"/>
                    <a:pt x="556" y="124"/>
                    <a:pt x="556" y="124"/>
                  </a:cubicBezTo>
                  <a:cubicBezTo>
                    <a:pt x="462" y="235"/>
                    <a:pt x="461" y="303"/>
                    <a:pt x="313" y="303"/>
                  </a:cubicBezTo>
                  <a:cubicBezTo>
                    <a:pt x="187" y="303"/>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30"/>
                    <a:pt x="1161" y="341"/>
                  </a:cubicBezTo>
                  <a:cubicBezTo>
                    <a:pt x="1161" y="153"/>
                    <a:pt x="1008" y="0"/>
                    <a:pt x="819"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组合 7">
              <a:extLst>
                <a:ext uri="{FF2B5EF4-FFF2-40B4-BE49-F238E27FC236}">
                  <a16:creationId xmlns:a16="http://schemas.microsoft.com/office/drawing/2014/main" xmlns="" id="{5E397D24-0BBC-4046-BB78-E28E4B12684E}"/>
                </a:ext>
              </a:extLst>
            </p:cNvPr>
            <p:cNvGrpSpPr/>
            <p:nvPr/>
          </p:nvGrpSpPr>
          <p:grpSpPr>
            <a:xfrm>
              <a:off x="3808008" y="2551051"/>
              <a:ext cx="4485498" cy="3743687"/>
              <a:chOff x="3808008" y="2551051"/>
              <a:chExt cx="4485498" cy="3743687"/>
            </a:xfrm>
          </p:grpSpPr>
          <p:sp>
            <p:nvSpPr>
              <p:cNvPr id="36" name="Oval 55">
                <a:extLst>
                  <a:ext uri="{FF2B5EF4-FFF2-40B4-BE49-F238E27FC236}">
                    <a16:creationId xmlns:a16="http://schemas.microsoft.com/office/drawing/2014/main" xmlns="" id="{1B8166B9-9362-4B3B-81C8-25FF3F7AA8D7}"/>
                  </a:ext>
                </a:extLst>
              </p:cNvPr>
              <p:cNvSpPr>
                <a:spLocks noChangeArrowheads="1"/>
              </p:cNvSpPr>
              <p:nvPr/>
            </p:nvSpPr>
            <p:spPr bwMode="auto">
              <a:xfrm>
                <a:off x="7012393" y="4405215"/>
                <a:ext cx="1281113" cy="1279525"/>
              </a:xfrm>
              <a:prstGeom prst="ellipse">
                <a:avLst/>
              </a:prstGeom>
              <a:solidFill>
                <a:srgbClr val="B26A37"/>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rgbClr val="000000"/>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xmlns="" id="{D7280C9F-02DA-4D75-AE74-7B4CBC3474E1}"/>
                  </a:ext>
                </a:extLst>
              </p:cNvPr>
              <p:cNvGrpSpPr/>
              <p:nvPr/>
            </p:nvGrpSpPr>
            <p:grpSpPr>
              <a:xfrm>
                <a:off x="3808008" y="2551051"/>
                <a:ext cx="4302935" cy="3743687"/>
                <a:chOff x="4854575" y="2125246"/>
                <a:chExt cx="4302935" cy="3743687"/>
              </a:xfrm>
            </p:grpSpPr>
            <p:grpSp>
              <p:nvGrpSpPr>
                <p:cNvPr id="24" name="组合 37">
                  <a:extLst>
                    <a:ext uri="{FF2B5EF4-FFF2-40B4-BE49-F238E27FC236}">
                      <a16:creationId xmlns:a16="http://schemas.microsoft.com/office/drawing/2014/main" xmlns="" id="{9A91297E-33BF-4594-987C-72F1D6D9FB2D}"/>
                    </a:ext>
                  </a:extLst>
                </p:cNvPr>
                <p:cNvGrpSpPr>
                  <a:grpSpLocks/>
                </p:cNvGrpSpPr>
                <p:nvPr/>
              </p:nvGrpSpPr>
              <p:grpSpPr bwMode="auto">
                <a:xfrm>
                  <a:off x="7071673" y="2708275"/>
                  <a:ext cx="131762" cy="3160658"/>
                  <a:chOff x="6028034" y="2030289"/>
                  <a:chExt cx="171450" cy="4076696"/>
                </a:xfrm>
              </p:grpSpPr>
              <p:cxnSp>
                <p:nvCxnSpPr>
                  <p:cNvPr id="26" name="直接连接符 38">
                    <a:extLst>
                      <a:ext uri="{FF2B5EF4-FFF2-40B4-BE49-F238E27FC236}">
                        <a16:creationId xmlns:a16="http://schemas.microsoft.com/office/drawing/2014/main" xmlns="" id="{8691C033-7FEF-48F0-B6A6-7246E77C573E}"/>
                      </a:ext>
                    </a:extLst>
                  </p:cNvPr>
                  <p:cNvCxnSpPr>
                    <a:cxnSpLocks noChangeShapeType="1"/>
                  </p:cNvCxnSpPr>
                  <p:nvPr/>
                </p:nvCxnSpPr>
                <p:spPr bwMode="auto">
                  <a:xfrm>
                    <a:off x="6096000" y="2030289"/>
                    <a:ext cx="0" cy="4076696"/>
                  </a:xfrm>
                  <a:prstGeom prst="line">
                    <a:avLst/>
                  </a:prstGeom>
                  <a:noFill/>
                  <a:ln w="12700" algn="ctr">
                    <a:solidFill>
                      <a:srgbClr val="7F7F7F"/>
                    </a:solidFill>
                    <a:prstDash val="dash"/>
                    <a:miter lim="800000"/>
                    <a:headEnd/>
                    <a:tailEnd/>
                  </a:ln>
                  <a:extLst>
                    <a:ext uri="{909E8E84-426E-40DD-AFC4-6F175D3DCCD1}">
                      <a14:hiddenFill xmlns:a14="http://schemas.microsoft.com/office/drawing/2010/main">
                        <a:noFill/>
                      </a14:hiddenFill>
                    </a:ext>
                  </a:extLst>
                </p:spPr>
              </p:cxnSp>
              <p:sp>
                <p:nvSpPr>
                  <p:cNvPr id="33" name="Freeform 46">
                    <a:extLst>
                      <a:ext uri="{FF2B5EF4-FFF2-40B4-BE49-F238E27FC236}">
                        <a16:creationId xmlns:a16="http://schemas.microsoft.com/office/drawing/2014/main" xmlns="" id="{8123D405-AD3E-4D4B-9BCF-17FE3DF30D1C}"/>
                      </a:ext>
                    </a:extLst>
                  </p:cNvPr>
                  <p:cNvSpPr>
                    <a:spLocks/>
                  </p:cNvSpPr>
                  <p:nvPr/>
                </p:nvSpPr>
                <p:spPr bwMode="auto">
                  <a:xfrm>
                    <a:off x="6028034" y="3677427"/>
                    <a:ext cx="171450" cy="131046"/>
                  </a:xfrm>
                  <a:custGeom>
                    <a:avLst/>
                    <a:gdLst>
                      <a:gd name="T0" fmla="*/ 54 w 108"/>
                      <a:gd name="T1" fmla="*/ 45 h 83"/>
                      <a:gd name="T2" fmla="*/ 0 w 108"/>
                      <a:gd name="T3" fmla="*/ 0 h 83"/>
                      <a:gd name="T4" fmla="*/ 0 w 108"/>
                      <a:gd name="T5" fmla="*/ 38 h 83"/>
                      <a:gd name="T6" fmla="*/ 54 w 108"/>
                      <a:gd name="T7" fmla="*/ 83 h 83"/>
                      <a:gd name="T8" fmla="*/ 108 w 108"/>
                      <a:gd name="T9" fmla="*/ 38 h 83"/>
                      <a:gd name="T10" fmla="*/ 108 w 108"/>
                      <a:gd name="T11" fmla="*/ 0 h 83"/>
                      <a:gd name="T12" fmla="*/ 54 w 108"/>
                      <a:gd name="T13" fmla="*/ 45 h 83"/>
                    </a:gdLst>
                    <a:ahLst/>
                    <a:cxnLst>
                      <a:cxn ang="0">
                        <a:pos x="T0" y="T1"/>
                      </a:cxn>
                      <a:cxn ang="0">
                        <a:pos x="T2" y="T3"/>
                      </a:cxn>
                      <a:cxn ang="0">
                        <a:pos x="T4" y="T5"/>
                      </a:cxn>
                      <a:cxn ang="0">
                        <a:pos x="T6" y="T7"/>
                      </a:cxn>
                      <a:cxn ang="0">
                        <a:pos x="T8" y="T9"/>
                      </a:cxn>
                      <a:cxn ang="0">
                        <a:pos x="T10" y="T11"/>
                      </a:cxn>
                      <a:cxn ang="0">
                        <a:pos x="T12" y="T13"/>
                      </a:cxn>
                    </a:cxnLst>
                    <a:rect l="0" t="0" r="r" b="b"/>
                    <a:pathLst>
                      <a:path w="108" h="83">
                        <a:moveTo>
                          <a:pt x="54" y="45"/>
                        </a:moveTo>
                        <a:lnTo>
                          <a:pt x="0" y="0"/>
                        </a:lnTo>
                        <a:lnTo>
                          <a:pt x="0" y="38"/>
                        </a:lnTo>
                        <a:lnTo>
                          <a:pt x="54" y="83"/>
                        </a:lnTo>
                        <a:lnTo>
                          <a:pt x="108" y="38"/>
                        </a:lnTo>
                        <a:lnTo>
                          <a:pt x="108" y="0"/>
                        </a:lnTo>
                        <a:lnTo>
                          <a:pt x="54" y="45"/>
                        </a:lnTo>
                        <a:close/>
                      </a:path>
                    </a:pathLst>
                  </a:custGeom>
                  <a:solidFill>
                    <a:sysClr val="windowText" lastClr="000000">
                      <a:lumMod val="50000"/>
                      <a:lumOff val="50000"/>
                    </a:sysClr>
                  </a:solidFill>
                  <a:ln>
                    <a:noFill/>
                  </a:ln>
                </p:spPr>
                <p:txBody>
                  <a:bodyPr lIns="121920" tIns="60960" rIns="121920" bIns="60960"/>
                  <a:lstStyle/>
                  <a:p>
                    <a:pPr eaLnBrk="1" fontAlgn="auto" hangingPunct="1">
                      <a:spcBef>
                        <a:spcPts val="0"/>
                      </a:spcBef>
                      <a:spcAft>
                        <a:spcPts val="0"/>
                      </a:spcAft>
                      <a:defRPr/>
                    </a:pPr>
                    <a:endParaRPr lang="zh-CN" altLang="en-US" sz="2400" kern="0" dirty="0">
                      <a:solidFill>
                        <a:prstClr val="black"/>
                      </a:solidFill>
                      <a:latin typeface="微软雅黑" panose="020B0503020204020204" pitchFamily="34" charset="-122"/>
                      <a:ea typeface="微软雅黑" panose="020B0503020204020204" pitchFamily="34" charset="-122"/>
                    </a:endParaRPr>
                  </a:p>
                </p:txBody>
              </p:sp>
            </p:grpSp>
            <p:sp>
              <p:nvSpPr>
                <p:cNvPr id="30" name="文本框 1">
                  <a:extLst>
                    <a:ext uri="{FF2B5EF4-FFF2-40B4-BE49-F238E27FC236}">
                      <a16:creationId xmlns:a16="http://schemas.microsoft.com/office/drawing/2014/main" xmlns="" id="{6DC70A9A-475E-4DBF-BE99-41DA686F5347}"/>
                    </a:ext>
                  </a:extLst>
                </p:cNvPr>
                <p:cNvSpPr txBox="1">
                  <a:spLocks noChangeArrowheads="1"/>
                </p:cNvSpPr>
                <p:nvPr/>
              </p:nvSpPr>
              <p:spPr bwMode="auto">
                <a:xfrm>
                  <a:off x="6111517" y="2125246"/>
                  <a:ext cx="2028031"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劳动生产率</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Freeform 41">
                  <a:extLst>
                    <a:ext uri="{FF2B5EF4-FFF2-40B4-BE49-F238E27FC236}">
                      <a16:creationId xmlns:a16="http://schemas.microsoft.com/office/drawing/2014/main" xmlns="" id="{6AFFD1FC-D61D-4283-879B-AB232389EEDF}"/>
                    </a:ext>
                  </a:extLst>
                </p:cNvPr>
                <p:cNvSpPr>
                  <a:spLocks/>
                </p:cNvSpPr>
                <p:nvPr/>
              </p:nvSpPr>
              <p:spPr bwMode="auto">
                <a:xfrm>
                  <a:off x="4854575" y="2708275"/>
                  <a:ext cx="2482850" cy="1458913"/>
                </a:xfrm>
                <a:custGeom>
                  <a:avLst/>
                  <a:gdLst>
                    <a:gd name="T0" fmla="*/ 2147483646 w 1161"/>
                    <a:gd name="T1" fmla="*/ 2147483646 h 682"/>
                    <a:gd name="T2" fmla="*/ 2147483646 w 1161"/>
                    <a:gd name="T3" fmla="*/ 2147483646 h 682"/>
                    <a:gd name="T4" fmla="*/ 2147483646 w 1161"/>
                    <a:gd name="T5" fmla="*/ 2147483646 h 682"/>
                    <a:gd name="T6" fmla="*/ 2147483646 w 1161"/>
                    <a:gd name="T7" fmla="*/ 2147483646 h 682"/>
                    <a:gd name="T8" fmla="*/ 2147483646 w 1161"/>
                    <a:gd name="T9" fmla="*/ 2147483646 h 682"/>
                    <a:gd name="T10" fmla="*/ 2147483646 w 1161"/>
                    <a:gd name="T11" fmla="*/ 2147483646 h 682"/>
                    <a:gd name="T12" fmla="*/ 2147483646 w 1161"/>
                    <a:gd name="T13" fmla="*/ 0 h 682"/>
                    <a:gd name="T14" fmla="*/ 0 w 1161"/>
                    <a:gd name="T15" fmla="*/ 2147483646 h 682"/>
                    <a:gd name="T16" fmla="*/ 2147483646 w 1161"/>
                    <a:gd name="T17" fmla="*/ 2147483646 h 682"/>
                    <a:gd name="T18" fmla="*/ 2147483646 w 1161"/>
                    <a:gd name="T19" fmla="*/ 2147483646 h 682"/>
                    <a:gd name="T20" fmla="*/ 2147483646 w 1161"/>
                    <a:gd name="T21" fmla="*/ 2147483646 h 682"/>
                    <a:gd name="T22" fmla="*/ 2147483646 w 1161"/>
                    <a:gd name="T23" fmla="*/ 2147483646 h 682"/>
                    <a:gd name="T24" fmla="*/ 2147483646 w 1161"/>
                    <a:gd name="T25" fmla="*/ 2147483646 h 682"/>
                    <a:gd name="T26" fmla="*/ 2147483646 w 1161"/>
                    <a:gd name="T27" fmla="*/ 2147483646 h 682"/>
                    <a:gd name="T28" fmla="*/ 2147483646 w 1161"/>
                    <a:gd name="T29" fmla="*/ 2147483646 h 682"/>
                    <a:gd name="T30" fmla="*/ 2147483646 w 1161"/>
                    <a:gd name="T31" fmla="*/ 2147483646 h 682"/>
                    <a:gd name="T32" fmla="*/ 2147483646 w 1161"/>
                    <a:gd name="T33" fmla="*/ 2147483646 h 682"/>
                    <a:gd name="T34" fmla="*/ 2147483646 w 1161"/>
                    <a:gd name="T35" fmla="*/ 2147483646 h 682"/>
                    <a:gd name="T36" fmla="*/ 2147483646 w 1161"/>
                    <a:gd name="T37" fmla="*/ 2147483646 h 6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1" h="682">
                      <a:moveTo>
                        <a:pt x="1061" y="241"/>
                      </a:moveTo>
                      <a:cubicBezTo>
                        <a:pt x="1041" y="241"/>
                        <a:pt x="1023" y="247"/>
                        <a:pt x="1007" y="257"/>
                      </a:cubicBezTo>
                      <a:cubicBezTo>
                        <a:pt x="1007" y="257"/>
                        <a:pt x="1007" y="257"/>
                        <a:pt x="1007" y="257"/>
                      </a:cubicBezTo>
                      <a:cubicBezTo>
                        <a:pt x="964" y="284"/>
                        <a:pt x="974" y="302"/>
                        <a:pt x="848" y="302"/>
                      </a:cubicBezTo>
                      <a:cubicBezTo>
                        <a:pt x="700" y="302"/>
                        <a:pt x="699" y="235"/>
                        <a:pt x="605" y="124"/>
                      </a:cubicBezTo>
                      <a:cubicBezTo>
                        <a:pt x="605" y="124"/>
                        <a:pt x="605" y="124"/>
                        <a:pt x="605" y="124"/>
                      </a:cubicBezTo>
                      <a:cubicBezTo>
                        <a:pt x="542" y="48"/>
                        <a:pt x="448" y="0"/>
                        <a:pt x="342" y="0"/>
                      </a:cubicBezTo>
                      <a:cubicBezTo>
                        <a:pt x="153" y="0"/>
                        <a:pt x="0" y="153"/>
                        <a:pt x="0" y="341"/>
                      </a:cubicBezTo>
                      <a:cubicBezTo>
                        <a:pt x="0" y="529"/>
                        <a:pt x="153" y="682"/>
                        <a:pt x="342" y="682"/>
                      </a:cubicBezTo>
                      <a:cubicBezTo>
                        <a:pt x="448" y="682"/>
                        <a:pt x="542" y="634"/>
                        <a:pt x="605" y="558"/>
                      </a:cubicBezTo>
                      <a:cubicBezTo>
                        <a:pt x="605" y="558"/>
                        <a:pt x="605" y="558"/>
                        <a:pt x="605" y="558"/>
                      </a:cubicBezTo>
                      <a:cubicBezTo>
                        <a:pt x="605" y="558"/>
                        <a:pt x="605" y="558"/>
                        <a:pt x="605" y="558"/>
                      </a:cubicBezTo>
                      <a:cubicBezTo>
                        <a:pt x="605" y="558"/>
                        <a:pt x="605" y="558"/>
                        <a:pt x="605" y="558"/>
                      </a:cubicBezTo>
                      <a:cubicBezTo>
                        <a:pt x="699" y="447"/>
                        <a:pt x="700" y="380"/>
                        <a:pt x="848" y="380"/>
                      </a:cubicBezTo>
                      <a:cubicBezTo>
                        <a:pt x="974" y="380"/>
                        <a:pt x="964" y="398"/>
                        <a:pt x="1007" y="425"/>
                      </a:cubicBezTo>
                      <a:cubicBezTo>
                        <a:pt x="1007" y="425"/>
                        <a:pt x="1007" y="425"/>
                        <a:pt x="1007" y="425"/>
                      </a:cubicBezTo>
                      <a:cubicBezTo>
                        <a:pt x="1023" y="435"/>
                        <a:pt x="1041" y="441"/>
                        <a:pt x="1061" y="441"/>
                      </a:cubicBezTo>
                      <a:cubicBezTo>
                        <a:pt x="1116" y="441"/>
                        <a:pt x="1161" y="396"/>
                        <a:pt x="1161" y="341"/>
                      </a:cubicBezTo>
                      <a:cubicBezTo>
                        <a:pt x="1161" y="286"/>
                        <a:pt x="1116" y="241"/>
                        <a:pt x="1061" y="24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Oval 47">
                  <a:extLst>
                    <a:ext uri="{FF2B5EF4-FFF2-40B4-BE49-F238E27FC236}">
                      <a16:creationId xmlns:a16="http://schemas.microsoft.com/office/drawing/2014/main" xmlns="" id="{F188FE03-384D-421D-8584-9267781D2607}"/>
                    </a:ext>
                  </a:extLst>
                </p:cNvPr>
                <p:cNvSpPr>
                  <a:spLocks noChangeArrowheads="1"/>
                </p:cNvSpPr>
                <p:nvPr/>
              </p:nvSpPr>
              <p:spPr bwMode="auto">
                <a:xfrm>
                  <a:off x="4945062" y="2797969"/>
                  <a:ext cx="1281113" cy="1279525"/>
                </a:xfrm>
                <a:prstGeom prst="ellipse">
                  <a:avLst/>
                </a:prstGeom>
                <a:solidFill>
                  <a:srgbClr val="B26A3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7" name="矩形 2">
                  <a:extLst>
                    <a:ext uri="{FF2B5EF4-FFF2-40B4-BE49-F238E27FC236}">
                      <a16:creationId xmlns:a16="http://schemas.microsoft.com/office/drawing/2014/main" xmlns="" id="{B26D8915-60D6-403C-B671-A673D8FA130D}"/>
                    </a:ext>
                  </a:extLst>
                </p:cNvPr>
                <p:cNvSpPr>
                  <a:spLocks noChangeArrowheads="1"/>
                </p:cNvSpPr>
                <p:nvPr/>
              </p:nvSpPr>
              <p:spPr bwMode="auto">
                <a:xfrm>
                  <a:off x="5101431" y="3206899"/>
                  <a:ext cx="968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400" b="1" dirty="0">
                      <a:solidFill>
                        <a:schemeClr val="bg1"/>
                      </a:solidFill>
                      <a:latin typeface="微软雅黑" panose="020B0503020204020204" pitchFamily="34" charset="-122"/>
                      <a:sym typeface="微软雅黑" panose="020B0503020204020204" pitchFamily="34" charset="-122"/>
                    </a:rPr>
                    <a:t>含义</a:t>
                  </a:r>
                </a:p>
              </p:txBody>
            </p:sp>
            <p:sp>
              <p:nvSpPr>
                <p:cNvPr id="37" name="矩形 2">
                  <a:extLst>
                    <a:ext uri="{FF2B5EF4-FFF2-40B4-BE49-F238E27FC236}">
                      <a16:creationId xmlns:a16="http://schemas.microsoft.com/office/drawing/2014/main" xmlns="" id="{7F2DB36C-E87C-4C27-B6DA-F75292DE25BC}"/>
                    </a:ext>
                  </a:extLst>
                </p:cNvPr>
                <p:cNvSpPr>
                  <a:spLocks noChangeArrowheads="1"/>
                </p:cNvSpPr>
                <p:nvPr/>
              </p:nvSpPr>
              <p:spPr bwMode="auto">
                <a:xfrm>
                  <a:off x="8189135" y="4360351"/>
                  <a:ext cx="968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400" b="1" dirty="0">
                      <a:solidFill>
                        <a:schemeClr val="bg1"/>
                      </a:solidFill>
                      <a:latin typeface="微软雅黑" panose="020B0503020204020204" pitchFamily="34" charset="-122"/>
                      <a:sym typeface="微软雅黑" panose="020B0503020204020204" pitchFamily="34" charset="-122"/>
                    </a:rPr>
                    <a:t>测量</a:t>
                  </a:r>
                </a:p>
              </p:txBody>
            </p:sp>
          </p:grpSp>
        </p:grpSp>
      </p:grpSp>
      <p:sp>
        <p:nvSpPr>
          <p:cNvPr id="38" name="文本框 1">
            <a:extLst>
              <a:ext uri="{FF2B5EF4-FFF2-40B4-BE49-F238E27FC236}">
                <a16:creationId xmlns:a16="http://schemas.microsoft.com/office/drawing/2014/main" xmlns="" id="{678DC4C3-BE35-45CB-8FC2-378301A6A69F}"/>
              </a:ext>
            </a:extLst>
          </p:cNvPr>
          <p:cNvSpPr txBox="1">
            <a:spLocks noChangeArrowheads="1"/>
          </p:cNvSpPr>
          <p:nvPr/>
        </p:nvSpPr>
        <p:spPr bwMode="auto">
          <a:xfrm>
            <a:off x="8774681" y="4208097"/>
            <a:ext cx="289028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lvl="0" indent="-342900" algn="just" eaLnBrk="1" hangingPunct="1">
              <a:lnSpc>
                <a:spcPct val="150000"/>
              </a:lnSpc>
              <a:spcBef>
                <a:spcPts val="1400"/>
              </a:spcBef>
              <a:buClr>
                <a:srgbClr val="B26A37"/>
              </a:buClr>
              <a:buFont typeface="Arial" panose="020B0604020202020204" pitchFamily="34" charset="0"/>
              <a:buChar char="•"/>
              <a:defRPr/>
            </a:pPr>
            <a:r>
              <a:rPr lang="zh-CN" altLang="en-US" sz="2400" dirty="0">
                <a:solidFill>
                  <a:prstClr val="black"/>
                </a:solidFill>
                <a:latin typeface="微软雅黑" panose="020B0503020204020204" pitchFamily="34" charset="-122"/>
                <a:sym typeface="微软雅黑" panose="020B0503020204020204" pitchFamily="34" charset="-122"/>
              </a:rPr>
              <a:t>单位劳动时间内生产的商品数量</a:t>
            </a:r>
          </a:p>
        </p:txBody>
      </p:sp>
      <p:sp>
        <p:nvSpPr>
          <p:cNvPr id="39" name="文本框 1">
            <a:extLst>
              <a:ext uri="{FF2B5EF4-FFF2-40B4-BE49-F238E27FC236}">
                <a16:creationId xmlns:a16="http://schemas.microsoft.com/office/drawing/2014/main" xmlns="" id="{A57034D5-7037-46EB-98EF-7F3558819504}"/>
              </a:ext>
            </a:extLst>
          </p:cNvPr>
          <p:cNvSpPr txBox="1">
            <a:spLocks noChangeArrowheads="1"/>
          </p:cNvSpPr>
          <p:nvPr/>
        </p:nvSpPr>
        <p:spPr bwMode="auto">
          <a:xfrm>
            <a:off x="8774681" y="5375571"/>
            <a:ext cx="289028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lvl="0" indent="-342900" algn="just" eaLnBrk="1" hangingPunct="1">
              <a:lnSpc>
                <a:spcPct val="150000"/>
              </a:lnSpc>
              <a:spcBef>
                <a:spcPts val="1400"/>
              </a:spcBef>
              <a:buClr>
                <a:srgbClr val="B26A37"/>
              </a:buClr>
              <a:buFont typeface="Arial" panose="020B0604020202020204" pitchFamily="34" charset="0"/>
              <a:buChar char="•"/>
              <a:defRPr/>
            </a:pPr>
            <a:r>
              <a:rPr lang="zh-CN" altLang="en-US" sz="2400" dirty="0">
                <a:solidFill>
                  <a:prstClr val="black"/>
                </a:solidFill>
                <a:latin typeface="微软雅黑" panose="020B0503020204020204" pitchFamily="34" charset="-122"/>
                <a:sym typeface="微软雅黑" panose="020B0503020204020204" pitchFamily="34" charset="-122"/>
              </a:rPr>
              <a:t>单位商品中所耗费的劳动时间</a:t>
            </a:r>
          </a:p>
        </p:txBody>
      </p:sp>
      <p:sp>
        <p:nvSpPr>
          <p:cNvPr id="27" name="矩形: 圆角 26">
            <a:extLst>
              <a:ext uri="{FF2B5EF4-FFF2-40B4-BE49-F238E27FC236}">
                <a16:creationId xmlns:a16="http://schemas.microsoft.com/office/drawing/2014/main" xmlns="" id="{6A83977B-93CB-40CB-9372-061CEE2A2971}"/>
              </a:ext>
            </a:extLst>
          </p:cNvPr>
          <p:cNvSpPr/>
          <p:nvPr/>
        </p:nvSpPr>
        <p:spPr>
          <a:xfrm>
            <a:off x="3695700" y="1064542"/>
            <a:ext cx="4800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（三）商品价值量的决定</a:t>
            </a:r>
          </a:p>
        </p:txBody>
      </p:sp>
      <p:sp>
        <p:nvSpPr>
          <p:cNvPr id="28" name="矩形 4">
            <a:extLst>
              <a:ext uri="{FF2B5EF4-FFF2-40B4-BE49-F238E27FC236}">
                <a16:creationId xmlns:a16="http://schemas.microsoft.com/office/drawing/2014/main" xmlns="" id="{7F25AD59-9CE4-42C8-A338-9CF00E37E56C}"/>
              </a:ext>
            </a:extLst>
          </p:cNvPr>
          <p:cNvSpPr>
            <a:spLocks noChangeArrowheads="1"/>
          </p:cNvSpPr>
          <p:nvPr/>
        </p:nvSpPr>
        <p:spPr bwMode="auto">
          <a:xfrm>
            <a:off x="1049251" y="1843234"/>
            <a:ext cx="1050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生产商品所需要的社会必要劳动时间随着劳动生产率的变化而变化</a:t>
            </a:r>
          </a:p>
        </p:txBody>
      </p:sp>
    </p:spTree>
    <p:extLst>
      <p:ext uri="{BB962C8B-B14F-4D97-AF65-F5344CB8AC3E}">
        <p14:creationId xmlns:p14="http://schemas.microsoft.com/office/powerpoint/2010/main" val="525210552"/>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pic>
        <p:nvPicPr>
          <p:cNvPr id="15" name="Picture 3">
            <a:extLst>
              <a:ext uri="{FF2B5EF4-FFF2-40B4-BE49-F238E27FC236}">
                <a16:creationId xmlns:a16="http://schemas.microsoft.com/office/drawing/2014/main" xmlns="" id="{000CE011-0A19-4F17-B578-85C21ABBE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533" y="2831414"/>
            <a:ext cx="5487223" cy="370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13">
            <a:extLst>
              <a:ext uri="{FF2B5EF4-FFF2-40B4-BE49-F238E27FC236}">
                <a16:creationId xmlns:a16="http://schemas.microsoft.com/office/drawing/2014/main" xmlns="" id="{1D45958D-AD1B-4753-8FCD-5868B27424CA}"/>
              </a:ext>
            </a:extLst>
          </p:cNvPr>
          <p:cNvSpPr>
            <a:spLocks noChangeArrowheads="1"/>
          </p:cNvSpPr>
          <p:nvPr/>
        </p:nvSpPr>
        <p:spPr bwMode="auto">
          <a:xfrm>
            <a:off x="874218" y="5181108"/>
            <a:ext cx="4130487"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lnSpc>
                <a:spcPct val="150000"/>
              </a:lnSpc>
              <a:spcBef>
                <a:spcPct val="20000"/>
              </a:spcBef>
            </a:pPr>
            <a:r>
              <a:rPr lang="zh-CN" altLang="en-US" sz="3200" b="1" dirty="0">
                <a:solidFill>
                  <a:srgbClr val="C87E4C"/>
                </a:solidFill>
                <a:latin typeface="微软雅黑" panose="020B0503020204020204" pitchFamily="34" charset="-122"/>
                <a:sym typeface="微软雅黑" panose="020B0503020204020204" pitchFamily="34" charset="-122"/>
              </a:rPr>
              <a:t>商品生产者就能获得更多的利润</a:t>
            </a:r>
          </a:p>
        </p:txBody>
      </p:sp>
      <p:sp>
        <p:nvSpPr>
          <p:cNvPr id="7" name="矩形: 圆角 6">
            <a:extLst>
              <a:ext uri="{FF2B5EF4-FFF2-40B4-BE49-F238E27FC236}">
                <a16:creationId xmlns:a16="http://schemas.microsoft.com/office/drawing/2014/main" xmlns="" id="{0455DBE2-A3BD-4AF8-B2F7-E057C43AECD5}"/>
              </a:ext>
            </a:extLst>
          </p:cNvPr>
          <p:cNvSpPr/>
          <p:nvPr/>
        </p:nvSpPr>
        <p:spPr>
          <a:xfrm>
            <a:off x="3695700" y="1064542"/>
            <a:ext cx="4800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（三）商品价值量的决定</a:t>
            </a:r>
          </a:p>
        </p:txBody>
      </p:sp>
      <p:sp>
        <p:nvSpPr>
          <p:cNvPr id="9" name="箭头: 下 8">
            <a:extLst>
              <a:ext uri="{FF2B5EF4-FFF2-40B4-BE49-F238E27FC236}">
                <a16:creationId xmlns:a16="http://schemas.microsoft.com/office/drawing/2014/main" xmlns="" id="{8010B1E3-CCD9-42FD-88F6-EFC4DA2F9351}"/>
              </a:ext>
            </a:extLst>
          </p:cNvPr>
          <p:cNvSpPr/>
          <p:nvPr/>
        </p:nvSpPr>
        <p:spPr>
          <a:xfrm>
            <a:off x="3064717" y="3427370"/>
            <a:ext cx="280976" cy="461665"/>
          </a:xfrm>
          <a:prstGeom prst="down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xmlns="" id="{85967A6E-00D3-45F9-9881-64F7BBFE4660}"/>
              </a:ext>
            </a:extLst>
          </p:cNvPr>
          <p:cNvGrpSpPr/>
          <p:nvPr/>
        </p:nvGrpSpPr>
        <p:grpSpPr>
          <a:xfrm>
            <a:off x="645015" y="3979492"/>
            <a:ext cx="5120381" cy="769441"/>
            <a:chOff x="970660" y="4059066"/>
            <a:chExt cx="3795961" cy="769441"/>
          </a:xfrm>
        </p:grpSpPr>
        <p:sp>
          <p:nvSpPr>
            <p:cNvPr id="16" name="矩形 15">
              <a:extLst>
                <a:ext uri="{FF2B5EF4-FFF2-40B4-BE49-F238E27FC236}">
                  <a16:creationId xmlns:a16="http://schemas.microsoft.com/office/drawing/2014/main" xmlns="" id="{09AA9AF4-9ACC-4C02-97AE-62DC76AC0574}"/>
                </a:ext>
              </a:extLst>
            </p:cNvPr>
            <p:cNvSpPr/>
            <p:nvPr/>
          </p:nvSpPr>
          <p:spPr>
            <a:xfrm>
              <a:off x="970660" y="4236470"/>
              <a:ext cx="1915905" cy="461665"/>
            </a:xfrm>
            <a:prstGeom prst="rect">
              <a:avLst/>
            </a:prstGeom>
            <a:ln>
              <a:solidFill>
                <a:srgbClr val="B26A37"/>
              </a:solidFill>
            </a:ln>
          </p:spPr>
          <p:txBody>
            <a:bodyPr wrap="none">
              <a:spAutoFit/>
            </a:bodyPr>
            <a:lstStyle/>
            <a:p>
              <a:pPr algn="ctr"/>
              <a:r>
                <a:rPr lang="zh-CN" altLang="en-US" sz="2400" b="1" dirty="0">
                  <a:solidFill>
                    <a:srgbClr val="000000"/>
                  </a:solidFill>
                  <a:latin typeface="+mn-ea"/>
                  <a:ea typeface="+mn-ea"/>
                  <a:sym typeface="微软雅黑" panose="020B0503020204020204" pitchFamily="34" charset="-122"/>
                </a:rPr>
                <a:t>商品的个别价值</a:t>
              </a:r>
              <a:endParaRPr lang="zh-CN" altLang="en-US" b="1" dirty="0">
                <a:latin typeface="+mn-ea"/>
                <a:ea typeface="+mn-ea"/>
              </a:endParaRPr>
            </a:p>
          </p:txBody>
        </p:sp>
        <p:sp>
          <p:nvSpPr>
            <p:cNvPr id="17" name="矩形 16">
              <a:extLst>
                <a:ext uri="{FF2B5EF4-FFF2-40B4-BE49-F238E27FC236}">
                  <a16:creationId xmlns:a16="http://schemas.microsoft.com/office/drawing/2014/main" xmlns="" id="{DE0EE764-03B2-42EC-96BC-C74B61F67FB2}"/>
                </a:ext>
              </a:extLst>
            </p:cNvPr>
            <p:cNvSpPr/>
            <p:nvPr/>
          </p:nvSpPr>
          <p:spPr>
            <a:xfrm>
              <a:off x="3350849" y="4236470"/>
              <a:ext cx="1415772" cy="461665"/>
            </a:xfrm>
            <a:prstGeom prst="rect">
              <a:avLst/>
            </a:prstGeom>
            <a:solidFill>
              <a:srgbClr val="B26A37"/>
            </a:solidFill>
          </p:spPr>
          <p:txBody>
            <a:bodyPr wrap="square">
              <a:spAutoFit/>
            </a:bodyPr>
            <a:lstStyle/>
            <a:p>
              <a:pPr algn="ctr"/>
              <a:r>
                <a:rPr lang="zh-CN" altLang="en-US" sz="2400" b="1" dirty="0">
                  <a:solidFill>
                    <a:schemeClr val="bg1"/>
                  </a:solidFill>
                  <a:latin typeface="+mn-ea"/>
                  <a:ea typeface="+mn-ea"/>
                  <a:sym typeface="微软雅黑" panose="020B0503020204020204" pitchFamily="34" charset="-122"/>
                </a:rPr>
                <a:t>社会价值</a:t>
              </a:r>
              <a:endParaRPr lang="zh-CN" altLang="en-US" b="1" dirty="0">
                <a:solidFill>
                  <a:schemeClr val="bg1"/>
                </a:solidFill>
                <a:latin typeface="+mn-ea"/>
                <a:ea typeface="+mn-ea"/>
              </a:endParaRPr>
            </a:p>
          </p:txBody>
        </p:sp>
        <p:sp>
          <p:nvSpPr>
            <p:cNvPr id="20" name="矩形 19">
              <a:extLst>
                <a:ext uri="{FF2B5EF4-FFF2-40B4-BE49-F238E27FC236}">
                  <a16:creationId xmlns:a16="http://schemas.microsoft.com/office/drawing/2014/main" xmlns="" id="{6FE6DF62-F65A-42E8-A873-725A85345067}"/>
                </a:ext>
              </a:extLst>
            </p:cNvPr>
            <p:cNvSpPr/>
            <p:nvPr/>
          </p:nvSpPr>
          <p:spPr>
            <a:xfrm>
              <a:off x="2804366" y="4059066"/>
              <a:ext cx="613426" cy="769441"/>
            </a:xfrm>
            <a:prstGeom prst="rect">
              <a:avLst/>
            </a:prstGeom>
          </p:spPr>
          <p:txBody>
            <a:bodyPr wrap="none">
              <a:spAutoFit/>
            </a:bodyPr>
            <a:lstStyle/>
            <a:p>
              <a:pPr algn="ctr"/>
              <a:r>
                <a:rPr lang="zh-CN" altLang="en-US" sz="4400" b="1" dirty="0">
                  <a:solidFill>
                    <a:srgbClr val="C87E4C"/>
                  </a:solidFill>
                  <a:latin typeface="+mn-ea"/>
                  <a:ea typeface="+mn-ea"/>
                  <a:sym typeface="微软雅黑" panose="020B0503020204020204" pitchFamily="34" charset="-122"/>
                </a:rPr>
                <a:t>＜</a:t>
              </a:r>
              <a:endParaRPr lang="zh-CN" altLang="en-US" sz="3600" b="1" dirty="0">
                <a:solidFill>
                  <a:srgbClr val="C87E4C"/>
                </a:solidFill>
                <a:latin typeface="+mn-ea"/>
                <a:ea typeface="+mn-ea"/>
              </a:endParaRPr>
            </a:p>
          </p:txBody>
        </p:sp>
      </p:grpSp>
      <p:sp>
        <p:nvSpPr>
          <p:cNvPr id="24" name="矩形 4">
            <a:extLst>
              <a:ext uri="{FF2B5EF4-FFF2-40B4-BE49-F238E27FC236}">
                <a16:creationId xmlns:a16="http://schemas.microsoft.com/office/drawing/2014/main" xmlns="" id="{90B39C53-22A0-4421-A48B-3000B04D13BD}"/>
              </a:ext>
            </a:extLst>
          </p:cNvPr>
          <p:cNvSpPr>
            <a:spLocks noChangeArrowheads="1"/>
          </p:cNvSpPr>
          <p:nvPr/>
        </p:nvSpPr>
        <p:spPr bwMode="auto">
          <a:xfrm>
            <a:off x="1049251" y="1843234"/>
            <a:ext cx="1050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生产商品所需要的社会必要劳动时间随着劳动生产率的变化而变化</a:t>
            </a:r>
          </a:p>
        </p:txBody>
      </p:sp>
      <p:grpSp>
        <p:nvGrpSpPr>
          <p:cNvPr id="2" name="组合 1">
            <a:extLst>
              <a:ext uri="{FF2B5EF4-FFF2-40B4-BE49-F238E27FC236}">
                <a16:creationId xmlns:a16="http://schemas.microsoft.com/office/drawing/2014/main" xmlns="" id="{235274C5-6A7E-4F65-BA61-AE82AB24ECE5}"/>
              </a:ext>
            </a:extLst>
          </p:cNvPr>
          <p:cNvGrpSpPr/>
          <p:nvPr/>
        </p:nvGrpSpPr>
        <p:grpSpPr>
          <a:xfrm>
            <a:off x="645015" y="2523894"/>
            <a:ext cx="5120381" cy="769441"/>
            <a:chOff x="821892" y="2461977"/>
            <a:chExt cx="5120381" cy="769441"/>
          </a:xfrm>
        </p:grpSpPr>
        <p:sp>
          <p:nvSpPr>
            <p:cNvPr id="3" name="矩形 2">
              <a:extLst>
                <a:ext uri="{FF2B5EF4-FFF2-40B4-BE49-F238E27FC236}">
                  <a16:creationId xmlns:a16="http://schemas.microsoft.com/office/drawing/2014/main" xmlns="" id="{3FF72288-9047-416C-95E4-1E1BE8B7A27D}"/>
                </a:ext>
              </a:extLst>
            </p:cNvPr>
            <p:cNvSpPr/>
            <p:nvPr/>
          </p:nvSpPr>
          <p:spPr>
            <a:xfrm>
              <a:off x="821892" y="2621530"/>
              <a:ext cx="2031325" cy="461665"/>
            </a:xfrm>
            <a:prstGeom prst="rect">
              <a:avLst/>
            </a:prstGeom>
            <a:ln>
              <a:solidFill>
                <a:srgbClr val="B26A37"/>
              </a:solidFill>
            </a:ln>
          </p:spPr>
          <p:txBody>
            <a:bodyPr wrap="none">
              <a:spAutoFit/>
            </a:bodyPr>
            <a:lstStyle/>
            <a:p>
              <a:pPr algn="ctr"/>
              <a:r>
                <a:rPr lang="zh-CN" altLang="en-US" sz="2400" b="1" dirty="0">
                  <a:solidFill>
                    <a:srgbClr val="000000"/>
                  </a:solidFill>
                  <a:latin typeface="+mn-ea"/>
                  <a:ea typeface="+mn-ea"/>
                  <a:sym typeface="微软雅黑" panose="020B0503020204020204" pitchFamily="34" charset="-122"/>
                </a:rPr>
                <a:t>个别劳动时间</a:t>
              </a:r>
              <a:endParaRPr lang="zh-CN" altLang="en-US" b="1" dirty="0">
                <a:latin typeface="+mn-ea"/>
                <a:ea typeface="+mn-ea"/>
              </a:endParaRPr>
            </a:p>
          </p:txBody>
        </p:sp>
        <p:sp>
          <p:nvSpPr>
            <p:cNvPr id="5" name="矩形 4">
              <a:extLst>
                <a:ext uri="{FF2B5EF4-FFF2-40B4-BE49-F238E27FC236}">
                  <a16:creationId xmlns:a16="http://schemas.microsoft.com/office/drawing/2014/main" xmlns="" id="{F09C8019-6AD8-4151-B664-58C70603F6FC}"/>
                </a:ext>
              </a:extLst>
            </p:cNvPr>
            <p:cNvSpPr/>
            <p:nvPr/>
          </p:nvSpPr>
          <p:spPr>
            <a:xfrm>
              <a:off x="3295395" y="2609833"/>
              <a:ext cx="2646878" cy="461665"/>
            </a:xfrm>
            <a:prstGeom prst="rect">
              <a:avLst/>
            </a:prstGeom>
            <a:solidFill>
              <a:srgbClr val="B26A37"/>
            </a:solidFill>
          </p:spPr>
          <p:txBody>
            <a:bodyPr wrap="none">
              <a:spAutoFit/>
            </a:bodyPr>
            <a:lstStyle/>
            <a:p>
              <a:pPr algn="ctr"/>
              <a:r>
                <a:rPr lang="zh-CN" altLang="en-US" sz="2400" b="1" dirty="0">
                  <a:solidFill>
                    <a:schemeClr val="bg1"/>
                  </a:solidFill>
                  <a:latin typeface="+mn-ea"/>
                  <a:ea typeface="+mn-ea"/>
                  <a:sym typeface="微软雅黑" panose="020B0503020204020204" pitchFamily="34" charset="-122"/>
                </a:rPr>
                <a:t>社会必要劳动时间</a:t>
              </a:r>
              <a:endParaRPr lang="zh-CN" altLang="en-US" b="1" dirty="0">
                <a:solidFill>
                  <a:schemeClr val="bg1"/>
                </a:solidFill>
                <a:latin typeface="+mn-ea"/>
                <a:ea typeface="+mn-ea"/>
              </a:endParaRPr>
            </a:p>
          </p:txBody>
        </p:sp>
        <p:sp>
          <p:nvSpPr>
            <p:cNvPr id="18" name="矩形 17">
              <a:extLst>
                <a:ext uri="{FF2B5EF4-FFF2-40B4-BE49-F238E27FC236}">
                  <a16:creationId xmlns:a16="http://schemas.microsoft.com/office/drawing/2014/main" xmlns="" id="{F0C60BA5-174A-4168-AF06-97492BCA12F5}"/>
                </a:ext>
              </a:extLst>
            </p:cNvPr>
            <p:cNvSpPr/>
            <p:nvPr/>
          </p:nvSpPr>
          <p:spPr>
            <a:xfrm>
              <a:off x="2699845" y="2461977"/>
              <a:ext cx="748923" cy="769441"/>
            </a:xfrm>
            <a:prstGeom prst="rect">
              <a:avLst/>
            </a:prstGeom>
          </p:spPr>
          <p:txBody>
            <a:bodyPr wrap="none">
              <a:spAutoFit/>
            </a:bodyPr>
            <a:lstStyle/>
            <a:p>
              <a:pPr algn="ctr"/>
              <a:r>
                <a:rPr lang="zh-CN" altLang="en-US" sz="4400" b="1" dirty="0">
                  <a:solidFill>
                    <a:srgbClr val="C87E4C"/>
                  </a:solidFill>
                  <a:latin typeface="+mn-ea"/>
                  <a:ea typeface="+mn-ea"/>
                  <a:sym typeface="微软雅黑" panose="020B0503020204020204" pitchFamily="34" charset="-122"/>
                </a:rPr>
                <a:t>＜</a:t>
              </a:r>
              <a:endParaRPr lang="zh-CN" altLang="en-US" sz="3600" b="1" dirty="0">
                <a:solidFill>
                  <a:srgbClr val="C87E4C"/>
                </a:solidFill>
                <a:latin typeface="+mn-ea"/>
                <a:ea typeface="+mn-ea"/>
              </a:endParaRPr>
            </a:p>
          </p:txBody>
        </p:sp>
      </p:grpSp>
    </p:spTree>
    <p:extLst>
      <p:ext uri="{BB962C8B-B14F-4D97-AF65-F5344CB8AC3E}">
        <p14:creationId xmlns:p14="http://schemas.microsoft.com/office/powerpoint/2010/main" val="3942333295"/>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39">
            <a:extLst>
              <a:ext uri="{FF2B5EF4-FFF2-40B4-BE49-F238E27FC236}">
                <a16:creationId xmlns:a16="http://schemas.microsoft.com/office/drawing/2014/main" xmlns="" id="{7ECECBC8-3E37-47E6-8E53-8ED55711059E}"/>
              </a:ext>
            </a:extLst>
          </p:cNvPr>
          <p:cNvSpPr/>
          <p:nvPr/>
        </p:nvSpPr>
        <p:spPr>
          <a:xfrm>
            <a:off x="2337236" y="2507834"/>
            <a:ext cx="1416535" cy="4095119"/>
          </a:xfrm>
          <a:custGeom>
            <a:avLst/>
            <a:gdLst>
              <a:gd name="connsiteX0" fmla="*/ 0 w 1859694"/>
              <a:gd name="connsiteY0" fmla="*/ 0 h 5376264"/>
              <a:gd name="connsiteX1" fmla="*/ 102828 w 1859694"/>
              <a:gd name="connsiteY1" fmla="*/ 37636 h 5376264"/>
              <a:gd name="connsiteX2" fmla="*/ 1859694 w 1859694"/>
              <a:gd name="connsiteY2" fmla="*/ 2688132 h 5376264"/>
              <a:gd name="connsiteX3" fmla="*/ 102828 w 1859694"/>
              <a:gd name="connsiteY3" fmla="*/ 5338628 h 5376264"/>
              <a:gd name="connsiteX4" fmla="*/ 0 w 1859694"/>
              <a:gd name="connsiteY4" fmla="*/ 5376264 h 5376264"/>
              <a:gd name="connsiteX5" fmla="*/ 0 w 1859694"/>
              <a:gd name="connsiteY5" fmla="*/ 0 h 5376264"/>
              <a:gd name="connsiteX0" fmla="*/ 0 w 1859694"/>
              <a:gd name="connsiteY0" fmla="*/ 0 h 5376264"/>
              <a:gd name="connsiteX1" fmla="*/ 102828 w 1859694"/>
              <a:gd name="connsiteY1" fmla="*/ 37636 h 5376264"/>
              <a:gd name="connsiteX2" fmla="*/ 1859694 w 1859694"/>
              <a:gd name="connsiteY2" fmla="*/ 2688132 h 5376264"/>
              <a:gd name="connsiteX3" fmla="*/ 102828 w 1859694"/>
              <a:gd name="connsiteY3" fmla="*/ 5338628 h 5376264"/>
              <a:gd name="connsiteX4" fmla="*/ 0 w 1859694"/>
              <a:gd name="connsiteY4" fmla="*/ 5376264 h 5376264"/>
              <a:gd name="connsiteX5" fmla="*/ 91440 w 1859694"/>
              <a:gd name="connsiteY5" fmla="*/ 91440 h 5376264"/>
              <a:gd name="connsiteX0" fmla="*/ 0 w 1859694"/>
              <a:gd name="connsiteY0" fmla="*/ 0 h 5376264"/>
              <a:gd name="connsiteX1" fmla="*/ 102828 w 1859694"/>
              <a:gd name="connsiteY1" fmla="*/ 37636 h 5376264"/>
              <a:gd name="connsiteX2" fmla="*/ 1859694 w 1859694"/>
              <a:gd name="connsiteY2" fmla="*/ 2688132 h 5376264"/>
              <a:gd name="connsiteX3" fmla="*/ 102828 w 1859694"/>
              <a:gd name="connsiteY3" fmla="*/ 5338628 h 5376264"/>
              <a:gd name="connsiteX4" fmla="*/ 0 w 1859694"/>
              <a:gd name="connsiteY4" fmla="*/ 5376264 h 5376264"/>
              <a:gd name="connsiteX5" fmla="*/ 154940 w 1859694"/>
              <a:gd name="connsiteY5" fmla="*/ 2263140 h 5376264"/>
              <a:gd name="connsiteX0" fmla="*/ 0 w 1859694"/>
              <a:gd name="connsiteY0" fmla="*/ 0 h 5376264"/>
              <a:gd name="connsiteX1" fmla="*/ 102828 w 1859694"/>
              <a:gd name="connsiteY1" fmla="*/ 37636 h 5376264"/>
              <a:gd name="connsiteX2" fmla="*/ 1859694 w 1859694"/>
              <a:gd name="connsiteY2" fmla="*/ 2688132 h 5376264"/>
              <a:gd name="connsiteX3" fmla="*/ 102828 w 1859694"/>
              <a:gd name="connsiteY3" fmla="*/ 5338628 h 5376264"/>
              <a:gd name="connsiteX4" fmla="*/ 0 w 1859694"/>
              <a:gd name="connsiteY4" fmla="*/ 5376264 h 5376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694" h="5376264">
                <a:moveTo>
                  <a:pt x="0" y="0"/>
                </a:moveTo>
                <a:lnTo>
                  <a:pt x="102828" y="37636"/>
                </a:lnTo>
                <a:cubicBezTo>
                  <a:pt x="1135264" y="474320"/>
                  <a:pt x="1859694" y="1496626"/>
                  <a:pt x="1859694" y="2688132"/>
                </a:cubicBezTo>
                <a:cubicBezTo>
                  <a:pt x="1859694" y="3879638"/>
                  <a:pt x="1135264" y="4901945"/>
                  <a:pt x="102828" y="5338628"/>
                </a:cubicBezTo>
                <a:lnTo>
                  <a:pt x="0" y="5376264"/>
                </a:lnTo>
              </a:path>
            </a:pathLst>
          </a:custGeom>
          <a:noFill/>
          <a:ln w="381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Microsoft YaHei"/>
              <a:cs typeface="+mn-cs"/>
            </a:endParaRPr>
          </a:p>
        </p:txBody>
      </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18" name="文本框 6">
            <a:extLst>
              <a:ext uri="{FF2B5EF4-FFF2-40B4-BE49-F238E27FC236}">
                <a16:creationId xmlns:a16="http://schemas.microsoft.com/office/drawing/2014/main" xmlns="" id="{7ABAE418-3BEE-4B3A-8112-BFF6AB727C37}"/>
              </a:ext>
            </a:extLst>
          </p:cNvPr>
          <p:cNvSpPr txBox="1">
            <a:spLocks noChangeArrowheads="1"/>
          </p:cNvSpPr>
          <p:nvPr/>
        </p:nvSpPr>
        <p:spPr bwMode="auto">
          <a:xfrm>
            <a:off x="641652" y="3909271"/>
            <a:ext cx="247983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决定</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0" fontAlgn="base" latinLnBrk="0" hangingPunct="0">
              <a:lnSpc>
                <a:spcPct val="100000"/>
              </a:lnSpc>
              <a:spcBef>
                <a:spcPct val="0"/>
              </a:spcBef>
              <a:spcAft>
                <a:spcPts val="120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价值量的因素</a:t>
            </a:r>
          </a:p>
        </p:txBody>
      </p:sp>
      <p:grpSp>
        <p:nvGrpSpPr>
          <p:cNvPr id="2" name="组合 1">
            <a:extLst>
              <a:ext uri="{FF2B5EF4-FFF2-40B4-BE49-F238E27FC236}">
                <a16:creationId xmlns:a16="http://schemas.microsoft.com/office/drawing/2014/main" xmlns="" id="{1FC3AD63-45E8-43FE-B436-51918699B399}"/>
              </a:ext>
            </a:extLst>
          </p:cNvPr>
          <p:cNvGrpSpPr/>
          <p:nvPr/>
        </p:nvGrpSpPr>
        <p:grpSpPr>
          <a:xfrm>
            <a:off x="1679574" y="2708275"/>
            <a:ext cx="8832851" cy="720725"/>
            <a:chOff x="70582" y="2868613"/>
            <a:chExt cx="8832851" cy="720725"/>
          </a:xfrm>
        </p:grpSpPr>
        <p:grpSp>
          <p:nvGrpSpPr>
            <p:cNvPr id="19" name="组合 9">
              <a:extLst>
                <a:ext uri="{FF2B5EF4-FFF2-40B4-BE49-F238E27FC236}">
                  <a16:creationId xmlns:a16="http://schemas.microsoft.com/office/drawing/2014/main" xmlns="" id="{E3CBE53D-EB9B-4A70-AD0E-51C01E3B5CCF}"/>
                </a:ext>
              </a:extLst>
            </p:cNvPr>
            <p:cNvGrpSpPr>
              <a:grpSpLocks/>
            </p:cNvGrpSpPr>
            <p:nvPr/>
          </p:nvGrpSpPr>
          <p:grpSpPr bwMode="auto">
            <a:xfrm>
              <a:off x="70582" y="2868613"/>
              <a:ext cx="8258176" cy="720725"/>
              <a:chOff x="2819009" y="1484784"/>
              <a:chExt cx="8259814" cy="720080"/>
            </a:xfrm>
          </p:grpSpPr>
          <p:grpSp>
            <p:nvGrpSpPr>
              <p:cNvPr id="21" name="组合 17">
                <a:extLst>
                  <a:ext uri="{FF2B5EF4-FFF2-40B4-BE49-F238E27FC236}">
                    <a16:creationId xmlns:a16="http://schemas.microsoft.com/office/drawing/2014/main" xmlns="" id="{59C01117-6E93-4BC7-92D8-83A98DED531A}"/>
                  </a:ext>
                </a:extLst>
              </p:cNvPr>
              <p:cNvGrpSpPr>
                <a:grpSpLocks/>
              </p:cNvGrpSpPr>
              <p:nvPr/>
            </p:nvGrpSpPr>
            <p:grpSpPr bwMode="auto">
              <a:xfrm>
                <a:off x="2819009" y="1484784"/>
                <a:ext cx="8259814" cy="720080"/>
                <a:chOff x="2819009" y="1484784"/>
                <a:chExt cx="8259814" cy="720080"/>
              </a:xfrm>
            </p:grpSpPr>
            <p:sp>
              <p:nvSpPr>
                <p:cNvPr id="31" name="矩形 3">
                  <a:extLst>
                    <a:ext uri="{FF2B5EF4-FFF2-40B4-BE49-F238E27FC236}">
                      <a16:creationId xmlns:a16="http://schemas.microsoft.com/office/drawing/2014/main" xmlns="" id="{352A0796-2360-49C5-AAEA-0F2FFB70E34D}"/>
                    </a:ext>
                  </a:extLst>
                </p:cNvPr>
                <p:cNvSpPr>
                  <a:spLocks/>
                </p:cNvSpPr>
                <p:nvPr/>
              </p:nvSpPr>
              <p:spPr bwMode="auto">
                <a:xfrm>
                  <a:off x="2819009" y="1484784"/>
                  <a:ext cx="8259814" cy="720080"/>
                </a:xfrm>
                <a:custGeom>
                  <a:avLst/>
                  <a:gdLst>
                    <a:gd name="T0" fmla="*/ 1020566 w 5485061"/>
                    <a:gd name="T1" fmla="*/ 1920 h 370359"/>
                    <a:gd name="T2" fmla="*/ 5485061 w 5485061"/>
                    <a:gd name="T3" fmla="*/ 10319 h 370359"/>
                    <a:gd name="T4" fmla="*/ 5485061 w 5485061"/>
                    <a:gd name="T5" fmla="*/ 370359 h 370359"/>
                    <a:gd name="T6" fmla="*/ 1020566 w 5485061"/>
                    <a:gd name="T7" fmla="*/ 370359 h 370359"/>
                    <a:gd name="T8" fmla="*/ 1020566 w 5485061"/>
                    <a:gd name="T9" fmla="*/ 1920 h 370359"/>
                    <a:gd name="T10" fmla="*/ 0 w 5485061"/>
                    <a:gd name="T11" fmla="*/ 0 h 370359"/>
                    <a:gd name="T12" fmla="*/ 2 w 5485061"/>
                    <a:gd name="T13" fmla="*/ 0 h 370359"/>
                    <a:gd name="T14" fmla="*/ 2 w 5485061"/>
                    <a:gd name="T15" fmla="*/ 2 h 370359"/>
                    <a:gd name="T16" fmla="*/ 0 w 5485061"/>
                    <a:gd name="T17" fmla="*/ 0 h 370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5061" h="370359">
                      <a:moveTo>
                        <a:pt x="1020566" y="1920"/>
                      </a:moveTo>
                      <a:lnTo>
                        <a:pt x="5485061" y="10319"/>
                      </a:lnTo>
                      <a:lnTo>
                        <a:pt x="5485061" y="370359"/>
                      </a:lnTo>
                      <a:lnTo>
                        <a:pt x="1020566" y="370359"/>
                      </a:lnTo>
                      <a:lnTo>
                        <a:pt x="1020566" y="1920"/>
                      </a:lnTo>
                      <a:close/>
                      <a:moveTo>
                        <a:pt x="0" y="0"/>
                      </a:moveTo>
                      <a:lnTo>
                        <a:pt x="2" y="0"/>
                      </a:lnTo>
                      <a:lnTo>
                        <a:pt x="2" y="2"/>
                      </a:lnTo>
                      <a:lnTo>
                        <a:pt x="0" y="0"/>
                      </a:lnTo>
                      <a:close/>
                    </a:path>
                  </a:pathLst>
                </a:custGeom>
                <a:solidFill>
                  <a:srgbClr val="EDC67B"/>
                </a:solidFill>
                <a:ln>
                  <a:noFill/>
                </a:ln>
                <a:extLst>
                  <a:ext uri="{91240B29-F687-4F45-9708-019B960494DF}">
                    <a14:hiddenLine xmlns:a14="http://schemas.microsoft.com/office/drawing/2010/main" w="25400" cap="flat" cmpd="sng" algn="ctr">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32" name="组合 16">
                  <a:extLst>
                    <a:ext uri="{FF2B5EF4-FFF2-40B4-BE49-F238E27FC236}">
                      <a16:creationId xmlns:a16="http://schemas.microsoft.com/office/drawing/2014/main" xmlns="" id="{896972A9-83AD-4C2A-8AD5-D86FFF00CCF2}"/>
                    </a:ext>
                  </a:extLst>
                </p:cNvPr>
                <p:cNvGrpSpPr>
                  <a:grpSpLocks/>
                </p:cNvGrpSpPr>
                <p:nvPr/>
              </p:nvGrpSpPr>
              <p:grpSpPr bwMode="auto">
                <a:xfrm>
                  <a:off x="3923928" y="1484784"/>
                  <a:ext cx="720080" cy="720080"/>
                  <a:chOff x="755576" y="1484784"/>
                  <a:chExt cx="720080" cy="720080"/>
                </a:xfrm>
              </p:grpSpPr>
              <p:sp>
                <p:nvSpPr>
                  <p:cNvPr id="33" name="椭圆 14">
                    <a:extLst>
                      <a:ext uri="{FF2B5EF4-FFF2-40B4-BE49-F238E27FC236}">
                        <a16:creationId xmlns:a16="http://schemas.microsoft.com/office/drawing/2014/main" xmlns="" id="{85CB9A1E-29B4-4301-A9F3-21F6ECC25D7F}"/>
                      </a:ext>
                    </a:extLst>
                  </p:cNvPr>
                  <p:cNvSpPr>
                    <a:spLocks noChangeArrowheads="1"/>
                  </p:cNvSpPr>
                  <p:nvPr/>
                </p:nvSpPr>
                <p:spPr bwMode="auto">
                  <a:xfrm>
                    <a:off x="755777" y="1484784"/>
                    <a:ext cx="719280" cy="720080"/>
                  </a:xfrm>
                  <a:prstGeom prst="ellipse">
                    <a:avLst/>
                  </a:prstGeom>
                  <a:solidFill>
                    <a:srgbClr val="EDC67B"/>
                  </a:solidFill>
                  <a:ln w="28575" algn="ctr">
                    <a:solidFill>
                      <a:srgbClr val="B26A37"/>
                    </a:solidFill>
                    <a:round/>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1F6B4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椭圆 6">
                    <a:extLst>
                      <a:ext uri="{FF2B5EF4-FFF2-40B4-BE49-F238E27FC236}">
                        <a16:creationId xmlns:a16="http://schemas.microsoft.com/office/drawing/2014/main" xmlns="" id="{E73F5D2D-2D04-4341-8DED-BC41D055E87B}"/>
                      </a:ext>
                    </a:extLst>
                  </p:cNvPr>
                  <p:cNvSpPr/>
                  <p:nvPr/>
                </p:nvSpPr>
                <p:spPr>
                  <a:xfrm>
                    <a:off x="755777" y="1484784"/>
                    <a:ext cx="573201" cy="524992"/>
                  </a:xfrm>
                  <a:custGeom>
                    <a:avLst/>
                    <a:gdLst/>
                    <a:ahLst/>
                    <a:cxnLst/>
                    <a:rect l="l" t="t" r="r" b="b"/>
                    <a:pathLst>
                      <a:path w="622817" h="569288">
                        <a:moveTo>
                          <a:pt x="360040" y="0"/>
                        </a:moveTo>
                        <a:cubicBezTo>
                          <a:pt x="464084" y="0"/>
                          <a:pt x="557819" y="44132"/>
                          <a:pt x="622817" y="115379"/>
                        </a:cubicBezTo>
                        <a:lnTo>
                          <a:pt x="68045" y="569288"/>
                        </a:lnTo>
                        <a:cubicBezTo>
                          <a:pt x="24965" y="510716"/>
                          <a:pt x="0" y="438293"/>
                          <a:pt x="0" y="360040"/>
                        </a:cubicBezTo>
                        <a:cubicBezTo>
                          <a:pt x="0" y="161195"/>
                          <a:pt x="161195" y="0"/>
                          <a:pt x="360040" y="0"/>
                        </a:cubicBezTo>
                        <a:close/>
                      </a:path>
                    </a:pathLst>
                  </a:custGeom>
                  <a:gradFill>
                    <a:gsLst>
                      <a:gs pos="27000">
                        <a:srgbClr val="FFFFFF">
                          <a:alpha val="31000"/>
                        </a:srgbClr>
                      </a:gs>
                      <a:gs pos="0">
                        <a:srgbClr val="FFFFFF">
                          <a:alpha val="0"/>
                        </a:srgbClr>
                      </a:gs>
                      <a:gs pos="100000">
                        <a:srgbClr val="FFFFFF"/>
                      </a:gs>
                    </a:gsLst>
                    <a:lin ang="27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6B4E"/>
                      </a:solidFill>
                      <a:effectLst/>
                      <a:uLnTx/>
                      <a:uFillTx/>
                      <a:latin typeface="微软雅黑" panose="020B0503020204020204" pitchFamily="34" charset="-122"/>
                      <a:ea typeface="等线" panose="02010600030101010101" pitchFamily="2" charset="-122"/>
                      <a:cs typeface="+mn-cs"/>
                      <a:sym typeface="微软雅黑" panose="020B0503020204020204" pitchFamily="34" charset="-122"/>
                    </a:endParaRPr>
                  </a:p>
                </p:txBody>
              </p:sp>
            </p:grpSp>
          </p:grpSp>
          <p:sp>
            <p:nvSpPr>
              <p:cNvPr id="29" name="TextBox 11">
                <a:extLst>
                  <a:ext uri="{FF2B5EF4-FFF2-40B4-BE49-F238E27FC236}">
                    <a16:creationId xmlns:a16="http://schemas.microsoft.com/office/drawing/2014/main" xmlns="" id="{D3E69D25-9A11-4968-B797-33BEF1A97060}"/>
                  </a:ext>
                </a:extLst>
              </p:cNvPr>
              <p:cNvSpPr txBox="1">
                <a:spLocks noChangeArrowheads="1"/>
              </p:cNvSpPr>
              <p:nvPr/>
            </p:nvSpPr>
            <p:spPr bwMode="auto">
              <a:xfrm>
                <a:off x="3838232" y="1553624"/>
                <a:ext cx="863771" cy="58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01</a:t>
                </a:r>
                <a:endParaRPr kumimoji="0" lang="zh-CN" altLang="en-US" sz="32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1" name="矩形 32">
              <a:extLst>
                <a:ext uri="{FF2B5EF4-FFF2-40B4-BE49-F238E27FC236}">
                  <a16:creationId xmlns:a16="http://schemas.microsoft.com/office/drawing/2014/main" xmlns="" id="{EAC0FE95-60B9-4D93-AB0D-FD3F2D872769}"/>
                </a:ext>
              </a:extLst>
            </p:cNvPr>
            <p:cNvSpPr>
              <a:spLocks noChangeArrowheads="1"/>
            </p:cNvSpPr>
            <p:nvPr/>
          </p:nvSpPr>
          <p:spPr bwMode="auto">
            <a:xfrm>
              <a:off x="2039083" y="2990850"/>
              <a:ext cx="6864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与社会必要劳动时间的关系</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成正比</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37" name="组合 36">
            <a:extLst>
              <a:ext uri="{FF2B5EF4-FFF2-40B4-BE49-F238E27FC236}">
                <a16:creationId xmlns:a16="http://schemas.microsoft.com/office/drawing/2014/main" xmlns="" id="{5E30B4DB-59DD-46F5-BF86-6493A81050EC}"/>
              </a:ext>
            </a:extLst>
          </p:cNvPr>
          <p:cNvGrpSpPr/>
          <p:nvPr/>
        </p:nvGrpSpPr>
        <p:grpSpPr>
          <a:xfrm>
            <a:off x="2359461" y="4104534"/>
            <a:ext cx="8832851" cy="720726"/>
            <a:chOff x="70582" y="2868613"/>
            <a:chExt cx="8832851" cy="720726"/>
          </a:xfrm>
        </p:grpSpPr>
        <p:grpSp>
          <p:nvGrpSpPr>
            <p:cNvPr id="54" name="组合 9">
              <a:extLst>
                <a:ext uri="{FF2B5EF4-FFF2-40B4-BE49-F238E27FC236}">
                  <a16:creationId xmlns:a16="http://schemas.microsoft.com/office/drawing/2014/main" xmlns="" id="{798F74E9-C1BF-4436-8C6D-3AA6A35AA8D4}"/>
                </a:ext>
              </a:extLst>
            </p:cNvPr>
            <p:cNvGrpSpPr>
              <a:grpSpLocks/>
            </p:cNvGrpSpPr>
            <p:nvPr/>
          </p:nvGrpSpPr>
          <p:grpSpPr bwMode="auto">
            <a:xfrm>
              <a:off x="70582" y="2868613"/>
              <a:ext cx="8258176" cy="720726"/>
              <a:chOff x="2819009" y="1484784"/>
              <a:chExt cx="8259814" cy="720081"/>
            </a:xfrm>
          </p:grpSpPr>
          <p:grpSp>
            <p:nvGrpSpPr>
              <p:cNvPr id="56" name="组合 17">
                <a:extLst>
                  <a:ext uri="{FF2B5EF4-FFF2-40B4-BE49-F238E27FC236}">
                    <a16:creationId xmlns:a16="http://schemas.microsoft.com/office/drawing/2014/main" xmlns="" id="{9EFDF2F4-DCB4-4A71-963B-3BC1D96F5256}"/>
                  </a:ext>
                </a:extLst>
              </p:cNvPr>
              <p:cNvGrpSpPr>
                <a:grpSpLocks/>
              </p:cNvGrpSpPr>
              <p:nvPr/>
            </p:nvGrpSpPr>
            <p:grpSpPr bwMode="auto">
              <a:xfrm>
                <a:off x="2819009" y="1484784"/>
                <a:ext cx="8259814" cy="720081"/>
                <a:chOff x="2819009" y="1484784"/>
                <a:chExt cx="8259814" cy="720081"/>
              </a:xfrm>
            </p:grpSpPr>
            <p:sp>
              <p:nvSpPr>
                <p:cNvPr id="59" name="矩形 3">
                  <a:extLst>
                    <a:ext uri="{FF2B5EF4-FFF2-40B4-BE49-F238E27FC236}">
                      <a16:creationId xmlns:a16="http://schemas.microsoft.com/office/drawing/2014/main" xmlns="" id="{2324516C-BA38-45E4-9ADB-C014D7C8D4D3}"/>
                    </a:ext>
                  </a:extLst>
                </p:cNvPr>
                <p:cNvSpPr>
                  <a:spLocks/>
                </p:cNvSpPr>
                <p:nvPr/>
              </p:nvSpPr>
              <p:spPr bwMode="auto">
                <a:xfrm>
                  <a:off x="2819009" y="1484784"/>
                  <a:ext cx="8259814" cy="720081"/>
                </a:xfrm>
                <a:custGeom>
                  <a:avLst/>
                  <a:gdLst>
                    <a:gd name="T0" fmla="*/ 1020566 w 5485061"/>
                    <a:gd name="T1" fmla="*/ 1920 h 370359"/>
                    <a:gd name="T2" fmla="*/ 5485061 w 5485061"/>
                    <a:gd name="T3" fmla="*/ 10319 h 370359"/>
                    <a:gd name="T4" fmla="*/ 5485061 w 5485061"/>
                    <a:gd name="T5" fmla="*/ 370359 h 370359"/>
                    <a:gd name="T6" fmla="*/ 1020566 w 5485061"/>
                    <a:gd name="T7" fmla="*/ 370359 h 370359"/>
                    <a:gd name="T8" fmla="*/ 1020566 w 5485061"/>
                    <a:gd name="T9" fmla="*/ 1920 h 370359"/>
                    <a:gd name="T10" fmla="*/ 0 w 5485061"/>
                    <a:gd name="T11" fmla="*/ 0 h 370359"/>
                    <a:gd name="T12" fmla="*/ 2 w 5485061"/>
                    <a:gd name="T13" fmla="*/ 0 h 370359"/>
                    <a:gd name="T14" fmla="*/ 2 w 5485061"/>
                    <a:gd name="T15" fmla="*/ 2 h 370359"/>
                    <a:gd name="T16" fmla="*/ 0 w 5485061"/>
                    <a:gd name="T17" fmla="*/ 0 h 370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5061" h="370359">
                      <a:moveTo>
                        <a:pt x="1020566" y="1920"/>
                      </a:moveTo>
                      <a:lnTo>
                        <a:pt x="5485061" y="10319"/>
                      </a:lnTo>
                      <a:lnTo>
                        <a:pt x="5485061" y="370359"/>
                      </a:lnTo>
                      <a:lnTo>
                        <a:pt x="1020566" y="370359"/>
                      </a:lnTo>
                      <a:lnTo>
                        <a:pt x="1020566" y="1920"/>
                      </a:lnTo>
                      <a:close/>
                      <a:moveTo>
                        <a:pt x="0" y="0"/>
                      </a:moveTo>
                      <a:lnTo>
                        <a:pt x="2" y="0"/>
                      </a:lnTo>
                      <a:lnTo>
                        <a:pt x="2" y="2"/>
                      </a:lnTo>
                      <a:lnTo>
                        <a:pt x="0" y="0"/>
                      </a:lnTo>
                      <a:close/>
                    </a:path>
                  </a:pathLst>
                </a:custGeom>
                <a:solidFill>
                  <a:srgbClr val="EDC67B"/>
                </a:solidFill>
                <a:ln>
                  <a:noFill/>
                </a:ln>
                <a:extLst>
                  <a:ext uri="{91240B29-F687-4F45-9708-019B960494DF}">
                    <a14:hiddenLine xmlns:a14="http://schemas.microsoft.com/office/drawing/2010/main" w="25400" cap="flat" cmpd="sng" algn="ctr">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60" name="组合 16">
                  <a:extLst>
                    <a:ext uri="{FF2B5EF4-FFF2-40B4-BE49-F238E27FC236}">
                      <a16:creationId xmlns:a16="http://schemas.microsoft.com/office/drawing/2014/main" xmlns="" id="{C6F4E1F6-C7A7-4584-8F61-111624C5B2AF}"/>
                    </a:ext>
                  </a:extLst>
                </p:cNvPr>
                <p:cNvGrpSpPr>
                  <a:grpSpLocks/>
                </p:cNvGrpSpPr>
                <p:nvPr/>
              </p:nvGrpSpPr>
              <p:grpSpPr bwMode="auto">
                <a:xfrm>
                  <a:off x="3923928" y="1484784"/>
                  <a:ext cx="720080" cy="720080"/>
                  <a:chOff x="755576" y="1484784"/>
                  <a:chExt cx="720080" cy="720080"/>
                </a:xfrm>
              </p:grpSpPr>
              <p:sp>
                <p:nvSpPr>
                  <p:cNvPr id="61" name="椭圆 14">
                    <a:extLst>
                      <a:ext uri="{FF2B5EF4-FFF2-40B4-BE49-F238E27FC236}">
                        <a16:creationId xmlns:a16="http://schemas.microsoft.com/office/drawing/2014/main" xmlns="" id="{E7041859-E5C7-4988-BF07-B9A15AD6639A}"/>
                      </a:ext>
                    </a:extLst>
                  </p:cNvPr>
                  <p:cNvSpPr>
                    <a:spLocks noChangeArrowheads="1"/>
                  </p:cNvSpPr>
                  <p:nvPr/>
                </p:nvSpPr>
                <p:spPr bwMode="auto">
                  <a:xfrm>
                    <a:off x="755777" y="1484784"/>
                    <a:ext cx="719280" cy="720080"/>
                  </a:xfrm>
                  <a:prstGeom prst="ellipse">
                    <a:avLst/>
                  </a:prstGeom>
                  <a:solidFill>
                    <a:srgbClr val="EDC67B"/>
                  </a:solidFill>
                  <a:ln w="28575" algn="ctr">
                    <a:solidFill>
                      <a:srgbClr val="B26A37"/>
                    </a:solidFill>
                    <a:round/>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1F6B4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椭圆 6">
                    <a:extLst>
                      <a:ext uri="{FF2B5EF4-FFF2-40B4-BE49-F238E27FC236}">
                        <a16:creationId xmlns:a16="http://schemas.microsoft.com/office/drawing/2014/main" xmlns="" id="{D2F05C03-4888-4BF1-8E3A-6F77FC42738C}"/>
                      </a:ext>
                    </a:extLst>
                  </p:cNvPr>
                  <p:cNvSpPr/>
                  <p:nvPr/>
                </p:nvSpPr>
                <p:spPr>
                  <a:xfrm>
                    <a:off x="755777" y="1484784"/>
                    <a:ext cx="573201" cy="524992"/>
                  </a:xfrm>
                  <a:custGeom>
                    <a:avLst/>
                    <a:gdLst/>
                    <a:ahLst/>
                    <a:cxnLst/>
                    <a:rect l="l" t="t" r="r" b="b"/>
                    <a:pathLst>
                      <a:path w="622817" h="569288">
                        <a:moveTo>
                          <a:pt x="360040" y="0"/>
                        </a:moveTo>
                        <a:cubicBezTo>
                          <a:pt x="464084" y="0"/>
                          <a:pt x="557819" y="44132"/>
                          <a:pt x="622817" y="115379"/>
                        </a:cubicBezTo>
                        <a:lnTo>
                          <a:pt x="68045" y="569288"/>
                        </a:lnTo>
                        <a:cubicBezTo>
                          <a:pt x="24965" y="510716"/>
                          <a:pt x="0" y="438293"/>
                          <a:pt x="0" y="360040"/>
                        </a:cubicBezTo>
                        <a:cubicBezTo>
                          <a:pt x="0" y="161195"/>
                          <a:pt x="161195" y="0"/>
                          <a:pt x="360040" y="0"/>
                        </a:cubicBezTo>
                        <a:close/>
                      </a:path>
                    </a:pathLst>
                  </a:custGeom>
                  <a:gradFill>
                    <a:gsLst>
                      <a:gs pos="27000">
                        <a:srgbClr val="FFFFFF">
                          <a:alpha val="31000"/>
                        </a:srgbClr>
                      </a:gs>
                      <a:gs pos="0">
                        <a:srgbClr val="FFFFFF">
                          <a:alpha val="0"/>
                        </a:srgbClr>
                      </a:gs>
                      <a:gs pos="100000">
                        <a:srgbClr val="FFFFFF"/>
                      </a:gs>
                    </a:gsLst>
                    <a:lin ang="27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6B4E"/>
                      </a:solidFill>
                      <a:effectLst/>
                      <a:uLnTx/>
                      <a:uFillTx/>
                      <a:latin typeface="微软雅黑" panose="020B0503020204020204" pitchFamily="34" charset="-122"/>
                      <a:ea typeface="等线" panose="02010600030101010101" pitchFamily="2" charset="-122"/>
                      <a:cs typeface="+mn-cs"/>
                      <a:sym typeface="微软雅黑" panose="020B0503020204020204" pitchFamily="34" charset="-122"/>
                    </a:endParaRPr>
                  </a:p>
                </p:txBody>
              </p:sp>
            </p:grpSp>
          </p:grpSp>
          <p:sp>
            <p:nvSpPr>
              <p:cNvPr id="57" name="TextBox 11">
                <a:extLst>
                  <a:ext uri="{FF2B5EF4-FFF2-40B4-BE49-F238E27FC236}">
                    <a16:creationId xmlns:a16="http://schemas.microsoft.com/office/drawing/2014/main" xmlns="" id="{9C46E5E6-A653-451C-AFD5-5FE66AC2175C}"/>
                  </a:ext>
                </a:extLst>
              </p:cNvPr>
              <p:cNvSpPr txBox="1">
                <a:spLocks noChangeArrowheads="1"/>
              </p:cNvSpPr>
              <p:nvPr/>
            </p:nvSpPr>
            <p:spPr bwMode="auto">
              <a:xfrm>
                <a:off x="3838232" y="1553624"/>
                <a:ext cx="863771" cy="58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02</a:t>
                </a:r>
                <a:endParaRPr kumimoji="0" lang="zh-CN" altLang="en-US" sz="32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5" name="矩形 32">
              <a:extLst>
                <a:ext uri="{FF2B5EF4-FFF2-40B4-BE49-F238E27FC236}">
                  <a16:creationId xmlns:a16="http://schemas.microsoft.com/office/drawing/2014/main" xmlns="" id="{6D5246C9-6CA5-4B7D-9D49-FE9BABEAECEB}"/>
                </a:ext>
              </a:extLst>
            </p:cNvPr>
            <p:cNvSpPr>
              <a:spLocks noChangeArrowheads="1"/>
            </p:cNvSpPr>
            <p:nvPr/>
          </p:nvSpPr>
          <p:spPr bwMode="auto">
            <a:xfrm>
              <a:off x="2039083" y="2990850"/>
              <a:ext cx="6864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与劳动复杂程度的关系</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成正比</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63" name="组合 62">
            <a:extLst>
              <a:ext uri="{FF2B5EF4-FFF2-40B4-BE49-F238E27FC236}">
                <a16:creationId xmlns:a16="http://schemas.microsoft.com/office/drawing/2014/main" xmlns="" id="{3B0E6785-D391-4990-98EA-74AA09E59358}"/>
              </a:ext>
            </a:extLst>
          </p:cNvPr>
          <p:cNvGrpSpPr/>
          <p:nvPr/>
        </p:nvGrpSpPr>
        <p:grpSpPr>
          <a:xfrm>
            <a:off x="1679574" y="5500794"/>
            <a:ext cx="8832851" cy="720726"/>
            <a:chOff x="70582" y="2868613"/>
            <a:chExt cx="8832851" cy="720726"/>
          </a:xfrm>
        </p:grpSpPr>
        <p:grpSp>
          <p:nvGrpSpPr>
            <p:cNvPr id="64" name="组合 9">
              <a:extLst>
                <a:ext uri="{FF2B5EF4-FFF2-40B4-BE49-F238E27FC236}">
                  <a16:creationId xmlns:a16="http://schemas.microsoft.com/office/drawing/2014/main" xmlns="" id="{A1CBA2C3-0E05-41C3-9281-1CC0CDB3437E}"/>
                </a:ext>
              </a:extLst>
            </p:cNvPr>
            <p:cNvGrpSpPr>
              <a:grpSpLocks/>
            </p:cNvGrpSpPr>
            <p:nvPr/>
          </p:nvGrpSpPr>
          <p:grpSpPr bwMode="auto">
            <a:xfrm>
              <a:off x="70582" y="2868613"/>
              <a:ext cx="8258176" cy="720726"/>
              <a:chOff x="2819009" y="1484784"/>
              <a:chExt cx="8259814" cy="720081"/>
            </a:xfrm>
          </p:grpSpPr>
          <p:grpSp>
            <p:nvGrpSpPr>
              <p:cNvPr id="66" name="组合 17">
                <a:extLst>
                  <a:ext uri="{FF2B5EF4-FFF2-40B4-BE49-F238E27FC236}">
                    <a16:creationId xmlns:a16="http://schemas.microsoft.com/office/drawing/2014/main" xmlns="" id="{B1539D30-F956-4D2C-A5AA-34FF05087DAF}"/>
                  </a:ext>
                </a:extLst>
              </p:cNvPr>
              <p:cNvGrpSpPr>
                <a:grpSpLocks/>
              </p:cNvGrpSpPr>
              <p:nvPr/>
            </p:nvGrpSpPr>
            <p:grpSpPr bwMode="auto">
              <a:xfrm>
                <a:off x="2819009" y="1484784"/>
                <a:ext cx="8259814" cy="720081"/>
                <a:chOff x="2819009" y="1484784"/>
                <a:chExt cx="8259814" cy="720081"/>
              </a:xfrm>
            </p:grpSpPr>
            <p:sp>
              <p:nvSpPr>
                <p:cNvPr id="69" name="矩形 3">
                  <a:extLst>
                    <a:ext uri="{FF2B5EF4-FFF2-40B4-BE49-F238E27FC236}">
                      <a16:creationId xmlns:a16="http://schemas.microsoft.com/office/drawing/2014/main" xmlns="" id="{9AB32B75-C65F-4854-A594-49DCE3097E62}"/>
                    </a:ext>
                  </a:extLst>
                </p:cNvPr>
                <p:cNvSpPr>
                  <a:spLocks/>
                </p:cNvSpPr>
                <p:nvPr/>
              </p:nvSpPr>
              <p:spPr bwMode="auto">
                <a:xfrm>
                  <a:off x="2819009" y="1484784"/>
                  <a:ext cx="8259814" cy="720081"/>
                </a:xfrm>
                <a:custGeom>
                  <a:avLst/>
                  <a:gdLst>
                    <a:gd name="T0" fmla="*/ 1020566 w 5485061"/>
                    <a:gd name="T1" fmla="*/ 1920 h 370359"/>
                    <a:gd name="T2" fmla="*/ 5485061 w 5485061"/>
                    <a:gd name="T3" fmla="*/ 10319 h 370359"/>
                    <a:gd name="T4" fmla="*/ 5485061 w 5485061"/>
                    <a:gd name="T5" fmla="*/ 370359 h 370359"/>
                    <a:gd name="T6" fmla="*/ 1020566 w 5485061"/>
                    <a:gd name="T7" fmla="*/ 370359 h 370359"/>
                    <a:gd name="T8" fmla="*/ 1020566 w 5485061"/>
                    <a:gd name="T9" fmla="*/ 1920 h 370359"/>
                    <a:gd name="T10" fmla="*/ 0 w 5485061"/>
                    <a:gd name="T11" fmla="*/ 0 h 370359"/>
                    <a:gd name="T12" fmla="*/ 2 w 5485061"/>
                    <a:gd name="T13" fmla="*/ 0 h 370359"/>
                    <a:gd name="T14" fmla="*/ 2 w 5485061"/>
                    <a:gd name="T15" fmla="*/ 2 h 370359"/>
                    <a:gd name="T16" fmla="*/ 0 w 5485061"/>
                    <a:gd name="T17" fmla="*/ 0 h 370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5061" h="370359">
                      <a:moveTo>
                        <a:pt x="1020566" y="1920"/>
                      </a:moveTo>
                      <a:lnTo>
                        <a:pt x="5485061" y="10319"/>
                      </a:lnTo>
                      <a:lnTo>
                        <a:pt x="5485061" y="370359"/>
                      </a:lnTo>
                      <a:lnTo>
                        <a:pt x="1020566" y="370359"/>
                      </a:lnTo>
                      <a:lnTo>
                        <a:pt x="1020566" y="1920"/>
                      </a:lnTo>
                      <a:close/>
                      <a:moveTo>
                        <a:pt x="0" y="0"/>
                      </a:moveTo>
                      <a:lnTo>
                        <a:pt x="2" y="0"/>
                      </a:lnTo>
                      <a:lnTo>
                        <a:pt x="2" y="2"/>
                      </a:lnTo>
                      <a:lnTo>
                        <a:pt x="0" y="0"/>
                      </a:lnTo>
                      <a:close/>
                    </a:path>
                  </a:pathLst>
                </a:custGeom>
                <a:solidFill>
                  <a:srgbClr val="EDC67B"/>
                </a:solidFill>
                <a:ln>
                  <a:noFill/>
                </a:ln>
                <a:extLst>
                  <a:ext uri="{91240B29-F687-4F45-9708-019B960494DF}">
                    <a14:hiddenLine xmlns:a14="http://schemas.microsoft.com/office/drawing/2010/main" w="25400" cap="flat" cmpd="sng" algn="ctr">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70" name="组合 16">
                  <a:extLst>
                    <a:ext uri="{FF2B5EF4-FFF2-40B4-BE49-F238E27FC236}">
                      <a16:creationId xmlns:a16="http://schemas.microsoft.com/office/drawing/2014/main" xmlns="" id="{6CB258A8-ECC3-47AB-80C8-16671434D239}"/>
                    </a:ext>
                  </a:extLst>
                </p:cNvPr>
                <p:cNvGrpSpPr>
                  <a:grpSpLocks/>
                </p:cNvGrpSpPr>
                <p:nvPr/>
              </p:nvGrpSpPr>
              <p:grpSpPr bwMode="auto">
                <a:xfrm>
                  <a:off x="3923928" y="1484784"/>
                  <a:ext cx="720080" cy="720080"/>
                  <a:chOff x="755576" y="1484784"/>
                  <a:chExt cx="720080" cy="720080"/>
                </a:xfrm>
              </p:grpSpPr>
              <p:sp>
                <p:nvSpPr>
                  <p:cNvPr id="71" name="椭圆 14">
                    <a:extLst>
                      <a:ext uri="{FF2B5EF4-FFF2-40B4-BE49-F238E27FC236}">
                        <a16:creationId xmlns:a16="http://schemas.microsoft.com/office/drawing/2014/main" xmlns="" id="{7F2B1D67-6B35-4FAB-9804-25D80F43D14D}"/>
                      </a:ext>
                    </a:extLst>
                  </p:cNvPr>
                  <p:cNvSpPr>
                    <a:spLocks noChangeArrowheads="1"/>
                  </p:cNvSpPr>
                  <p:nvPr/>
                </p:nvSpPr>
                <p:spPr bwMode="auto">
                  <a:xfrm>
                    <a:off x="755777" y="1484784"/>
                    <a:ext cx="719280" cy="720080"/>
                  </a:xfrm>
                  <a:prstGeom prst="ellipse">
                    <a:avLst/>
                  </a:prstGeom>
                  <a:solidFill>
                    <a:srgbClr val="EDC67B"/>
                  </a:solidFill>
                  <a:ln w="28575" algn="ctr">
                    <a:solidFill>
                      <a:srgbClr val="B26A37"/>
                    </a:solidFill>
                    <a:round/>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1F6B4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椭圆 6">
                    <a:extLst>
                      <a:ext uri="{FF2B5EF4-FFF2-40B4-BE49-F238E27FC236}">
                        <a16:creationId xmlns:a16="http://schemas.microsoft.com/office/drawing/2014/main" xmlns="" id="{FB1F0060-6963-4488-B125-85EA0D76F310}"/>
                      </a:ext>
                    </a:extLst>
                  </p:cNvPr>
                  <p:cNvSpPr/>
                  <p:nvPr/>
                </p:nvSpPr>
                <p:spPr>
                  <a:xfrm>
                    <a:off x="755777" y="1484784"/>
                    <a:ext cx="573201" cy="524992"/>
                  </a:xfrm>
                  <a:custGeom>
                    <a:avLst/>
                    <a:gdLst/>
                    <a:ahLst/>
                    <a:cxnLst/>
                    <a:rect l="l" t="t" r="r" b="b"/>
                    <a:pathLst>
                      <a:path w="622817" h="569288">
                        <a:moveTo>
                          <a:pt x="360040" y="0"/>
                        </a:moveTo>
                        <a:cubicBezTo>
                          <a:pt x="464084" y="0"/>
                          <a:pt x="557819" y="44132"/>
                          <a:pt x="622817" y="115379"/>
                        </a:cubicBezTo>
                        <a:lnTo>
                          <a:pt x="68045" y="569288"/>
                        </a:lnTo>
                        <a:cubicBezTo>
                          <a:pt x="24965" y="510716"/>
                          <a:pt x="0" y="438293"/>
                          <a:pt x="0" y="360040"/>
                        </a:cubicBezTo>
                        <a:cubicBezTo>
                          <a:pt x="0" y="161195"/>
                          <a:pt x="161195" y="0"/>
                          <a:pt x="360040" y="0"/>
                        </a:cubicBezTo>
                        <a:close/>
                      </a:path>
                    </a:pathLst>
                  </a:custGeom>
                  <a:gradFill>
                    <a:gsLst>
                      <a:gs pos="27000">
                        <a:srgbClr val="FFFFFF">
                          <a:alpha val="31000"/>
                        </a:srgbClr>
                      </a:gs>
                      <a:gs pos="0">
                        <a:srgbClr val="FFFFFF">
                          <a:alpha val="0"/>
                        </a:srgbClr>
                      </a:gs>
                      <a:gs pos="100000">
                        <a:srgbClr val="FFFFFF"/>
                      </a:gs>
                    </a:gsLst>
                    <a:lin ang="27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1F6B4E"/>
                      </a:solidFill>
                      <a:effectLst/>
                      <a:uLnTx/>
                      <a:uFillTx/>
                      <a:latin typeface="微软雅黑" panose="020B0503020204020204" pitchFamily="34" charset="-122"/>
                      <a:ea typeface="等线" panose="02010600030101010101" pitchFamily="2" charset="-122"/>
                      <a:cs typeface="+mn-cs"/>
                      <a:sym typeface="微软雅黑" panose="020B0503020204020204" pitchFamily="34" charset="-122"/>
                    </a:endParaRPr>
                  </a:p>
                </p:txBody>
              </p:sp>
            </p:grpSp>
          </p:grpSp>
          <p:sp>
            <p:nvSpPr>
              <p:cNvPr id="67" name="TextBox 11">
                <a:extLst>
                  <a:ext uri="{FF2B5EF4-FFF2-40B4-BE49-F238E27FC236}">
                    <a16:creationId xmlns:a16="http://schemas.microsoft.com/office/drawing/2014/main" xmlns="" id="{6AE36CA6-F7C7-412F-81A9-FDE0C3D998BB}"/>
                  </a:ext>
                </a:extLst>
              </p:cNvPr>
              <p:cNvSpPr txBox="1">
                <a:spLocks noChangeArrowheads="1"/>
              </p:cNvSpPr>
              <p:nvPr/>
            </p:nvSpPr>
            <p:spPr bwMode="auto">
              <a:xfrm>
                <a:off x="3838232" y="1553624"/>
                <a:ext cx="863771" cy="58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03</a:t>
                </a:r>
                <a:endParaRPr kumimoji="0" lang="zh-CN" altLang="en-US" sz="32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65" name="矩形 32">
              <a:extLst>
                <a:ext uri="{FF2B5EF4-FFF2-40B4-BE49-F238E27FC236}">
                  <a16:creationId xmlns:a16="http://schemas.microsoft.com/office/drawing/2014/main" xmlns="" id="{9468EAA9-3CE5-4F52-8193-759442213888}"/>
                </a:ext>
              </a:extLst>
            </p:cNvPr>
            <p:cNvSpPr>
              <a:spLocks noChangeArrowheads="1"/>
            </p:cNvSpPr>
            <p:nvPr/>
          </p:nvSpPr>
          <p:spPr bwMode="auto">
            <a:xfrm>
              <a:off x="2039083" y="2990850"/>
              <a:ext cx="6864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与劳动生产率的关系</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成反比</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5" name="矩形: 圆角 34">
            <a:extLst>
              <a:ext uri="{FF2B5EF4-FFF2-40B4-BE49-F238E27FC236}">
                <a16:creationId xmlns:a16="http://schemas.microsoft.com/office/drawing/2014/main" xmlns="" id="{3D8F3896-8452-4B2B-B442-A817B64A64C3}"/>
              </a:ext>
            </a:extLst>
          </p:cNvPr>
          <p:cNvSpPr/>
          <p:nvPr/>
        </p:nvSpPr>
        <p:spPr>
          <a:xfrm>
            <a:off x="3695700" y="1064542"/>
            <a:ext cx="4800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（三）商品价值量的决定</a:t>
            </a:r>
          </a:p>
        </p:txBody>
      </p:sp>
      <p:sp>
        <p:nvSpPr>
          <p:cNvPr id="36" name="矩形 4">
            <a:extLst>
              <a:ext uri="{FF2B5EF4-FFF2-40B4-BE49-F238E27FC236}">
                <a16:creationId xmlns:a16="http://schemas.microsoft.com/office/drawing/2014/main" xmlns="" id="{957FFA4E-3D71-435A-9CB1-D836E76CFB20}"/>
              </a:ext>
            </a:extLst>
          </p:cNvPr>
          <p:cNvSpPr>
            <a:spLocks noChangeArrowheads="1"/>
          </p:cNvSpPr>
          <p:nvPr/>
        </p:nvSpPr>
        <p:spPr bwMode="auto">
          <a:xfrm>
            <a:off x="1049251" y="1843234"/>
            <a:ext cx="10505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生产商品所需要的社会必要劳动时间随着劳动生产率的变化而变化</a:t>
            </a:r>
          </a:p>
        </p:txBody>
      </p:sp>
    </p:spTree>
    <p:extLst>
      <p:ext uri="{BB962C8B-B14F-4D97-AF65-F5344CB8AC3E}">
        <p14:creationId xmlns:p14="http://schemas.microsoft.com/office/powerpoint/2010/main" val="235513004"/>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3" name="组合 2">
            <a:extLst>
              <a:ext uri="{FF2B5EF4-FFF2-40B4-BE49-F238E27FC236}">
                <a16:creationId xmlns:a16="http://schemas.microsoft.com/office/drawing/2014/main" xmlns="" id="{61DAB575-F588-4DC4-B69E-9D441534959D}"/>
              </a:ext>
            </a:extLst>
          </p:cNvPr>
          <p:cNvGrpSpPr/>
          <p:nvPr/>
        </p:nvGrpSpPr>
        <p:grpSpPr>
          <a:xfrm>
            <a:off x="748038" y="1764461"/>
            <a:ext cx="10492724" cy="5245678"/>
            <a:chOff x="849638" y="1241947"/>
            <a:chExt cx="10492724" cy="5245678"/>
          </a:xfrm>
        </p:grpSpPr>
        <p:sp>
          <p:nvSpPr>
            <p:cNvPr id="25" name="矩形 2">
              <a:extLst>
                <a:ext uri="{FF2B5EF4-FFF2-40B4-BE49-F238E27FC236}">
                  <a16:creationId xmlns:a16="http://schemas.microsoft.com/office/drawing/2014/main" xmlns="" id="{EBEE36BF-9CBB-4173-BAEB-52F4DFC355F2}"/>
                </a:ext>
              </a:extLst>
            </p:cNvPr>
            <p:cNvSpPr>
              <a:spLocks noChangeArrowheads="1"/>
            </p:cNvSpPr>
            <p:nvPr/>
          </p:nvSpPr>
          <p:spPr bwMode="auto">
            <a:xfrm>
              <a:off x="849638" y="2580136"/>
              <a:ext cx="2128633" cy="24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600" b="1" dirty="0">
                  <a:solidFill>
                    <a:srgbClr val="C87E4C"/>
                  </a:solidFill>
                  <a:latin typeface="微软雅黑" panose="020B0503020204020204" pitchFamily="34" charset="-122"/>
                  <a:sym typeface="微软雅黑" panose="020B0503020204020204" pitchFamily="34" charset="-122"/>
                </a:rPr>
                <a:t>劳动</a:t>
              </a:r>
              <a:endParaRPr lang="en-US" altLang="zh-CN" sz="3600" b="1" dirty="0">
                <a:solidFill>
                  <a:srgbClr val="C87E4C"/>
                </a:solidFill>
                <a:latin typeface="微软雅黑" panose="020B0503020204020204" pitchFamily="34" charset="-122"/>
                <a:sym typeface="微软雅黑" panose="020B0503020204020204" pitchFamily="34" charset="-122"/>
              </a:endParaRPr>
            </a:p>
            <a:p>
              <a:pPr algn="ctr">
                <a:lnSpc>
                  <a:spcPct val="150000"/>
                </a:lnSpc>
              </a:pPr>
              <a:r>
                <a:rPr lang="zh-CN" altLang="en-US" sz="3600" b="1" dirty="0">
                  <a:solidFill>
                    <a:srgbClr val="C87E4C"/>
                  </a:solidFill>
                  <a:latin typeface="微软雅黑" panose="020B0503020204020204" pitchFamily="34" charset="-122"/>
                  <a:sym typeface="微软雅黑" panose="020B0503020204020204" pitchFamily="34" charset="-122"/>
                </a:rPr>
                <a:t>生产率</a:t>
              </a:r>
            </a:p>
            <a:p>
              <a:pPr algn="ctr">
                <a:lnSpc>
                  <a:spcPct val="150000"/>
                </a:lnSpc>
              </a:pPr>
              <a:r>
                <a:rPr lang="zh-CN" altLang="en-US" sz="3600" b="1" dirty="0">
                  <a:solidFill>
                    <a:srgbClr val="C87E4C"/>
                  </a:solidFill>
                  <a:latin typeface="微软雅黑" panose="020B0503020204020204" pitchFamily="34" charset="-122"/>
                  <a:sym typeface="微软雅黑" panose="020B0503020204020204" pitchFamily="34" charset="-122"/>
                </a:rPr>
                <a:t>影响因素</a:t>
              </a:r>
            </a:p>
          </p:txBody>
        </p:sp>
        <p:graphicFrame>
          <p:nvGraphicFramePr>
            <p:cNvPr id="5" name="图示 4">
              <a:extLst>
                <a:ext uri="{FF2B5EF4-FFF2-40B4-BE49-F238E27FC236}">
                  <a16:creationId xmlns:a16="http://schemas.microsoft.com/office/drawing/2014/main" xmlns="" id="{3AFBB480-CA5B-4679-BE81-87D0CF75FCE2}"/>
                </a:ext>
              </a:extLst>
            </p:cNvPr>
            <p:cNvGraphicFramePr/>
            <p:nvPr>
              <p:extLst>
                <p:ext uri="{D42A27DB-BD31-4B8C-83A1-F6EECF244321}">
                  <p14:modId xmlns:p14="http://schemas.microsoft.com/office/powerpoint/2010/main" val="716320346"/>
                </p:ext>
              </p:extLst>
            </p:nvPr>
          </p:nvGraphicFramePr>
          <p:xfrm>
            <a:off x="2833718" y="1241947"/>
            <a:ext cx="8508644" cy="5245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a:extLst>
                <a:ext uri="{FF2B5EF4-FFF2-40B4-BE49-F238E27FC236}">
                  <a16:creationId xmlns:a16="http://schemas.microsoft.com/office/drawing/2014/main" xmlns="" id="{FB6DEC3E-DB40-4C72-A79C-DAB57B1511B8}"/>
                </a:ext>
              </a:extLst>
            </p:cNvPr>
            <p:cNvSpPr txBox="1"/>
            <p:nvPr/>
          </p:nvSpPr>
          <p:spPr>
            <a:xfrm>
              <a:off x="2910031" y="1651310"/>
              <a:ext cx="823415" cy="523220"/>
            </a:xfrm>
            <a:prstGeom prst="rect">
              <a:avLst/>
            </a:prstGeom>
            <a:noFill/>
          </p:spPr>
          <p:txBody>
            <a:bodyPr wrap="square" rtlCol="0">
              <a:spAutoFit/>
            </a:bodyPr>
            <a:lstStyle/>
            <a:p>
              <a:pPr algn="ctr"/>
              <a:r>
                <a:rPr lang="en-US" altLang="zh-CN" sz="2800" b="1" dirty="0">
                  <a:solidFill>
                    <a:srgbClr val="B25718"/>
                  </a:solidFill>
                  <a:latin typeface="+mn-ea"/>
                  <a:ea typeface="+mn-ea"/>
                </a:rPr>
                <a:t>01</a:t>
              </a:r>
              <a:endParaRPr lang="zh-CN" altLang="en-US" sz="2800" b="1" dirty="0">
                <a:solidFill>
                  <a:srgbClr val="B25718"/>
                </a:solidFill>
                <a:latin typeface="+mn-ea"/>
                <a:ea typeface="+mn-ea"/>
              </a:endParaRPr>
            </a:p>
          </p:txBody>
        </p:sp>
        <p:sp>
          <p:nvSpPr>
            <p:cNvPr id="9" name="文本框 8">
              <a:extLst>
                <a:ext uri="{FF2B5EF4-FFF2-40B4-BE49-F238E27FC236}">
                  <a16:creationId xmlns:a16="http://schemas.microsoft.com/office/drawing/2014/main" xmlns="" id="{9919B4D7-BA7B-4594-AF7A-DA6B37061722}"/>
                </a:ext>
              </a:extLst>
            </p:cNvPr>
            <p:cNvSpPr txBox="1"/>
            <p:nvPr/>
          </p:nvSpPr>
          <p:spPr>
            <a:xfrm>
              <a:off x="3376330" y="2633795"/>
              <a:ext cx="823415" cy="523220"/>
            </a:xfrm>
            <a:prstGeom prst="rect">
              <a:avLst/>
            </a:prstGeom>
            <a:noFill/>
          </p:spPr>
          <p:txBody>
            <a:bodyPr wrap="square" rtlCol="0">
              <a:spAutoFit/>
            </a:bodyPr>
            <a:lstStyle/>
            <a:p>
              <a:pPr algn="ctr"/>
              <a:r>
                <a:rPr lang="en-US" altLang="zh-CN" sz="2800" b="1" dirty="0">
                  <a:solidFill>
                    <a:srgbClr val="DC703A"/>
                  </a:solidFill>
                  <a:latin typeface="+mn-ea"/>
                  <a:ea typeface="+mn-ea"/>
                </a:rPr>
                <a:t>02</a:t>
              </a:r>
              <a:endParaRPr lang="zh-CN" altLang="en-US" sz="2800" b="1" dirty="0">
                <a:solidFill>
                  <a:srgbClr val="DC703A"/>
                </a:solidFill>
                <a:latin typeface="+mn-ea"/>
                <a:ea typeface="+mn-ea"/>
              </a:endParaRPr>
            </a:p>
          </p:txBody>
        </p:sp>
        <p:sp>
          <p:nvSpPr>
            <p:cNvPr id="10" name="文本框 9">
              <a:extLst>
                <a:ext uri="{FF2B5EF4-FFF2-40B4-BE49-F238E27FC236}">
                  <a16:creationId xmlns:a16="http://schemas.microsoft.com/office/drawing/2014/main" xmlns="" id="{76E0382D-B9D0-444F-9080-608B1B0867A6}"/>
                </a:ext>
              </a:extLst>
            </p:cNvPr>
            <p:cNvSpPr txBox="1"/>
            <p:nvPr/>
          </p:nvSpPr>
          <p:spPr>
            <a:xfrm>
              <a:off x="3512809" y="3616990"/>
              <a:ext cx="823415" cy="523220"/>
            </a:xfrm>
            <a:prstGeom prst="rect">
              <a:avLst/>
            </a:prstGeom>
            <a:noFill/>
          </p:spPr>
          <p:txBody>
            <a:bodyPr wrap="square" rtlCol="0">
              <a:spAutoFit/>
            </a:bodyPr>
            <a:lstStyle/>
            <a:p>
              <a:pPr algn="ctr"/>
              <a:r>
                <a:rPr lang="en-US" altLang="zh-CN" sz="2800" b="1" dirty="0">
                  <a:solidFill>
                    <a:srgbClr val="C55A11"/>
                  </a:solidFill>
                  <a:latin typeface="+mn-ea"/>
                  <a:ea typeface="+mn-ea"/>
                </a:rPr>
                <a:t>03</a:t>
              </a:r>
              <a:endParaRPr lang="zh-CN" altLang="en-US" sz="2800" b="1" dirty="0">
                <a:solidFill>
                  <a:srgbClr val="C55A11"/>
                </a:solidFill>
                <a:latin typeface="+mn-ea"/>
                <a:ea typeface="+mn-ea"/>
              </a:endParaRPr>
            </a:p>
          </p:txBody>
        </p:sp>
        <p:sp>
          <p:nvSpPr>
            <p:cNvPr id="11" name="文本框 10">
              <a:extLst>
                <a:ext uri="{FF2B5EF4-FFF2-40B4-BE49-F238E27FC236}">
                  <a16:creationId xmlns:a16="http://schemas.microsoft.com/office/drawing/2014/main" xmlns="" id="{F9B08EE0-F4D1-42B2-ACCC-3CAE1E09A3C8}"/>
                </a:ext>
              </a:extLst>
            </p:cNvPr>
            <p:cNvSpPr txBox="1"/>
            <p:nvPr/>
          </p:nvSpPr>
          <p:spPr>
            <a:xfrm>
              <a:off x="3376330" y="4602697"/>
              <a:ext cx="823415" cy="523220"/>
            </a:xfrm>
            <a:prstGeom prst="rect">
              <a:avLst/>
            </a:prstGeom>
            <a:noFill/>
          </p:spPr>
          <p:txBody>
            <a:bodyPr wrap="square" rtlCol="0">
              <a:spAutoFit/>
            </a:bodyPr>
            <a:lstStyle/>
            <a:p>
              <a:pPr algn="ctr"/>
              <a:r>
                <a:rPr lang="en-US" altLang="zh-CN" sz="2800" b="1" dirty="0">
                  <a:solidFill>
                    <a:srgbClr val="ED7D31"/>
                  </a:solidFill>
                  <a:latin typeface="+mn-ea"/>
                  <a:ea typeface="+mn-ea"/>
                </a:rPr>
                <a:t>04</a:t>
              </a:r>
              <a:endParaRPr lang="zh-CN" altLang="en-US" sz="2800" b="1" dirty="0">
                <a:solidFill>
                  <a:srgbClr val="ED7D31"/>
                </a:solidFill>
                <a:latin typeface="+mn-ea"/>
                <a:ea typeface="+mn-ea"/>
              </a:endParaRPr>
            </a:p>
          </p:txBody>
        </p:sp>
        <p:sp>
          <p:nvSpPr>
            <p:cNvPr id="12" name="文本框 11">
              <a:extLst>
                <a:ext uri="{FF2B5EF4-FFF2-40B4-BE49-F238E27FC236}">
                  <a16:creationId xmlns:a16="http://schemas.microsoft.com/office/drawing/2014/main" xmlns="" id="{BAB848C9-C9F9-4D33-86A3-C9E6B8453003}"/>
                </a:ext>
              </a:extLst>
            </p:cNvPr>
            <p:cNvSpPr txBox="1"/>
            <p:nvPr/>
          </p:nvSpPr>
          <p:spPr>
            <a:xfrm>
              <a:off x="2910031" y="5586781"/>
              <a:ext cx="823415" cy="523220"/>
            </a:xfrm>
            <a:prstGeom prst="rect">
              <a:avLst/>
            </a:prstGeom>
            <a:noFill/>
          </p:spPr>
          <p:txBody>
            <a:bodyPr wrap="square" rtlCol="0">
              <a:spAutoFit/>
            </a:bodyPr>
            <a:lstStyle/>
            <a:p>
              <a:pPr algn="ctr"/>
              <a:r>
                <a:rPr lang="en-US" altLang="zh-CN" sz="2800" b="1" dirty="0">
                  <a:solidFill>
                    <a:srgbClr val="E1753F"/>
                  </a:solidFill>
                  <a:latin typeface="+mn-ea"/>
                  <a:ea typeface="+mn-ea"/>
                </a:rPr>
                <a:t>05</a:t>
              </a:r>
              <a:endParaRPr lang="zh-CN" altLang="en-US" sz="2800" b="1" dirty="0">
                <a:solidFill>
                  <a:srgbClr val="E1753F"/>
                </a:solidFill>
                <a:latin typeface="+mn-ea"/>
                <a:ea typeface="+mn-ea"/>
              </a:endParaRPr>
            </a:p>
          </p:txBody>
        </p:sp>
      </p:grpSp>
      <p:sp>
        <p:nvSpPr>
          <p:cNvPr id="13" name="矩形: 圆角 12">
            <a:extLst>
              <a:ext uri="{FF2B5EF4-FFF2-40B4-BE49-F238E27FC236}">
                <a16:creationId xmlns:a16="http://schemas.microsoft.com/office/drawing/2014/main" xmlns="" id="{9BE901AC-0902-43E1-8A2E-F6275211E498}"/>
              </a:ext>
            </a:extLst>
          </p:cNvPr>
          <p:cNvSpPr/>
          <p:nvPr/>
        </p:nvSpPr>
        <p:spPr>
          <a:xfrm>
            <a:off x="3695700" y="1064542"/>
            <a:ext cx="4800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（三）商品价值量的决定</a:t>
            </a:r>
          </a:p>
        </p:txBody>
      </p:sp>
    </p:spTree>
    <p:extLst>
      <p:ext uri="{BB962C8B-B14F-4D97-AF65-F5344CB8AC3E}">
        <p14:creationId xmlns:p14="http://schemas.microsoft.com/office/powerpoint/2010/main" val="270285533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a:extLst>
              <a:ext uri="{FF2B5EF4-FFF2-40B4-BE49-F238E27FC236}">
                <a16:creationId xmlns:a16="http://schemas.microsoft.com/office/drawing/2014/main" xmlns="" id="{7774E85F-A47B-417C-97EA-1B03E469F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 r="9506" b="10635"/>
          <a:stretch/>
        </p:blipFill>
        <p:spPr bwMode="auto">
          <a:xfrm>
            <a:off x="0" y="0"/>
            <a:ext cx="9942286" cy="68675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flipH="1">
            <a:off x="0" y="0"/>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nvGrpSpPr>
          <p:cNvPr id="8" name="组合 7"/>
          <p:cNvGrpSpPr/>
          <p:nvPr/>
        </p:nvGrpSpPr>
        <p:grpSpPr>
          <a:xfrm>
            <a:off x="5354723" y="1934770"/>
            <a:ext cx="527685" cy="527685"/>
            <a:chOff x="4488872" y="1012229"/>
            <a:chExt cx="434008" cy="434008"/>
          </a:xfrm>
        </p:grpSpPr>
        <p:sp>
          <p:nvSpPr>
            <p:cNvPr id="67" name="椭圆 66"/>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10" name="组合 9"/>
          <p:cNvGrpSpPr/>
          <p:nvPr/>
        </p:nvGrpSpPr>
        <p:grpSpPr>
          <a:xfrm>
            <a:off x="6096000" y="1927150"/>
            <a:ext cx="5421484" cy="542925"/>
            <a:chOff x="5341828" y="1130254"/>
            <a:chExt cx="4461083" cy="446543"/>
          </a:xfrm>
        </p:grpSpPr>
        <p:sp>
          <p:nvSpPr>
            <p:cNvPr id="7" name="矩形 6"/>
            <p:cNvSpPr/>
            <p:nvPr/>
          </p:nvSpPr>
          <p:spPr>
            <a:xfrm>
              <a:off x="5341828"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5" name="Text Box 11"/>
            <p:cNvSpPr txBox="1">
              <a:spLocks noChangeArrowheads="1"/>
            </p:cNvSpPr>
            <p:nvPr/>
          </p:nvSpPr>
          <p:spPr bwMode="auto">
            <a:xfrm>
              <a:off x="5383628" y="1163671"/>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第一节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6" name="Text Box 11">
              <a:hlinkClick r:id="rId4" action="ppaction://hlinksldjump"/>
            </p:cNvPr>
            <p:cNvSpPr txBox="1">
              <a:spLocks noChangeArrowheads="1"/>
            </p:cNvSpPr>
            <p:nvPr/>
          </p:nvSpPr>
          <p:spPr bwMode="auto">
            <a:xfrm>
              <a:off x="6464930" y="1150477"/>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商品经济和价值规律</a:t>
              </a:r>
            </a:p>
          </p:txBody>
        </p:sp>
      </p:grpSp>
      <p:sp>
        <p:nvSpPr>
          <p:cNvPr id="15" name="文本框 14"/>
          <p:cNvSpPr txBox="1"/>
          <p:nvPr/>
        </p:nvSpPr>
        <p:spPr>
          <a:xfrm>
            <a:off x="2655796" y="39351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思源宋体" panose="02020400000000000000" charset="-122"/>
              </a:rPr>
              <a:t>CONTENTS</a:t>
            </a:r>
          </a:p>
        </p:txBody>
      </p:sp>
      <p:sp>
        <p:nvSpPr>
          <p:cNvPr id="16" name="文本框 15"/>
          <p:cNvSpPr txBox="1"/>
          <p:nvPr/>
        </p:nvSpPr>
        <p:spPr>
          <a:xfrm>
            <a:off x="2537369" y="2787668"/>
            <a:ext cx="2352675"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目</a:t>
            </a:r>
            <a:r>
              <a:rPr kumimoji="0" lang="en-US" altLang="zh-CN"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 </a:t>
            </a: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录</a:t>
            </a:r>
          </a:p>
        </p:txBody>
      </p:sp>
      <p:grpSp>
        <p:nvGrpSpPr>
          <p:cNvPr id="37" name="组合 36">
            <a:extLst>
              <a:ext uri="{FF2B5EF4-FFF2-40B4-BE49-F238E27FC236}">
                <a16:creationId xmlns:a16="http://schemas.microsoft.com/office/drawing/2014/main" xmlns="" id="{C5D870AA-A715-4D14-A5C8-F0E177DD0814}"/>
              </a:ext>
            </a:extLst>
          </p:cNvPr>
          <p:cNvGrpSpPr/>
          <p:nvPr/>
        </p:nvGrpSpPr>
        <p:grpSpPr>
          <a:xfrm>
            <a:off x="5354723" y="3083757"/>
            <a:ext cx="527685" cy="527685"/>
            <a:chOff x="4488872" y="1012229"/>
            <a:chExt cx="434008" cy="434008"/>
          </a:xfrm>
        </p:grpSpPr>
        <p:sp>
          <p:nvSpPr>
            <p:cNvPr id="38" name="椭圆 37">
              <a:extLst>
                <a:ext uri="{FF2B5EF4-FFF2-40B4-BE49-F238E27FC236}">
                  <a16:creationId xmlns:a16="http://schemas.microsoft.com/office/drawing/2014/main" xmlns="" id="{90C6C743-88BA-49EF-97AD-0422E3368627}"/>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9" name="椭圆 38">
              <a:extLst>
                <a:ext uri="{FF2B5EF4-FFF2-40B4-BE49-F238E27FC236}">
                  <a16:creationId xmlns:a16="http://schemas.microsoft.com/office/drawing/2014/main" xmlns="" id="{CF1C04AD-750A-4D1A-873A-BA0AE30DE7B3}"/>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0" name="组合 39">
            <a:extLst>
              <a:ext uri="{FF2B5EF4-FFF2-40B4-BE49-F238E27FC236}">
                <a16:creationId xmlns:a16="http://schemas.microsoft.com/office/drawing/2014/main" xmlns="" id="{23DE411A-0E68-4AF2-94DA-C99F534C41CD}"/>
              </a:ext>
            </a:extLst>
          </p:cNvPr>
          <p:cNvGrpSpPr/>
          <p:nvPr/>
        </p:nvGrpSpPr>
        <p:grpSpPr>
          <a:xfrm>
            <a:off x="6095999" y="3076137"/>
            <a:ext cx="5421484" cy="542925"/>
            <a:chOff x="5341827" y="1130254"/>
            <a:chExt cx="4461083" cy="446543"/>
          </a:xfrm>
        </p:grpSpPr>
        <p:sp>
          <p:nvSpPr>
            <p:cNvPr id="41" name="矩形 40">
              <a:extLst>
                <a:ext uri="{FF2B5EF4-FFF2-40B4-BE49-F238E27FC236}">
                  <a16:creationId xmlns:a16="http://schemas.microsoft.com/office/drawing/2014/main" xmlns="" id="{EEBD9AD3-BC53-4FFF-BA76-919AE914030D}"/>
                </a:ext>
              </a:extLst>
            </p:cNvPr>
            <p:cNvSpPr/>
            <p:nvPr/>
          </p:nvSpPr>
          <p:spPr>
            <a:xfrm>
              <a:off x="5341827"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2" name="Text Box 11">
              <a:extLst>
                <a:ext uri="{FF2B5EF4-FFF2-40B4-BE49-F238E27FC236}">
                  <a16:creationId xmlns:a16="http://schemas.microsoft.com/office/drawing/2014/main" xmlns="" id="{7A1F9B4E-A5ED-4AC5-875D-98CCE179A08A}"/>
                </a:ext>
              </a:extLst>
            </p:cNvPr>
            <p:cNvSpPr txBox="1">
              <a:spLocks noChangeArrowheads="1"/>
            </p:cNvSpPr>
            <p:nvPr/>
          </p:nvSpPr>
          <p:spPr bwMode="auto">
            <a:xfrm>
              <a:off x="5383628" y="1163671"/>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第二节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3" name="Text Box 11">
              <a:hlinkClick r:id="rId5" action="ppaction://hlinksldjump"/>
              <a:extLst>
                <a:ext uri="{FF2B5EF4-FFF2-40B4-BE49-F238E27FC236}">
                  <a16:creationId xmlns:a16="http://schemas.microsoft.com/office/drawing/2014/main" xmlns="" id="{16887503-2A8E-4CD7-BB66-34C403AF1F9F}"/>
                </a:ext>
              </a:extLst>
            </p:cNvPr>
            <p:cNvSpPr txBox="1">
              <a:spLocks noChangeArrowheads="1"/>
            </p:cNvSpPr>
            <p:nvPr/>
          </p:nvSpPr>
          <p:spPr bwMode="auto">
            <a:xfrm>
              <a:off x="6464930" y="1163671"/>
              <a:ext cx="3035214"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资本主义经济制度的本质</a:t>
              </a:r>
            </a:p>
          </p:txBody>
        </p:sp>
      </p:grpSp>
      <p:grpSp>
        <p:nvGrpSpPr>
          <p:cNvPr id="44" name="组合 43">
            <a:extLst>
              <a:ext uri="{FF2B5EF4-FFF2-40B4-BE49-F238E27FC236}">
                <a16:creationId xmlns:a16="http://schemas.microsoft.com/office/drawing/2014/main" xmlns="" id="{E0DA5A95-3A10-48B2-AB68-84A9916FA304}"/>
              </a:ext>
            </a:extLst>
          </p:cNvPr>
          <p:cNvGrpSpPr/>
          <p:nvPr/>
        </p:nvGrpSpPr>
        <p:grpSpPr>
          <a:xfrm>
            <a:off x="5354723" y="4443138"/>
            <a:ext cx="527685" cy="527685"/>
            <a:chOff x="4488872" y="1012229"/>
            <a:chExt cx="434008" cy="434008"/>
          </a:xfrm>
        </p:grpSpPr>
        <p:sp>
          <p:nvSpPr>
            <p:cNvPr id="45" name="椭圆 44">
              <a:extLst>
                <a:ext uri="{FF2B5EF4-FFF2-40B4-BE49-F238E27FC236}">
                  <a16:creationId xmlns:a16="http://schemas.microsoft.com/office/drawing/2014/main" xmlns="" id="{2CB226E8-F42A-4F46-8A10-197647FB9A0B}"/>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6" name="椭圆 45">
              <a:extLst>
                <a:ext uri="{FF2B5EF4-FFF2-40B4-BE49-F238E27FC236}">
                  <a16:creationId xmlns:a16="http://schemas.microsoft.com/office/drawing/2014/main" xmlns="" id="{F5055C78-2C30-475F-8269-C684EE90B350}"/>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7" name="组合 46">
            <a:extLst>
              <a:ext uri="{FF2B5EF4-FFF2-40B4-BE49-F238E27FC236}">
                <a16:creationId xmlns:a16="http://schemas.microsoft.com/office/drawing/2014/main" xmlns="" id="{BB206276-3914-4F77-BB33-16332B605616}"/>
              </a:ext>
            </a:extLst>
          </p:cNvPr>
          <p:cNvGrpSpPr/>
          <p:nvPr/>
        </p:nvGrpSpPr>
        <p:grpSpPr>
          <a:xfrm>
            <a:off x="6095999" y="4242359"/>
            <a:ext cx="5421484" cy="929243"/>
            <a:chOff x="5341827" y="1130253"/>
            <a:chExt cx="4461083" cy="764281"/>
          </a:xfrm>
        </p:grpSpPr>
        <p:sp>
          <p:nvSpPr>
            <p:cNvPr id="48" name="矩形 47">
              <a:extLst>
                <a:ext uri="{FF2B5EF4-FFF2-40B4-BE49-F238E27FC236}">
                  <a16:creationId xmlns:a16="http://schemas.microsoft.com/office/drawing/2014/main" xmlns="" id="{A8A4AA83-1885-48D2-AF2B-7E3E47FD4D76}"/>
                </a:ext>
              </a:extLst>
            </p:cNvPr>
            <p:cNvSpPr/>
            <p:nvPr/>
          </p:nvSpPr>
          <p:spPr>
            <a:xfrm>
              <a:off x="5341827" y="1130253"/>
              <a:ext cx="4461083" cy="764281"/>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9" name="Text Box 11">
              <a:extLst>
                <a:ext uri="{FF2B5EF4-FFF2-40B4-BE49-F238E27FC236}">
                  <a16:creationId xmlns:a16="http://schemas.microsoft.com/office/drawing/2014/main" xmlns="" id="{2452357C-9321-4C66-94EA-36E3B8188696}"/>
                </a:ext>
              </a:extLst>
            </p:cNvPr>
            <p:cNvSpPr txBox="1">
              <a:spLocks noChangeArrowheads="1"/>
            </p:cNvSpPr>
            <p:nvPr/>
          </p:nvSpPr>
          <p:spPr bwMode="auto">
            <a:xfrm>
              <a:off x="5383628" y="1322539"/>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第三节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0" name="Text Box 11">
              <a:hlinkClick r:id="rId6" action="ppaction://hlinksldjump"/>
              <a:extLst>
                <a:ext uri="{FF2B5EF4-FFF2-40B4-BE49-F238E27FC236}">
                  <a16:creationId xmlns:a16="http://schemas.microsoft.com/office/drawing/2014/main" xmlns="" id="{F19BA258-9AC6-49FE-BEE2-B9A90000FC5A}"/>
                </a:ext>
              </a:extLst>
            </p:cNvPr>
            <p:cNvSpPr txBox="1">
              <a:spLocks noChangeArrowheads="1"/>
            </p:cNvSpPr>
            <p:nvPr/>
          </p:nvSpPr>
          <p:spPr bwMode="auto">
            <a:xfrm>
              <a:off x="6464930" y="1170656"/>
              <a:ext cx="3035214" cy="683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资本主义政治制度和意识形态</a:t>
              </a:r>
            </a:p>
          </p:txBody>
        </p:sp>
      </p:grpSp>
    </p:spTree>
    <p:custDataLst>
      <p:tags r:id="rId1"/>
    </p:custDataLst>
  </p:cSld>
  <p:clrMapOvr>
    <a:masterClrMapping/>
  </p:clrMapOvr>
  <p:transition>
    <p:wheel spokes="2"/>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18" name="组合 2">
            <a:extLst>
              <a:ext uri="{FF2B5EF4-FFF2-40B4-BE49-F238E27FC236}">
                <a16:creationId xmlns:a16="http://schemas.microsoft.com/office/drawing/2014/main" xmlns="" id="{71BE48AB-0D0E-4882-9641-4954C22E7784}"/>
              </a:ext>
            </a:extLst>
          </p:cNvPr>
          <p:cNvGrpSpPr>
            <a:grpSpLocks/>
          </p:cNvGrpSpPr>
          <p:nvPr/>
        </p:nvGrpSpPr>
        <p:grpSpPr bwMode="auto">
          <a:xfrm>
            <a:off x="8279039" y="1861318"/>
            <a:ext cx="3320597" cy="4559656"/>
            <a:chOff x="8383588" y="2338235"/>
            <a:chExt cx="2320924" cy="3186618"/>
          </a:xfrm>
        </p:grpSpPr>
        <p:pic>
          <p:nvPicPr>
            <p:cNvPr id="19" name="Picture 4">
              <a:extLst>
                <a:ext uri="{FF2B5EF4-FFF2-40B4-BE49-F238E27FC236}">
                  <a16:creationId xmlns:a16="http://schemas.microsoft.com/office/drawing/2014/main" xmlns="" id="{14E5E72A-6A54-4E86-ACAA-49A26177111C}"/>
                </a:ext>
              </a:extLst>
            </p:cNvPr>
            <p:cNvPicPr>
              <a:picLocks noChangeAspect="1" noChangeArrowheads="1"/>
            </p:cNvPicPr>
            <p:nvPr/>
          </p:nvPicPr>
          <p:blipFill>
            <a:blip r:embed="rId2" cstate="print"/>
            <a:srcRect b="15340"/>
            <a:stretch>
              <a:fillRect/>
            </a:stretch>
          </p:blipFill>
          <p:spPr bwMode="auto">
            <a:xfrm>
              <a:off x="8383588" y="4215308"/>
              <a:ext cx="2317750" cy="1309545"/>
            </a:xfrm>
            <a:prstGeom prst="roundRect">
              <a:avLst>
                <a:gd name="adj" fmla="val 4167"/>
              </a:avLst>
            </a:prstGeom>
            <a:solidFill>
              <a:srgbClr val="FFFFFF"/>
            </a:solidFill>
            <a:ln w="76200" cap="sq">
              <a:solidFill>
                <a:srgbClr val="EAEAEA"/>
              </a:solidFill>
              <a:miter lim="800000"/>
              <a:headEnd/>
              <a:tailEnd/>
            </a:ln>
            <a:effectLst/>
            <a:scene3d>
              <a:camera prst="orthographicFront"/>
              <a:lightRig rig="threePt" dir="t">
                <a:rot lat="0" lon="0" rev="2700000"/>
              </a:lightRig>
            </a:scene3d>
            <a:sp3d contourW="6350">
              <a:bevelT h="38100"/>
              <a:contourClr>
                <a:srgbClr val="C0C0C0"/>
              </a:contourClr>
            </a:sp3d>
          </p:spPr>
        </p:pic>
        <p:pic>
          <p:nvPicPr>
            <p:cNvPr id="21" name="Picture 5">
              <a:extLst>
                <a:ext uri="{FF2B5EF4-FFF2-40B4-BE49-F238E27FC236}">
                  <a16:creationId xmlns:a16="http://schemas.microsoft.com/office/drawing/2014/main" xmlns="" id="{A81BDCE5-3D25-480E-8985-BD4671D0EF67}"/>
                </a:ext>
              </a:extLst>
            </p:cNvPr>
            <p:cNvPicPr>
              <a:picLocks noChangeAspect="1" noChangeArrowheads="1"/>
            </p:cNvPicPr>
            <p:nvPr/>
          </p:nvPicPr>
          <p:blipFill>
            <a:blip r:embed="rId3" cstate="print"/>
            <a:srcRect/>
            <a:stretch>
              <a:fillRect/>
            </a:stretch>
          </p:blipFill>
          <p:spPr bwMode="auto">
            <a:xfrm>
              <a:off x="8386762" y="2338235"/>
              <a:ext cx="2317750" cy="1739900"/>
            </a:xfrm>
            <a:prstGeom prst="roundRect">
              <a:avLst>
                <a:gd name="adj" fmla="val 4167"/>
              </a:avLst>
            </a:prstGeom>
            <a:solidFill>
              <a:srgbClr val="FFFFFF"/>
            </a:solidFill>
            <a:ln w="76200" cap="sq">
              <a:solidFill>
                <a:srgbClr val="EAEAEA"/>
              </a:solidFill>
              <a:miter lim="800000"/>
              <a:headEnd/>
              <a:tailEnd/>
            </a:ln>
            <a:effectLst>
              <a:outerShdw dist="35921" dir="2700000" algn="ctr" rotWithShape="0">
                <a:schemeClr val="bg2"/>
              </a:outerShdw>
            </a:effectLst>
            <a:scene3d>
              <a:camera prst="orthographicFront"/>
              <a:lightRig rig="threePt" dir="t">
                <a:rot lat="0" lon="0" rev="2700000"/>
              </a:lightRig>
            </a:scene3d>
            <a:sp3d contourW="6350">
              <a:bevelT h="38100"/>
              <a:contourClr>
                <a:srgbClr val="C0C0C0"/>
              </a:contourClr>
            </a:sp3d>
          </p:spPr>
        </p:pic>
      </p:grpSp>
      <p:sp>
        <p:nvSpPr>
          <p:cNvPr id="29" name="矩形: 圆角 4">
            <a:extLst>
              <a:ext uri="{FF2B5EF4-FFF2-40B4-BE49-F238E27FC236}">
                <a16:creationId xmlns:a16="http://schemas.microsoft.com/office/drawing/2014/main" xmlns="" id="{1F2D33EE-199F-497A-A23F-080AD054CAEE}"/>
              </a:ext>
            </a:extLst>
          </p:cNvPr>
          <p:cNvSpPr/>
          <p:nvPr/>
        </p:nvSpPr>
        <p:spPr>
          <a:xfrm>
            <a:off x="666977" y="2467736"/>
            <a:ext cx="6910387" cy="765175"/>
          </a:xfrm>
          <a:prstGeom prst="roundRect">
            <a:avLst/>
          </a:prstGeom>
          <a:solidFill>
            <a:schemeClr val="accent3">
              <a:lumMod val="60000"/>
              <a:lumOff val="40000"/>
              <a:alpha val="28000"/>
            </a:schemeClr>
          </a:solidFill>
          <a:ln w="12700" cap="flat" cmpd="sng" algn="ctr">
            <a:noFill/>
            <a:prstDash val="solid"/>
            <a:miter lim="800000"/>
          </a:ln>
          <a:effectLst/>
        </p:spPr>
        <p:txBody>
          <a:bodyPr anchor="ctr"/>
          <a:lstStyle/>
          <a:p>
            <a:pPr algn="ctr">
              <a:defRPr/>
            </a:pPr>
            <a:endParaRPr lang="zh-CN" altLang="en-US" sz="2400">
              <a:solidFill>
                <a:srgbClr val="FFFFFF"/>
              </a:solidFill>
              <a:latin typeface="微软雅黑" panose="020B0503020204020204" pitchFamily="34" charset="-122"/>
              <a:sym typeface="微软雅黑" panose="020B0503020204020204" pitchFamily="34" charset="-122"/>
            </a:endParaRPr>
          </a:p>
        </p:txBody>
      </p:sp>
      <p:cxnSp>
        <p:nvCxnSpPr>
          <p:cNvPr id="30" name="直接连接符 20">
            <a:extLst>
              <a:ext uri="{FF2B5EF4-FFF2-40B4-BE49-F238E27FC236}">
                <a16:creationId xmlns:a16="http://schemas.microsoft.com/office/drawing/2014/main" xmlns="" id="{0B6A1ADC-89AB-4304-A302-DA01FF00622F}"/>
              </a:ext>
            </a:extLst>
          </p:cNvPr>
          <p:cNvCxnSpPr>
            <a:cxnSpLocks noChangeShapeType="1"/>
          </p:cNvCxnSpPr>
          <p:nvPr/>
        </p:nvCxnSpPr>
        <p:spPr bwMode="auto">
          <a:xfrm>
            <a:off x="666977" y="4636261"/>
            <a:ext cx="6910387" cy="0"/>
          </a:xfrm>
          <a:prstGeom prst="line">
            <a:avLst/>
          </a:prstGeom>
          <a:noFill/>
          <a:ln w="12700">
            <a:solidFill>
              <a:srgbClr val="1F6B4E"/>
            </a:solidFill>
            <a:miter lim="800000"/>
            <a:headEnd/>
            <a:tailEnd/>
          </a:ln>
          <a:extLst>
            <a:ext uri="{909E8E84-426E-40DD-AFC4-6F175D3DCCD1}">
              <a14:hiddenFill xmlns:a14="http://schemas.microsoft.com/office/drawing/2010/main">
                <a:noFill/>
              </a14:hiddenFill>
            </a:ext>
          </a:extLst>
        </p:spPr>
      </p:cxnSp>
      <p:sp>
        <p:nvSpPr>
          <p:cNvPr id="31" name="矩形 12">
            <a:extLst>
              <a:ext uri="{FF2B5EF4-FFF2-40B4-BE49-F238E27FC236}">
                <a16:creationId xmlns:a16="http://schemas.microsoft.com/office/drawing/2014/main" xmlns="" id="{7F7D7032-09C6-4EFD-B64D-E7766A747410}"/>
              </a:ext>
            </a:extLst>
          </p:cNvPr>
          <p:cNvSpPr>
            <a:spLocks noChangeArrowheads="1"/>
          </p:cNvSpPr>
          <p:nvPr/>
        </p:nvSpPr>
        <p:spPr bwMode="auto">
          <a:xfrm>
            <a:off x="682852" y="2624899"/>
            <a:ext cx="6878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2400" b="1">
                <a:solidFill>
                  <a:srgbClr val="000000"/>
                </a:solidFill>
                <a:latin typeface="微软雅黑" panose="020B0503020204020204" pitchFamily="34" charset="-122"/>
                <a:sym typeface="微软雅黑" panose="020B0503020204020204" pitchFamily="34" charset="-122"/>
              </a:rPr>
              <a:t>简单劳动</a:t>
            </a:r>
          </a:p>
        </p:txBody>
      </p:sp>
      <p:sp>
        <p:nvSpPr>
          <p:cNvPr id="32" name="矩形 13">
            <a:extLst>
              <a:ext uri="{FF2B5EF4-FFF2-40B4-BE49-F238E27FC236}">
                <a16:creationId xmlns:a16="http://schemas.microsoft.com/office/drawing/2014/main" xmlns="" id="{32014AD2-ED49-4D98-8762-964D58234897}"/>
              </a:ext>
            </a:extLst>
          </p:cNvPr>
          <p:cNvSpPr>
            <a:spLocks noChangeArrowheads="1"/>
          </p:cNvSpPr>
          <p:nvPr/>
        </p:nvSpPr>
        <p:spPr bwMode="auto">
          <a:xfrm>
            <a:off x="592364" y="3321811"/>
            <a:ext cx="7059613"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20000"/>
              </a:spcBef>
            </a:pPr>
            <a:r>
              <a:rPr lang="zh-CN" altLang="en-US" sz="2400" dirty="0">
                <a:solidFill>
                  <a:srgbClr val="000000"/>
                </a:solidFill>
                <a:latin typeface="微软雅黑" panose="020B0503020204020204" pitchFamily="34" charset="-122"/>
                <a:sym typeface="微软雅黑" panose="020B0503020204020204" pitchFamily="34" charset="-122"/>
              </a:rPr>
              <a:t>       不需要经过专门训练和培养的一般劳动者都能从事的劳动。</a:t>
            </a:r>
          </a:p>
        </p:txBody>
      </p:sp>
      <p:sp>
        <p:nvSpPr>
          <p:cNvPr id="33" name="矩形: 圆角 4">
            <a:extLst>
              <a:ext uri="{FF2B5EF4-FFF2-40B4-BE49-F238E27FC236}">
                <a16:creationId xmlns:a16="http://schemas.microsoft.com/office/drawing/2014/main" xmlns="" id="{E6F1885D-1CA2-44FF-8A0C-F05342301D70}"/>
              </a:ext>
            </a:extLst>
          </p:cNvPr>
          <p:cNvSpPr/>
          <p:nvPr/>
        </p:nvSpPr>
        <p:spPr>
          <a:xfrm>
            <a:off x="666977" y="4752149"/>
            <a:ext cx="6910387" cy="763587"/>
          </a:xfrm>
          <a:prstGeom prst="roundRect">
            <a:avLst/>
          </a:prstGeom>
          <a:solidFill>
            <a:schemeClr val="accent3">
              <a:lumMod val="60000"/>
              <a:lumOff val="40000"/>
              <a:alpha val="28000"/>
            </a:schemeClr>
          </a:solidFill>
          <a:ln w="12700" cap="flat" cmpd="sng" algn="ctr">
            <a:noFill/>
            <a:prstDash val="solid"/>
            <a:miter lim="800000"/>
          </a:ln>
          <a:effectLst/>
        </p:spPr>
        <p:txBody>
          <a:bodyPr anchor="ctr"/>
          <a:lstStyle/>
          <a:p>
            <a:pPr algn="ctr">
              <a:defRPr/>
            </a:pPr>
            <a:endParaRPr lang="zh-CN" altLang="en-US" sz="2400">
              <a:solidFill>
                <a:srgbClr val="FFFFFF"/>
              </a:solidFill>
              <a:latin typeface="微软雅黑" panose="020B0503020204020204" pitchFamily="34" charset="-122"/>
              <a:sym typeface="微软雅黑" panose="020B0503020204020204" pitchFamily="34" charset="-122"/>
            </a:endParaRPr>
          </a:p>
        </p:txBody>
      </p:sp>
      <p:sp>
        <p:nvSpPr>
          <p:cNvPr id="34" name="矩形 15">
            <a:extLst>
              <a:ext uri="{FF2B5EF4-FFF2-40B4-BE49-F238E27FC236}">
                <a16:creationId xmlns:a16="http://schemas.microsoft.com/office/drawing/2014/main" xmlns="" id="{95A68F58-BF0B-4EA3-98D7-5442AB5B47D7}"/>
              </a:ext>
            </a:extLst>
          </p:cNvPr>
          <p:cNvSpPr>
            <a:spLocks noChangeArrowheads="1"/>
          </p:cNvSpPr>
          <p:nvPr/>
        </p:nvSpPr>
        <p:spPr bwMode="auto">
          <a:xfrm>
            <a:off x="682852" y="4909311"/>
            <a:ext cx="6878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2400" b="1">
                <a:solidFill>
                  <a:srgbClr val="000000"/>
                </a:solidFill>
                <a:latin typeface="微软雅黑" panose="020B0503020204020204" pitchFamily="34" charset="-122"/>
                <a:sym typeface="微软雅黑" panose="020B0503020204020204" pitchFamily="34" charset="-122"/>
              </a:rPr>
              <a:t>复杂劳动</a:t>
            </a:r>
          </a:p>
        </p:txBody>
      </p:sp>
      <p:sp>
        <p:nvSpPr>
          <p:cNvPr id="35" name="矩形 16">
            <a:extLst>
              <a:ext uri="{FF2B5EF4-FFF2-40B4-BE49-F238E27FC236}">
                <a16:creationId xmlns:a16="http://schemas.microsoft.com/office/drawing/2014/main" xmlns="" id="{487A0444-B38C-4236-808A-D311B9AC9575}"/>
              </a:ext>
            </a:extLst>
          </p:cNvPr>
          <p:cNvSpPr>
            <a:spLocks noChangeArrowheads="1"/>
          </p:cNvSpPr>
          <p:nvPr/>
        </p:nvSpPr>
        <p:spPr bwMode="auto">
          <a:xfrm>
            <a:off x="592364" y="5604636"/>
            <a:ext cx="7059613"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spcBef>
                <a:spcPct val="20000"/>
              </a:spcBef>
            </a:pPr>
            <a:r>
              <a:rPr lang="zh-CN" altLang="en-US" sz="2400" dirty="0">
                <a:solidFill>
                  <a:srgbClr val="000000"/>
                </a:solidFill>
                <a:latin typeface="微软雅黑" panose="020B0503020204020204" pitchFamily="34" charset="-122"/>
                <a:sym typeface="微软雅黑" panose="020B0503020204020204" pitchFamily="34" charset="-122"/>
              </a:rPr>
              <a:t>       需要经过专门训练和培养，具有一定文化知识和技术专长的劳动者所从事的劳动。</a:t>
            </a:r>
          </a:p>
        </p:txBody>
      </p:sp>
      <p:sp>
        <p:nvSpPr>
          <p:cNvPr id="14" name="矩形 4">
            <a:extLst>
              <a:ext uri="{FF2B5EF4-FFF2-40B4-BE49-F238E27FC236}">
                <a16:creationId xmlns:a16="http://schemas.microsoft.com/office/drawing/2014/main" xmlns="" id="{92ADDAF3-7996-44FE-B48A-2E9D5436B645}"/>
              </a:ext>
            </a:extLst>
          </p:cNvPr>
          <p:cNvSpPr>
            <a:spLocks noChangeArrowheads="1"/>
          </p:cNvSpPr>
          <p:nvPr/>
        </p:nvSpPr>
        <p:spPr bwMode="auto">
          <a:xfrm>
            <a:off x="843420" y="1929264"/>
            <a:ext cx="7661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3.</a:t>
            </a:r>
            <a:r>
              <a:rPr lang="zh-CN" altLang="en-US" sz="2400" b="1" dirty="0">
                <a:solidFill>
                  <a:srgbClr val="AE6836"/>
                </a:solidFill>
              </a:rPr>
              <a:t>商品的价值量同简单劳动与复杂劳动有密切的关系</a:t>
            </a:r>
          </a:p>
        </p:txBody>
      </p:sp>
      <p:sp>
        <p:nvSpPr>
          <p:cNvPr id="16" name="矩形: 圆角 15">
            <a:extLst>
              <a:ext uri="{FF2B5EF4-FFF2-40B4-BE49-F238E27FC236}">
                <a16:creationId xmlns:a16="http://schemas.microsoft.com/office/drawing/2014/main" xmlns="" id="{F6A196ED-C5C7-492E-938D-20D104A40BDE}"/>
              </a:ext>
            </a:extLst>
          </p:cNvPr>
          <p:cNvSpPr/>
          <p:nvPr/>
        </p:nvSpPr>
        <p:spPr>
          <a:xfrm>
            <a:off x="3695700" y="1064542"/>
            <a:ext cx="4800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（三）商品价值量的决定</a:t>
            </a:r>
          </a:p>
        </p:txBody>
      </p:sp>
    </p:spTree>
    <p:extLst>
      <p:ext uri="{BB962C8B-B14F-4D97-AF65-F5344CB8AC3E}">
        <p14:creationId xmlns:p14="http://schemas.microsoft.com/office/powerpoint/2010/main" val="70919044"/>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14" name="组合 10">
            <a:extLst>
              <a:ext uri="{FF2B5EF4-FFF2-40B4-BE49-F238E27FC236}">
                <a16:creationId xmlns:a16="http://schemas.microsoft.com/office/drawing/2014/main" xmlns="" id="{4CF7E13A-E0B6-4F9C-B4AF-3C1FDC27EB54}"/>
              </a:ext>
            </a:extLst>
          </p:cNvPr>
          <p:cNvGrpSpPr>
            <a:grpSpLocks/>
          </p:cNvGrpSpPr>
          <p:nvPr/>
        </p:nvGrpSpPr>
        <p:grpSpPr bwMode="auto">
          <a:xfrm>
            <a:off x="843420" y="2799062"/>
            <a:ext cx="10461625" cy="1714500"/>
            <a:chOff x="819275" y="1558723"/>
            <a:chExt cx="10461300" cy="1714500"/>
          </a:xfrm>
        </p:grpSpPr>
        <p:sp>
          <p:nvSpPr>
            <p:cNvPr id="15" name="AutoShape 2">
              <a:extLst>
                <a:ext uri="{FF2B5EF4-FFF2-40B4-BE49-F238E27FC236}">
                  <a16:creationId xmlns:a16="http://schemas.microsoft.com/office/drawing/2014/main" xmlns="" id="{CA4C6184-495C-4866-A3E4-8ED72E0400FE}"/>
                </a:ext>
              </a:extLst>
            </p:cNvPr>
            <p:cNvSpPr>
              <a:spLocks noChangeArrowheads="1"/>
            </p:cNvSpPr>
            <p:nvPr/>
          </p:nvSpPr>
          <p:spPr bwMode="auto">
            <a:xfrm>
              <a:off x="1703486" y="1692073"/>
              <a:ext cx="9299286" cy="1447800"/>
            </a:xfrm>
            <a:prstGeom prst="roundRect">
              <a:avLst>
                <a:gd name="adj" fmla="val 11505"/>
              </a:avLst>
            </a:prstGeom>
            <a:gradFill rotWithShape="1">
              <a:gsLst>
                <a:gs pos="0">
                  <a:srgbClr val="C87E4C"/>
                </a:gs>
                <a:gs pos="100000">
                  <a:srgbClr val="FFFFFF">
                    <a:alpha val="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400" dirty="0">
                <a:solidFill>
                  <a:srgbClr val="000000"/>
                </a:solidFill>
                <a:latin typeface="微软雅黑" panose="020B0503020204020204" pitchFamily="34" charset="-122"/>
                <a:sym typeface="微软雅黑" panose="020B0503020204020204" pitchFamily="34" charset="-122"/>
              </a:endParaRPr>
            </a:p>
          </p:txBody>
        </p:sp>
        <p:sp>
          <p:nvSpPr>
            <p:cNvPr id="16" name="AutoShape 4">
              <a:extLst>
                <a:ext uri="{FF2B5EF4-FFF2-40B4-BE49-F238E27FC236}">
                  <a16:creationId xmlns:a16="http://schemas.microsoft.com/office/drawing/2014/main" xmlns="" id="{271630A6-A293-469D-85BA-3C27097059C4}"/>
                </a:ext>
              </a:extLst>
            </p:cNvPr>
            <p:cNvSpPr>
              <a:spLocks noChangeArrowheads="1"/>
            </p:cNvSpPr>
            <p:nvPr/>
          </p:nvSpPr>
          <p:spPr bwMode="auto">
            <a:xfrm>
              <a:off x="2516260" y="2225473"/>
              <a:ext cx="533383" cy="381000"/>
            </a:xfrm>
            <a:prstGeom prst="rightArrow">
              <a:avLst>
                <a:gd name="adj1" fmla="val 50000"/>
                <a:gd name="adj2" fmla="val 58331"/>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400">
                <a:solidFill>
                  <a:srgbClr val="000000"/>
                </a:solidFill>
                <a:latin typeface="微软雅黑" panose="020B0503020204020204" pitchFamily="34" charset="-122"/>
                <a:sym typeface="微软雅黑" panose="020B0503020204020204" pitchFamily="34" charset="-122"/>
              </a:endParaRPr>
            </a:p>
          </p:txBody>
        </p:sp>
        <p:pic>
          <p:nvPicPr>
            <p:cNvPr id="17" name="Picture 5" descr="DO_circle001">
              <a:extLst>
                <a:ext uri="{FF2B5EF4-FFF2-40B4-BE49-F238E27FC236}">
                  <a16:creationId xmlns:a16="http://schemas.microsoft.com/office/drawing/2014/main" xmlns="" id="{CE549619-619E-426C-BFE1-B7157D748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5" y="1558723"/>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2">
              <a:extLst>
                <a:ext uri="{FF2B5EF4-FFF2-40B4-BE49-F238E27FC236}">
                  <a16:creationId xmlns:a16="http://schemas.microsoft.com/office/drawing/2014/main" xmlns="" id="{91CEF416-5355-4D0D-80A5-FFF534BD6632}"/>
                </a:ext>
              </a:extLst>
            </p:cNvPr>
            <p:cNvSpPr>
              <a:spLocks noChangeArrowheads="1"/>
            </p:cNvSpPr>
            <p:nvPr/>
          </p:nvSpPr>
          <p:spPr bwMode="auto">
            <a:xfrm>
              <a:off x="1230425" y="2185786"/>
              <a:ext cx="124456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rgbClr val="B26A37"/>
                  </a:solidFill>
                  <a:latin typeface="微软雅黑" panose="020B0503020204020204" pitchFamily="34" charset="-122"/>
                  <a:sym typeface="微软雅黑" panose="020B0503020204020204" pitchFamily="34" charset="-122"/>
                </a:rPr>
                <a:t>区 别</a:t>
              </a:r>
              <a:endParaRPr lang="zh-CN" altLang="en-US" sz="2400" dirty="0">
                <a:solidFill>
                  <a:srgbClr val="B26A37"/>
                </a:solidFill>
                <a:latin typeface="微软雅黑" panose="020B0503020204020204" pitchFamily="34" charset="-122"/>
                <a:sym typeface="微软雅黑" panose="020B0503020204020204" pitchFamily="34" charset="-122"/>
              </a:endParaRPr>
            </a:p>
          </p:txBody>
        </p:sp>
        <p:sp>
          <p:nvSpPr>
            <p:cNvPr id="23" name="矩形 12">
              <a:extLst>
                <a:ext uri="{FF2B5EF4-FFF2-40B4-BE49-F238E27FC236}">
                  <a16:creationId xmlns:a16="http://schemas.microsoft.com/office/drawing/2014/main" xmlns="" id="{8386613A-7641-4FDA-A3DA-3C4F93738373}"/>
                </a:ext>
              </a:extLst>
            </p:cNvPr>
            <p:cNvSpPr>
              <a:spLocks noChangeArrowheads="1"/>
            </p:cNvSpPr>
            <p:nvPr/>
          </p:nvSpPr>
          <p:spPr bwMode="auto">
            <a:xfrm>
              <a:off x="3133778" y="2095298"/>
              <a:ext cx="814679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20000"/>
                </a:spcBef>
              </a:pPr>
              <a:r>
                <a:rPr lang="zh-CN" altLang="en-US" sz="2400" b="1">
                  <a:solidFill>
                    <a:srgbClr val="000000"/>
                  </a:solidFill>
                  <a:latin typeface="微软雅黑" panose="020B0503020204020204" pitchFamily="34" charset="-122"/>
                  <a:sym typeface="微软雅黑" panose="020B0503020204020204" pitchFamily="34" charset="-122"/>
                </a:rPr>
                <a:t>由社会分工、科技发展的差别及在生产中的应用程度决定</a:t>
              </a:r>
            </a:p>
          </p:txBody>
        </p:sp>
      </p:grpSp>
      <p:grpSp>
        <p:nvGrpSpPr>
          <p:cNvPr id="24" name="组合 14">
            <a:extLst>
              <a:ext uri="{FF2B5EF4-FFF2-40B4-BE49-F238E27FC236}">
                <a16:creationId xmlns:a16="http://schemas.microsoft.com/office/drawing/2014/main" xmlns="" id="{C88DA771-2D44-4C23-BBAB-A98B258B431F}"/>
              </a:ext>
            </a:extLst>
          </p:cNvPr>
          <p:cNvGrpSpPr>
            <a:grpSpLocks/>
          </p:cNvGrpSpPr>
          <p:nvPr/>
        </p:nvGrpSpPr>
        <p:grpSpPr bwMode="auto">
          <a:xfrm>
            <a:off x="767220" y="4850111"/>
            <a:ext cx="10225089" cy="1714500"/>
            <a:chOff x="819275" y="1558723"/>
            <a:chExt cx="10224997" cy="1714500"/>
          </a:xfrm>
        </p:grpSpPr>
        <p:sp>
          <p:nvSpPr>
            <p:cNvPr id="25" name="AutoShape 2">
              <a:extLst>
                <a:ext uri="{FF2B5EF4-FFF2-40B4-BE49-F238E27FC236}">
                  <a16:creationId xmlns:a16="http://schemas.microsoft.com/office/drawing/2014/main" xmlns="" id="{5AA4449E-574A-4B3E-B046-905477AC7B34}"/>
                </a:ext>
              </a:extLst>
            </p:cNvPr>
            <p:cNvSpPr>
              <a:spLocks noChangeArrowheads="1"/>
            </p:cNvSpPr>
            <p:nvPr/>
          </p:nvSpPr>
          <p:spPr bwMode="auto">
            <a:xfrm>
              <a:off x="1703505" y="1692073"/>
              <a:ext cx="9299492" cy="1447800"/>
            </a:xfrm>
            <a:prstGeom prst="roundRect">
              <a:avLst>
                <a:gd name="adj" fmla="val 11505"/>
              </a:avLst>
            </a:prstGeom>
            <a:gradFill rotWithShape="1">
              <a:gsLst>
                <a:gs pos="0">
                  <a:srgbClr val="C87E4C"/>
                </a:gs>
                <a:gs pos="100000">
                  <a:srgbClr val="FFFFFF">
                    <a:alpha val="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400">
                <a:solidFill>
                  <a:srgbClr val="000000"/>
                </a:solidFill>
                <a:latin typeface="微软雅黑" panose="020B0503020204020204" pitchFamily="34" charset="-122"/>
                <a:sym typeface="微软雅黑" panose="020B0503020204020204" pitchFamily="34" charset="-122"/>
              </a:endParaRPr>
            </a:p>
          </p:txBody>
        </p:sp>
        <p:sp>
          <p:nvSpPr>
            <p:cNvPr id="26" name="AutoShape 4">
              <a:extLst>
                <a:ext uri="{FF2B5EF4-FFF2-40B4-BE49-F238E27FC236}">
                  <a16:creationId xmlns:a16="http://schemas.microsoft.com/office/drawing/2014/main" xmlns="" id="{8F3802E2-43CF-47BB-9753-BE837A16C48F}"/>
                </a:ext>
              </a:extLst>
            </p:cNvPr>
            <p:cNvSpPr>
              <a:spLocks noChangeArrowheads="1"/>
            </p:cNvSpPr>
            <p:nvPr/>
          </p:nvSpPr>
          <p:spPr bwMode="auto">
            <a:xfrm>
              <a:off x="2516298" y="2225473"/>
              <a:ext cx="533395" cy="381000"/>
            </a:xfrm>
            <a:prstGeom prst="rightArrow">
              <a:avLst>
                <a:gd name="adj1" fmla="val 50000"/>
                <a:gd name="adj2" fmla="val 58333"/>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2400">
                <a:solidFill>
                  <a:srgbClr val="000000"/>
                </a:solidFill>
                <a:latin typeface="微软雅黑" panose="020B0503020204020204" pitchFamily="34" charset="-122"/>
                <a:sym typeface="微软雅黑" panose="020B0503020204020204" pitchFamily="34" charset="-122"/>
              </a:endParaRPr>
            </a:p>
          </p:txBody>
        </p:sp>
        <p:pic>
          <p:nvPicPr>
            <p:cNvPr id="27" name="Picture 5" descr="DO_circle001">
              <a:extLst>
                <a:ext uri="{FF2B5EF4-FFF2-40B4-BE49-F238E27FC236}">
                  <a16:creationId xmlns:a16="http://schemas.microsoft.com/office/drawing/2014/main" xmlns="" id="{2ACE3A2E-3B7A-49F5-B770-BC2C28528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75" y="1558723"/>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18">
              <a:extLst>
                <a:ext uri="{FF2B5EF4-FFF2-40B4-BE49-F238E27FC236}">
                  <a16:creationId xmlns:a16="http://schemas.microsoft.com/office/drawing/2014/main" xmlns="" id="{07C0E463-441B-43A8-980D-F69770A0A891}"/>
                </a:ext>
              </a:extLst>
            </p:cNvPr>
            <p:cNvSpPr>
              <a:spLocks noChangeArrowheads="1"/>
            </p:cNvSpPr>
            <p:nvPr/>
          </p:nvSpPr>
          <p:spPr bwMode="auto">
            <a:xfrm>
              <a:off x="1230434" y="2185786"/>
              <a:ext cx="124458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rgbClr val="B26A37"/>
                  </a:solidFill>
                  <a:latin typeface="微软雅黑" panose="020B0503020204020204" pitchFamily="34" charset="-122"/>
                  <a:sym typeface="微软雅黑" panose="020B0503020204020204" pitchFamily="34" charset="-122"/>
                </a:rPr>
                <a:t>换 算</a:t>
              </a:r>
              <a:endParaRPr lang="zh-CN" altLang="en-US" sz="2400" dirty="0">
                <a:solidFill>
                  <a:srgbClr val="B26A37"/>
                </a:solidFill>
                <a:latin typeface="微软雅黑" panose="020B0503020204020204" pitchFamily="34" charset="-122"/>
                <a:sym typeface="微软雅黑" panose="020B0503020204020204" pitchFamily="34" charset="-122"/>
              </a:endParaRPr>
            </a:p>
          </p:txBody>
        </p:sp>
        <p:sp>
          <p:nvSpPr>
            <p:cNvPr id="37" name="矩形 19">
              <a:extLst>
                <a:ext uri="{FF2B5EF4-FFF2-40B4-BE49-F238E27FC236}">
                  <a16:creationId xmlns:a16="http://schemas.microsoft.com/office/drawing/2014/main" xmlns="" id="{F9F7D37A-70A4-46FF-8E55-A79180229F8B}"/>
                </a:ext>
              </a:extLst>
            </p:cNvPr>
            <p:cNvSpPr>
              <a:spLocks noChangeArrowheads="1"/>
            </p:cNvSpPr>
            <p:nvPr/>
          </p:nvSpPr>
          <p:spPr bwMode="auto">
            <a:xfrm>
              <a:off x="3210029" y="1849235"/>
              <a:ext cx="7834243"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20000"/>
                </a:spcBef>
              </a:pPr>
              <a:r>
                <a:rPr lang="zh-CN" altLang="en-US" sz="2400" b="1" dirty="0">
                  <a:solidFill>
                    <a:srgbClr val="000000"/>
                  </a:solidFill>
                  <a:latin typeface="微软雅黑" panose="020B0503020204020204" pitchFamily="34" charset="-122"/>
                  <a:sym typeface="微软雅黑" panose="020B0503020204020204" pitchFamily="34" charset="-122"/>
                </a:rPr>
                <a:t>商品的价值量以简单劳动为尺度，复杂劳动是多倍的简单劳动，是在商品交换过程中自发实现的</a:t>
              </a:r>
            </a:p>
          </p:txBody>
        </p:sp>
      </p:grpSp>
      <p:sp>
        <p:nvSpPr>
          <p:cNvPr id="18" name="矩形 4">
            <a:extLst>
              <a:ext uri="{FF2B5EF4-FFF2-40B4-BE49-F238E27FC236}">
                <a16:creationId xmlns:a16="http://schemas.microsoft.com/office/drawing/2014/main" xmlns="" id="{9A99292F-9412-4D69-A458-63A2771ED54B}"/>
              </a:ext>
            </a:extLst>
          </p:cNvPr>
          <p:cNvSpPr>
            <a:spLocks noChangeArrowheads="1"/>
          </p:cNvSpPr>
          <p:nvPr/>
        </p:nvSpPr>
        <p:spPr bwMode="auto">
          <a:xfrm>
            <a:off x="843420" y="1929264"/>
            <a:ext cx="7661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3.</a:t>
            </a:r>
            <a:r>
              <a:rPr lang="zh-CN" altLang="en-US" sz="2400" b="1" dirty="0">
                <a:solidFill>
                  <a:srgbClr val="AE6836"/>
                </a:solidFill>
              </a:rPr>
              <a:t>商品的价值量同简单劳动与复杂劳动有密切的关系</a:t>
            </a:r>
          </a:p>
        </p:txBody>
      </p:sp>
      <p:sp>
        <p:nvSpPr>
          <p:cNvPr id="21" name="矩形: 圆角 20">
            <a:extLst>
              <a:ext uri="{FF2B5EF4-FFF2-40B4-BE49-F238E27FC236}">
                <a16:creationId xmlns:a16="http://schemas.microsoft.com/office/drawing/2014/main" xmlns="" id="{6D1BCC56-A1ED-478B-B562-2E69E71E5B9E}"/>
              </a:ext>
            </a:extLst>
          </p:cNvPr>
          <p:cNvSpPr/>
          <p:nvPr/>
        </p:nvSpPr>
        <p:spPr>
          <a:xfrm>
            <a:off x="3695700" y="1064542"/>
            <a:ext cx="4800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（三）商品价值量的决定</a:t>
            </a:r>
          </a:p>
        </p:txBody>
      </p:sp>
    </p:spTree>
    <p:extLst>
      <p:ext uri="{BB962C8B-B14F-4D97-AF65-F5344CB8AC3E}">
        <p14:creationId xmlns:p14="http://schemas.microsoft.com/office/powerpoint/2010/main" val="1109265634"/>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62" name="文本框 1">
            <a:extLst>
              <a:ext uri="{FF2B5EF4-FFF2-40B4-BE49-F238E27FC236}">
                <a16:creationId xmlns:a16="http://schemas.microsoft.com/office/drawing/2014/main" xmlns="" id="{A369322A-939E-43B1-BA06-EE9639D3411A}"/>
              </a:ext>
            </a:extLst>
          </p:cNvPr>
          <p:cNvSpPr txBox="1">
            <a:spLocks noChangeArrowheads="1"/>
          </p:cNvSpPr>
          <p:nvPr/>
        </p:nvSpPr>
        <p:spPr bwMode="auto">
          <a:xfrm>
            <a:off x="2714625" y="2570722"/>
            <a:ext cx="6762750" cy="700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pPr>
            <a:r>
              <a:rPr lang="zh-CN" altLang="en-US" sz="3600" b="1" dirty="0">
                <a:solidFill>
                  <a:srgbClr val="C87E4C"/>
                </a:solidFill>
                <a:latin typeface="微软雅黑" panose="020B0503020204020204" pitchFamily="34" charset="-122"/>
                <a:sym typeface="微软雅黑" panose="020B0503020204020204" pitchFamily="34" charset="-122"/>
              </a:rPr>
              <a:t>商品的价值形式</a:t>
            </a:r>
            <a:r>
              <a:rPr lang="zh-CN" altLang="en-US" sz="2400" dirty="0">
                <a:latin typeface="微软雅黑" panose="020B0503020204020204" pitchFamily="34" charset="-122"/>
                <a:sym typeface="微软雅黑" panose="020B0503020204020204" pitchFamily="34" charset="-122"/>
              </a:rPr>
              <a:t>是不断发展演变的。</a:t>
            </a:r>
          </a:p>
        </p:txBody>
      </p:sp>
      <p:grpSp>
        <p:nvGrpSpPr>
          <p:cNvPr id="2" name="组合 1">
            <a:extLst>
              <a:ext uri="{FF2B5EF4-FFF2-40B4-BE49-F238E27FC236}">
                <a16:creationId xmlns:a16="http://schemas.microsoft.com/office/drawing/2014/main" xmlns="" id="{55C7D968-D5B3-4732-B008-81BCE956E12A}"/>
              </a:ext>
            </a:extLst>
          </p:cNvPr>
          <p:cNvGrpSpPr/>
          <p:nvPr/>
        </p:nvGrpSpPr>
        <p:grpSpPr>
          <a:xfrm>
            <a:off x="3685381" y="3511148"/>
            <a:ext cx="4821238" cy="2786750"/>
            <a:chOff x="917575" y="2752725"/>
            <a:chExt cx="4821238" cy="2786750"/>
          </a:xfrm>
        </p:grpSpPr>
        <p:sp>
          <p:nvSpPr>
            <p:cNvPr id="55" name="任意多边形 4">
              <a:extLst>
                <a:ext uri="{FF2B5EF4-FFF2-40B4-BE49-F238E27FC236}">
                  <a16:creationId xmlns:a16="http://schemas.microsoft.com/office/drawing/2014/main" xmlns="" id="{64ED5FE3-5E68-4C1B-9D24-6DA59C1D6ABB}"/>
                </a:ext>
              </a:extLst>
            </p:cNvPr>
            <p:cNvSpPr/>
            <p:nvPr/>
          </p:nvSpPr>
          <p:spPr bwMode="auto">
            <a:xfrm>
              <a:off x="917575" y="2752725"/>
              <a:ext cx="2130425" cy="1014413"/>
            </a:xfrm>
            <a:custGeom>
              <a:avLst/>
              <a:gdLst>
                <a:gd name="connsiteX0" fmla="*/ 0 w 1438894"/>
                <a:gd name="connsiteY0" fmla="*/ 86334 h 863336"/>
                <a:gd name="connsiteX1" fmla="*/ 86334 w 1438894"/>
                <a:gd name="connsiteY1" fmla="*/ 0 h 863336"/>
                <a:gd name="connsiteX2" fmla="*/ 1352560 w 1438894"/>
                <a:gd name="connsiteY2" fmla="*/ 0 h 863336"/>
                <a:gd name="connsiteX3" fmla="*/ 1438894 w 1438894"/>
                <a:gd name="connsiteY3" fmla="*/ 86334 h 863336"/>
                <a:gd name="connsiteX4" fmla="*/ 1438894 w 1438894"/>
                <a:gd name="connsiteY4" fmla="*/ 777002 h 863336"/>
                <a:gd name="connsiteX5" fmla="*/ 1352560 w 1438894"/>
                <a:gd name="connsiteY5" fmla="*/ 863336 h 863336"/>
                <a:gd name="connsiteX6" fmla="*/ 86334 w 1438894"/>
                <a:gd name="connsiteY6" fmla="*/ 863336 h 863336"/>
                <a:gd name="connsiteX7" fmla="*/ 0 w 1438894"/>
                <a:gd name="connsiteY7" fmla="*/ 777002 h 863336"/>
                <a:gd name="connsiteX8" fmla="*/ 0 w 1438894"/>
                <a:gd name="connsiteY8" fmla="*/ 86334 h 86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894" h="863336">
                  <a:moveTo>
                    <a:pt x="0" y="86334"/>
                  </a:moveTo>
                  <a:cubicBezTo>
                    <a:pt x="0" y="38653"/>
                    <a:pt x="38653" y="0"/>
                    <a:pt x="86334" y="0"/>
                  </a:cubicBezTo>
                  <a:lnTo>
                    <a:pt x="1352560" y="0"/>
                  </a:lnTo>
                  <a:cubicBezTo>
                    <a:pt x="1400241" y="0"/>
                    <a:pt x="1438894" y="38653"/>
                    <a:pt x="1438894" y="86334"/>
                  </a:cubicBezTo>
                  <a:lnTo>
                    <a:pt x="1438894" y="777002"/>
                  </a:lnTo>
                  <a:cubicBezTo>
                    <a:pt x="1438894" y="824683"/>
                    <a:pt x="1400241" y="863336"/>
                    <a:pt x="1352560" y="863336"/>
                  </a:cubicBezTo>
                  <a:lnTo>
                    <a:pt x="86334" y="863336"/>
                  </a:lnTo>
                  <a:cubicBezTo>
                    <a:pt x="38653" y="863336"/>
                    <a:pt x="0" y="824683"/>
                    <a:pt x="0" y="777002"/>
                  </a:cubicBezTo>
                  <a:lnTo>
                    <a:pt x="0" y="86334"/>
                  </a:lnTo>
                  <a:close/>
                </a:path>
              </a:pathLst>
            </a:cu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3866" tIns="93866" rIns="93866" bIns="93866"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Aft>
                  <a:spcPct val="35000"/>
                </a:spcAft>
                <a:defRPr/>
              </a:pPr>
              <a:r>
                <a:rPr lang="zh-CN" altLang="en-US" sz="2400" dirty="0">
                  <a:latin typeface="微软雅黑" panose="020B0503020204020204" pitchFamily="34" charset="-122"/>
                  <a:sym typeface="微软雅黑" panose="020B0503020204020204" pitchFamily="34" charset="-122"/>
                </a:rPr>
                <a:t>简单的或偶然的价值形式</a:t>
              </a:r>
            </a:p>
          </p:txBody>
        </p:sp>
        <p:sp>
          <p:nvSpPr>
            <p:cNvPr id="56" name="任意多边形 5">
              <a:extLst>
                <a:ext uri="{FF2B5EF4-FFF2-40B4-BE49-F238E27FC236}">
                  <a16:creationId xmlns:a16="http://schemas.microsoft.com/office/drawing/2014/main" xmlns="" id="{198A264A-BBFE-4BA7-AB70-3BE7BE4D06AE}"/>
                </a:ext>
              </a:extLst>
            </p:cNvPr>
            <p:cNvSpPr/>
            <p:nvPr/>
          </p:nvSpPr>
          <p:spPr bwMode="auto">
            <a:xfrm>
              <a:off x="3172157" y="3081338"/>
              <a:ext cx="357188" cy="357187"/>
            </a:xfrm>
            <a:custGeom>
              <a:avLst/>
              <a:gdLst>
                <a:gd name="connsiteX0" fmla="*/ 0 w 305045"/>
                <a:gd name="connsiteY0" fmla="*/ 71369 h 356845"/>
                <a:gd name="connsiteX1" fmla="*/ 152523 w 305045"/>
                <a:gd name="connsiteY1" fmla="*/ 71369 h 356845"/>
                <a:gd name="connsiteX2" fmla="*/ 152523 w 305045"/>
                <a:gd name="connsiteY2" fmla="*/ 0 h 356845"/>
                <a:gd name="connsiteX3" fmla="*/ 305045 w 305045"/>
                <a:gd name="connsiteY3" fmla="*/ 178423 h 356845"/>
                <a:gd name="connsiteX4" fmla="*/ 152523 w 305045"/>
                <a:gd name="connsiteY4" fmla="*/ 356845 h 356845"/>
                <a:gd name="connsiteX5" fmla="*/ 152523 w 305045"/>
                <a:gd name="connsiteY5" fmla="*/ 285476 h 356845"/>
                <a:gd name="connsiteX6" fmla="*/ 0 w 305045"/>
                <a:gd name="connsiteY6" fmla="*/ 285476 h 356845"/>
                <a:gd name="connsiteX7" fmla="*/ 0 w 305045"/>
                <a:gd name="connsiteY7" fmla="*/ 71369 h 3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45" h="356845">
                  <a:moveTo>
                    <a:pt x="0" y="71369"/>
                  </a:moveTo>
                  <a:lnTo>
                    <a:pt x="152523" y="71369"/>
                  </a:lnTo>
                  <a:lnTo>
                    <a:pt x="152523" y="0"/>
                  </a:lnTo>
                  <a:lnTo>
                    <a:pt x="305045" y="178423"/>
                  </a:lnTo>
                  <a:lnTo>
                    <a:pt x="152523" y="356845"/>
                  </a:lnTo>
                  <a:lnTo>
                    <a:pt x="152523" y="285476"/>
                  </a:lnTo>
                  <a:lnTo>
                    <a:pt x="0" y="285476"/>
                  </a:lnTo>
                  <a:lnTo>
                    <a:pt x="0" y="71369"/>
                  </a:lnTo>
                  <a:close/>
                </a:path>
              </a:pathLst>
            </a:custGeom>
            <a:solidFill>
              <a:srgbClr val="B26A37"/>
            </a:solidFill>
            <a:ln>
              <a:solidFill>
                <a:srgbClr val="B26A37"/>
              </a:solid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lIns="0" tIns="71369" rIns="91513" bIns="71369"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chemeClr val="bg1"/>
                </a:solidFill>
                <a:latin typeface="微软雅黑" panose="020B0503020204020204" pitchFamily="34" charset="-122"/>
                <a:sym typeface="微软雅黑" panose="020B0503020204020204" pitchFamily="34" charset="-122"/>
              </a:endParaRPr>
            </a:p>
          </p:txBody>
        </p:sp>
        <p:sp>
          <p:nvSpPr>
            <p:cNvPr id="57" name="任意多边形 6">
              <a:extLst>
                <a:ext uri="{FF2B5EF4-FFF2-40B4-BE49-F238E27FC236}">
                  <a16:creationId xmlns:a16="http://schemas.microsoft.com/office/drawing/2014/main" xmlns="" id="{507652AF-1357-4303-87A8-646966453471}"/>
                </a:ext>
              </a:extLst>
            </p:cNvPr>
            <p:cNvSpPr/>
            <p:nvPr/>
          </p:nvSpPr>
          <p:spPr bwMode="auto">
            <a:xfrm>
              <a:off x="3608388" y="2752725"/>
              <a:ext cx="2130425" cy="1014413"/>
            </a:xfrm>
            <a:custGeom>
              <a:avLst/>
              <a:gdLst>
                <a:gd name="connsiteX0" fmla="*/ 0 w 1438894"/>
                <a:gd name="connsiteY0" fmla="*/ 86334 h 863336"/>
                <a:gd name="connsiteX1" fmla="*/ 86334 w 1438894"/>
                <a:gd name="connsiteY1" fmla="*/ 0 h 863336"/>
                <a:gd name="connsiteX2" fmla="*/ 1352560 w 1438894"/>
                <a:gd name="connsiteY2" fmla="*/ 0 h 863336"/>
                <a:gd name="connsiteX3" fmla="*/ 1438894 w 1438894"/>
                <a:gd name="connsiteY3" fmla="*/ 86334 h 863336"/>
                <a:gd name="connsiteX4" fmla="*/ 1438894 w 1438894"/>
                <a:gd name="connsiteY4" fmla="*/ 777002 h 863336"/>
                <a:gd name="connsiteX5" fmla="*/ 1352560 w 1438894"/>
                <a:gd name="connsiteY5" fmla="*/ 863336 h 863336"/>
                <a:gd name="connsiteX6" fmla="*/ 86334 w 1438894"/>
                <a:gd name="connsiteY6" fmla="*/ 863336 h 863336"/>
                <a:gd name="connsiteX7" fmla="*/ 0 w 1438894"/>
                <a:gd name="connsiteY7" fmla="*/ 777002 h 863336"/>
                <a:gd name="connsiteX8" fmla="*/ 0 w 1438894"/>
                <a:gd name="connsiteY8" fmla="*/ 86334 h 86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894" h="863336">
                  <a:moveTo>
                    <a:pt x="0" y="86334"/>
                  </a:moveTo>
                  <a:cubicBezTo>
                    <a:pt x="0" y="38653"/>
                    <a:pt x="38653" y="0"/>
                    <a:pt x="86334" y="0"/>
                  </a:cubicBezTo>
                  <a:lnTo>
                    <a:pt x="1352560" y="0"/>
                  </a:lnTo>
                  <a:cubicBezTo>
                    <a:pt x="1400241" y="0"/>
                    <a:pt x="1438894" y="38653"/>
                    <a:pt x="1438894" y="86334"/>
                  </a:cubicBezTo>
                  <a:lnTo>
                    <a:pt x="1438894" y="777002"/>
                  </a:lnTo>
                  <a:cubicBezTo>
                    <a:pt x="1438894" y="824683"/>
                    <a:pt x="1400241" y="863336"/>
                    <a:pt x="1352560" y="863336"/>
                  </a:cubicBezTo>
                  <a:lnTo>
                    <a:pt x="86334" y="863336"/>
                  </a:lnTo>
                  <a:cubicBezTo>
                    <a:pt x="38653" y="863336"/>
                    <a:pt x="0" y="824683"/>
                    <a:pt x="0" y="777002"/>
                  </a:cubicBezTo>
                  <a:lnTo>
                    <a:pt x="0" y="86334"/>
                  </a:lnTo>
                  <a:close/>
                </a:path>
              </a:pathLst>
            </a:cu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3866" tIns="93866" rIns="93866" bIns="93866"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Aft>
                  <a:spcPct val="35000"/>
                </a:spcAft>
                <a:defRPr/>
              </a:pPr>
              <a:r>
                <a:rPr lang="zh-CN" altLang="en-US" sz="2400" dirty="0">
                  <a:latin typeface="微软雅黑" panose="020B0503020204020204" pitchFamily="34" charset="-122"/>
                  <a:sym typeface="微软雅黑" panose="020B0503020204020204" pitchFamily="34" charset="-122"/>
                </a:rPr>
                <a:t>总和的或扩大的价值形式</a:t>
              </a:r>
            </a:p>
          </p:txBody>
        </p:sp>
        <p:sp>
          <p:nvSpPr>
            <p:cNvPr id="58" name="任意多边形 7">
              <a:extLst>
                <a:ext uri="{FF2B5EF4-FFF2-40B4-BE49-F238E27FC236}">
                  <a16:creationId xmlns:a16="http://schemas.microsoft.com/office/drawing/2014/main" xmlns="" id="{0109CCA3-7B19-4A6B-A155-2A2F453DFBE3}"/>
                </a:ext>
              </a:extLst>
            </p:cNvPr>
            <p:cNvSpPr/>
            <p:nvPr/>
          </p:nvSpPr>
          <p:spPr bwMode="auto">
            <a:xfrm rot="5400000">
              <a:off x="4495006" y="3962506"/>
              <a:ext cx="357188" cy="357187"/>
            </a:xfrm>
            <a:custGeom>
              <a:avLst/>
              <a:gdLst>
                <a:gd name="connsiteX0" fmla="*/ 0 w 305045"/>
                <a:gd name="connsiteY0" fmla="*/ 71369 h 356845"/>
                <a:gd name="connsiteX1" fmla="*/ 152523 w 305045"/>
                <a:gd name="connsiteY1" fmla="*/ 71369 h 356845"/>
                <a:gd name="connsiteX2" fmla="*/ 152523 w 305045"/>
                <a:gd name="connsiteY2" fmla="*/ 0 h 356845"/>
                <a:gd name="connsiteX3" fmla="*/ 305045 w 305045"/>
                <a:gd name="connsiteY3" fmla="*/ 178423 h 356845"/>
                <a:gd name="connsiteX4" fmla="*/ 152523 w 305045"/>
                <a:gd name="connsiteY4" fmla="*/ 356845 h 356845"/>
                <a:gd name="connsiteX5" fmla="*/ 152523 w 305045"/>
                <a:gd name="connsiteY5" fmla="*/ 285476 h 356845"/>
                <a:gd name="connsiteX6" fmla="*/ 0 w 305045"/>
                <a:gd name="connsiteY6" fmla="*/ 285476 h 356845"/>
                <a:gd name="connsiteX7" fmla="*/ 0 w 305045"/>
                <a:gd name="connsiteY7" fmla="*/ 71369 h 3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45" h="356845">
                  <a:moveTo>
                    <a:pt x="0" y="71369"/>
                  </a:moveTo>
                  <a:lnTo>
                    <a:pt x="152523" y="71369"/>
                  </a:lnTo>
                  <a:lnTo>
                    <a:pt x="152523" y="0"/>
                  </a:lnTo>
                  <a:lnTo>
                    <a:pt x="305045" y="178423"/>
                  </a:lnTo>
                  <a:lnTo>
                    <a:pt x="152523" y="356845"/>
                  </a:lnTo>
                  <a:lnTo>
                    <a:pt x="152523" y="285476"/>
                  </a:lnTo>
                  <a:lnTo>
                    <a:pt x="0" y="285476"/>
                  </a:lnTo>
                  <a:lnTo>
                    <a:pt x="0" y="71369"/>
                  </a:lnTo>
                  <a:close/>
                </a:path>
              </a:pathLst>
            </a:custGeom>
            <a:solidFill>
              <a:srgbClr val="B26A37"/>
            </a:solidFill>
            <a:ln>
              <a:solidFill>
                <a:srgbClr val="B26A37"/>
              </a:solid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lIns="0" tIns="71369" rIns="91513" bIns="71369"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chemeClr val="bg1"/>
                </a:solidFill>
                <a:latin typeface="微软雅黑" panose="020B0503020204020204" pitchFamily="34" charset="-122"/>
                <a:sym typeface="微软雅黑" panose="020B0503020204020204" pitchFamily="34" charset="-122"/>
              </a:endParaRPr>
            </a:p>
          </p:txBody>
        </p:sp>
        <p:sp>
          <p:nvSpPr>
            <p:cNvPr id="59" name="任意多边形 9">
              <a:extLst>
                <a:ext uri="{FF2B5EF4-FFF2-40B4-BE49-F238E27FC236}">
                  <a16:creationId xmlns:a16="http://schemas.microsoft.com/office/drawing/2014/main" xmlns="" id="{0DC501DE-7F65-4C0B-87F9-304298A87206}"/>
                </a:ext>
              </a:extLst>
            </p:cNvPr>
            <p:cNvSpPr/>
            <p:nvPr/>
          </p:nvSpPr>
          <p:spPr bwMode="auto">
            <a:xfrm>
              <a:off x="3608388" y="4525062"/>
              <a:ext cx="2130425" cy="1014413"/>
            </a:xfrm>
            <a:custGeom>
              <a:avLst/>
              <a:gdLst>
                <a:gd name="connsiteX0" fmla="*/ 0 w 1438894"/>
                <a:gd name="connsiteY0" fmla="*/ 86334 h 863336"/>
                <a:gd name="connsiteX1" fmla="*/ 86334 w 1438894"/>
                <a:gd name="connsiteY1" fmla="*/ 0 h 863336"/>
                <a:gd name="connsiteX2" fmla="*/ 1352560 w 1438894"/>
                <a:gd name="connsiteY2" fmla="*/ 0 h 863336"/>
                <a:gd name="connsiteX3" fmla="*/ 1438894 w 1438894"/>
                <a:gd name="connsiteY3" fmla="*/ 86334 h 863336"/>
                <a:gd name="connsiteX4" fmla="*/ 1438894 w 1438894"/>
                <a:gd name="connsiteY4" fmla="*/ 777002 h 863336"/>
                <a:gd name="connsiteX5" fmla="*/ 1352560 w 1438894"/>
                <a:gd name="connsiteY5" fmla="*/ 863336 h 863336"/>
                <a:gd name="connsiteX6" fmla="*/ 86334 w 1438894"/>
                <a:gd name="connsiteY6" fmla="*/ 863336 h 863336"/>
                <a:gd name="connsiteX7" fmla="*/ 0 w 1438894"/>
                <a:gd name="connsiteY7" fmla="*/ 777002 h 863336"/>
                <a:gd name="connsiteX8" fmla="*/ 0 w 1438894"/>
                <a:gd name="connsiteY8" fmla="*/ 86334 h 86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894" h="863336">
                  <a:moveTo>
                    <a:pt x="0" y="86334"/>
                  </a:moveTo>
                  <a:cubicBezTo>
                    <a:pt x="0" y="38653"/>
                    <a:pt x="38653" y="0"/>
                    <a:pt x="86334" y="0"/>
                  </a:cubicBezTo>
                  <a:lnTo>
                    <a:pt x="1352560" y="0"/>
                  </a:lnTo>
                  <a:cubicBezTo>
                    <a:pt x="1400241" y="0"/>
                    <a:pt x="1438894" y="38653"/>
                    <a:pt x="1438894" y="86334"/>
                  </a:cubicBezTo>
                  <a:lnTo>
                    <a:pt x="1438894" y="777002"/>
                  </a:lnTo>
                  <a:cubicBezTo>
                    <a:pt x="1438894" y="824683"/>
                    <a:pt x="1400241" y="863336"/>
                    <a:pt x="1352560" y="863336"/>
                  </a:cubicBezTo>
                  <a:lnTo>
                    <a:pt x="86334" y="863336"/>
                  </a:lnTo>
                  <a:cubicBezTo>
                    <a:pt x="38653" y="863336"/>
                    <a:pt x="0" y="824683"/>
                    <a:pt x="0" y="777002"/>
                  </a:cubicBezTo>
                  <a:lnTo>
                    <a:pt x="0" y="86334"/>
                  </a:lnTo>
                  <a:close/>
                </a:path>
              </a:pathLst>
            </a:cu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3866" tIns="93866" rIns="93866" bIns="93866"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Aft>
                  <a:spcPts val="0"/>
                </a:spcAft>
                <a:defRPr/>
              </a:pPr>
              <a:r>
                <a:rPr lang="zh-CN" altLang="en-US" sz="2400" dirty="0">
                  <a:latin typeface="微软雅黑" panose="020B0503020204020204" pitchFamily="34" charset="-122"/>
                  <a:sym typeface="微软雅黑" panose="020B0503020204020204" pitchFamily="34" charset="-122"/>
                </a:rPr>
                <a:t>一般</a:t>
              </a:r>
              <a:endParaRPr lang="en-US" altLang="zh-CN" sz="2400" dirty="0">
                <a:latin typeface="微软雅黑" panose="020B0503020204020204" pitchFamily="34" charset="-122"/>
                <a:sym typeface="微软雅黑" panose="020B0503020204020204" pitchFamily="34" charset="-122"/>
              </a:endParaRPr>
            </a:p>
            <a:p>
              <a:pPr algn="ctr" eaLnBrk="1" hangingPunct="1">
                <a:lnSpc>
                  <a:spcPct val="120000"/>
                </a:lnSpc>
                <a:spcAft>
                  <a:spcPts val="0"/>
                </a:spcAft>
                <a:defRPr/>
              </a:pPr>
              <a:r>
                <a:rPr lang="zh-CN" altLang="en-US" sz="2400" dirty="0">
                  <a:latin typeface="微软雅黑" panose="020B0503020204020204" pitchFamily="34" charset="-122"/>
                  <a:sym typeface="微软雅黑" panose="020B0503020204020204" pitchFamily="34" charset="-122"/>
                </a:rPr>
                <a:t>价值形式</a:t>
              </a:r>
            </a:p>
          </p:txBody>
        </p:sp>
        <p:sp>
          <p:nvSpPr>
            <p:cNvPr id="31" name="任意多边形 5">
              <a:extLst>
                <a:ext uri="{FF2B5EF4-FFF2-40B4-BE49-F238E27FC236}">
                  <a16:creationId xmlns:a16="http://schemas.microsoft.com/office/drawing/2014/main" xmlns="" id="{32652FA5-4DC2-47D3-9D22-8455F40BA0D6}"/>
                </a:ext>
              </a:extLst>
            </p:cNvPr>
            <p:cNvSpPr/>
            <p:nvPr/>
          </p:nvSpPr>
          <p:spPr bwMode="auto">
            <a:xfrm flipH="1">
              <a:off x="3172157" y="4841118"/>
              <a:ext cx="357188" cy="357187"/>
            </a:xfrm>
            <a:custGeom>
              <a:avLst/>
              <a:gdLst>
                <a:gd name="connsiteX0" fmla="*/ 0 w 305045"/>
                <a:gd name="connsiteY0" fmla="*/ 71369 h 356845"/>
                <a:gd name="connsiteX1" fmla="*/ 152523 w 305045"/>
                <a:gd name="connsiteY1" fmla="*/ 71369 h 356845"/>
                <a:gd name="connsiteX2" fmla="*/ 152523 w 305045"/>
                <a:gd name="connsiteY2" fmla="*/ 0 h 356845"/>
                <a:gd name="connsiteX3" fmla="*/ 305045 w 305045"/>
                <a:gd name="connsiteY3" fmla="*/ 178423 h 356845"/>
                <a:gd name="connsiteX4" fmla="*/ 152523 w 305045"/>
                <a:gd name="connsiteY4" fmla="*/ 356845 h 356845"/>
                <a:gd name="connsiteX5" fmla="*/ 152523 w 305045"/>
                <a:gd name="connsiteY5" fmla="*/ 285476 h 356845"/>
                <a:gd name="connsiteX6" fmla="*/ 0 w 305045"/>
                <a:gd name="connsiteY6" fmla="*/ 285476 h 356845"/>
                <a:gd name="connsiteX7" fmla="*/ 0 w 305045"/>
                <a:gd name="connsiteY7" fmla="*/ 71369 h 3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45" h="356845">
                  <a:moveTo>
                    <a:pt x="0" y="71369"/>
                  </a:moveTo>
                  <a:lnTo>
                    <a:pt x="152523" y="71369"/>
                  </a:lnTo>
                  <a:lnTo>
                    <a:pt x="152523" y="0"/>
                  </a:lnTo>
                  <a:lnTo>
                    <a:pt x="305045" y="178423"/>
                  </a:lnTo>
                  <a:lnTo>
                    <a:pt x="152523" y="356845"/>
                  </a:lnTo>
                  <a:lnTo>
                    <a:pt x="152523" y="285476"/>
                  </a:lnTo>
                  <a:lnTo>
                    <a:pt x="0" y="285476"/>
                  </a:lnTo>
                  <a:lnTo>
                    <a:pt x="0" y="71369"/>
                  </a:lnTo>
                  <a:close/>
                </a:path>
              </a:pathLst>
            </a:custGeom>
            <a:solidFill>
              <a:srgbClr val="B26A37"/>
            </a:solidFill>
            <a:ln>
              <a:solidFill>
                <a:srgbClr val="B26A37"/>
              </a:solid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lIns="0" tIns="71369" rIns="91513" bIns="71369"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chemeClr val="bg1"/>
                </a:solidFill>
                <a:latin typeface="微软雅黑" panose="020B0503020204020204" pitchFamily="34" charset="-122"/>
                <a:sym typeface="微软雅黑" panose="020B0503020204020204" pitchFamily="34" charset="-122"/>
              </a:endParaRPr>
            </a:p>
          </p:txBody>
        </p:sp>
        <p:sp>
          <p:nvSpPr>
            <p:cNvPr id="32" name="任意多边形 4">
              <a:extLst>
                <a:ext uri="{FF2B5EF4-FFF2-40B4-BE49-F238E27FC236}">
                  <a16:creationId xmlns:a16="http://schemas.microsoft.com/office/drawing/2014/main" xmlns="" id="{C544ABCC-25E9-42EA-981C-022D9D00C5F4}"/>
                </a:ext>
              </a:extLst>
            </p:cNvPr>
            <p:cNvSpPr/>
            <p:nvPr/>
          </p:nvSpPr>
          <p:spPr bwMode="auto">
            <a:xfrm>
              <a:off x="917575" y="4525062"/>
              <a:ext cx="2130425" cy="1014413"/>
            </a:xfrm>
            <a:custGeom>
              <a:avLst/>
              <a:gdLst>
                <a:gd name="connsiteX0" fmla="*/ 0 w 1438894"/>
                <a:gd name="connsiteY0" fmla="*/ 86334 h 863336"/>
                <a:gd name="connsiteX1" fmla="*/ 86334 w 1438894"/>
                <a:gd name="connsiteY1" fmla="*/ 0 h 863336"/>
                <a:gd name="connsiteX2" fmla="*/ 1352560 w 1438894"/>
                <a:gd name="connsiteY2" fmla="*/ 0 h 863336"/>
                <a:gd name="connsiteX3" fmla="*/ 1438894 w 1438894"/>
                <a:gd name="connsiteY3" fmla="*/ 86334 h 863336"/>
                <a:gd name="connsiteX4" fmla="*/ 1438894 w 1438894"/>
                <a:gd name="connsiteY4" fmla="*/ 777002 h 863336"/>
                <a:gd name="connsiteX5" fmla="*/ 1352560 w 1438894"/>
                <a:gd name="connsiteY5" fmla="*/ 863336 h 863336"/>
                <a:gd name="connsiteX6" fmla="*/ 86334 w 1438894"/>
                <a:gd name="connsiteY6" fmla="*/ 863336 h 863336"/>
                <a:gd name="connsiteX7" fmla="*/ 0 w 1438894"/>
                <a:gd name="connsiteY7" fmla="*/ 777002 h 863336"/>
                <a:gd name="connsiteX8" fmla="*/ 0 w 1438894"/>
                <a:gd name="connsiteY8" fmla="*/ 86334 h 86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8894" h="863336">
                  <a:moveTo>
                    <a:pt x="0" y="86334"/>
                  </a:moveTo>
                  <a:cubicBezTo>
                    <a:pt x="0" y="38653"/>
                    <a:pt x="38653" y="0"/>
                    <a:pt x="86334" y="0"/>
                  </a:cubicBezTo>
                  <a:lnTo>
                    <a:pt x="1352560" y="0"/>
                  </a:lnTo>
                  <a:cubicBezTo>
                    <a:pt x="1400241" y="0"/>
                    <a:pt x="1438894" y="38653"/>
                    <a:pt x="1438894" y="86334"/>
                  </a:cubicBezTo>
                  <a:lnTo>
                    <a:pt x="1438894" y="777002"/>
                  </a:lnTo>
                  <a:cubicBezTo>
                    <a:pt x="1438894" y="824683"/>
                    <a:pt x="1400241" y="863336"/>
                    <a:pt x="1352560" y="863336"/>
                  </a:cubicBezTo>
                  <a:lnTo>
                    <a:pt x="86334" y="863336"/>
                  </a:lnTo>
                  <a:cubicBezTo>
                    <a:pt x="38653" y="863336"/>
                    <a:pt x="0" y="824683"/>
                    <a:pt x="0" y="777002"/>
                  </a:cubicBezTo>
                  <a:lnTo>
                    <a:pt x="0" y="86334"/>
                  </a:lnTo>
                  <a:close/>
                </a:path>
              </a:pathLst>
            </a:cu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3866" tIns="93866" rIns="93866" bIns="93866"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Aft>
                  <a:spcPct val="35000"/>
                </a:spcAft>
                <a:defRPr/>
              </a:pPr>
              <a:r>
                <a:rPr lang="zh-CN" altLang="en-US" sz="2400" dirty="0">
                  <a:latin typeface="微软雅黑" panose="020B0503020204020204" pitchFamily="34" charset="-122"/>
                  <a:sym typeface="微软雅黑" panose="020B0503020204020204" pitchFamily="34" charset="-122"/>
                </a:rPr>
                <a:t>货币形式</a:t>
              </a:r>
            </a:p>
          </p:txBody>
        </p:sp>
      </p:grpSp>
      <p:sp>
        <p:nvSpPr>
          <p:cNvPr id="14" name="矩形: 圆角 13">
            <a:extLst>
              <a:ext uri="{FF2B5EF4-FFF2-40B4-BE49-F238E27FC236}">
                <a16:creationId xmlns:a16="http://schemas.microsoft.com/office/drawing/2014/main" xmlns="" id="{20D71DC4-BA2D-4FA1-B667-73F939359D4D}"/>
              </a:ext>
            </a:extLst>
          </p:cNvPr>
          <p:cNvSpPr/>
          <p:nvPr/>
        </p:nvSpPr>
        <p:spPr>
          <a:xfrm>
            <a:off x="2873829" y="1064542"/>
            <a:ext cx="64443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（四）价值形式的发展与货币的产生</a:t>
            </a:r>
          </a:p>
        </p:txBody>
      </p:sp>
      <p:sp>
        <p:nvSpPr>
          <p:cNvPr id="15" name="矩形 4">
            <a:extLst>
              <a:ext uri="{FF2B5EF4-FFF2-40B4-BE49-F238E27FC236}">
                <a16:creationId xmlns:a16="http://schemas.microsoft.com/office/drawing/2014/main" xmlns="" id="{0971F246-E962-42F3-B5A9-A3464E8FB2FD}"/>
              </a:ext>
            </a:extLst>
          </p:cNvPr>
          <p:cNvSpPr>
            <a:spLocks noChangeArrowheads="1"/>
          </p:cNvSpPr>
          <p:nvPr/>
        </p:nvSpPr>
        <p:spPr bwMode="auto">
          <a:xfrm>
            <a:off x="843420" y="1929264"/>
            <a:ext cx="7661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1.</a:t>
            </a:r>
            <a:r>
              <a:rPr lang="zh-CN" altLang="en-US" sz="2400" b="1" dirty="0">
                <a:solidFill>
                  <a:srgbClr val="AE6836"/>
                </a:solidFill>
              </a:rPr>
              <a:t>价值形式的发展</a:t>
            </a:r>
          </a:p>
        </p:txBody>
      </p:sp>
    </p:spTree>
    <p:extLst>
      <p:ext uri="{BB962C8B-B14F-4D97-AF65-F5344CB8AC3E}">
        <p14:creationId xmlns:p14="http://schemas.microsoft.com/office/powerpoint/2010/main" val="1854393293"/>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pic>
        <p:nvPicPr>
          <p:cNvPr id="18" name="内容占位符 5" descr="t5">
            <a:extLst>
              <a:ext uri="{FF2B5EF4-FFF2-40B4-BE49-F238E27FC236}">
                <a16:creationId xmlns:a16="http://schemas.microsoft.com/office/drawing/2014/main" xmlns="" id="{19693199-56A1-4AF2-912F-ECA9F3C1F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 t="16397" r="-3423"/>
          <a:stretch>
            <a:fillRect/>
          </a:stretch>
        </p:blipFill>
        <p:spPr bwMode="auto">
          <a:xfrm>
            <a:off x="726168" y="3488228"/>
            <a:ext cx="4141561" cy="2099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7">
            <a:extLst>
              <a:ext uri="{FF2B5EF4-FFF2-40B4-BE49-F238E27FC236}">
                <a16:creationId xmlns:a16="http://schemas.microsoft.com/office/drawing/2014/main" xmlns="" id="{81909973-FA33-45AA-953E-55748850EE09}"/>
              </a:ext>
            </a:extLst>
          </p:cNvPr>
          <p:cNvGrpSpPr>
            <a:grpSpLocks/>
          </p:cNvGrpSpPr>
          <p:nvPr/>
        </p:nvGrpSpPr>
        <p:grpSpPr bwMode="auto">
          <a:xfrm>
            <a:off x="883104" y="1652236"/>
            <a:ext cx="3984625" cy="1077912"/>
            <a:chOff x="959635" y="3071812"/>
            <a:chExt cx="3984237" cy="1077268"/>
          </a:xfrm>
        </p:grpSpPr>
        <p:sp>
          <p:nvSpPr>
            <p:cNvPr id="20" name="矩形 12">
              <a:extLst>
                <a:ext uri="{FF2B5EF4-FFF2-40B4-BE49-F238E27FC236}">
                  <a16:creationId xmlns:a16="http://schemas.microsoft.com/office/drawing/2014/main" xmlns="" id="{FFC8D404-33F5-4EEC-B2C8-3F48CA302ACB}"/>
                </a:ext>
              </a:extLst>
            </p:cNvPr>
            <p:cNvSpPr>
              <a:spLocks noChangeArrowheads="1"/>
            </p:cNvSpPr>
            <p:nvPr/>
          </p:nvSpPr>
          <p:spPr bwMode="auto">
            <a:xfrm>
              <a:off x="959635" y="3071812"/>
              <a:ext cx="3984237" cy="1077268"/>
            </a:xfrm>
            <a:prstGeom prst="rect">
              <a:avLst/>
            </a:prstGeom>
            <a:solidFill>
              <a:srgbClr val="FFFFFF"/>
            </a:solidFill>
            <a:ln w="3175" algn="ctr">
              <a:solidFill>
                <a:srgbClr val="B26A37"/>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endParaRPr lang="zh-CN" altLang="en-US" sz="2400">
                <a:solidFill>
                  <a:srgbClr val="FFFFFF"/>
                </a:solidFill>
                <a:latin typeface="+mn-ea"/>
                <a:ea typeface="+mn-ea"/>
                <a:sym typeface="微软雅黑" panose="020B0503020204020204" pitchFamily="34" charset="-122"/>
              </a:endParaRPr>
            </a:p>
          </p:txBody>
        </p:sp>
        <p:sp>
          <p:nvSpPr>
            <p:cNvPr id="21" name="矩形 20">
              <a:extLst>
                <a:ext uri="{FF2B5EF4-FFF2-40B4-BE49-F238E27FC236}">
                  <a16:creationId xmlns:a16="http://schemas.microsoft.com/office/drawing/2014/main" xmlns="" id="{E7DF9016-2EFC-47E8-BE06-6EF4A6B259C4}"/>
                </a:ext>
              </a:extLst>
            </p:cNvPr>
            <p:cNvSpPr/>
            <p:nvPr/>
          </p:nvSpPr>
          <p:spPr bwMode="auto">
            <a:xfrm>
              <a:off x="2105698" y="3208255"/>
              <a:ext cx="2693725" cy="804381"/>
            </a:xfrm>
            <a:prstGeom prst="rect">
              <a:avLst/>
            </a:prstGeom>
            <a:solidFill>
              <a:srgbClr val="C87E4C"/>
            </a:solidFill>
            <a:ln w="3175" cap="flat" cmpd="sng" algn="ctr">
              <a:noFill/>
              <a:prstDash val="solid"/>
            </a:ln>
            <a:effectLst/>
          </p:spPr>
          <p:txBody>
            <a:bodyPr anchor="ctr"/>
            <a:lstStyle/>
            <a:p>
              <a:pPr algn="ctr">
                <a:defRPr/>
              </a:pPr>
              <a:r>
                <a:rPr lang="zh-CN" altLang="en-US" sz="2400" b="1" dirty="0">
                  <a:solidFill>
                    <a:srgbClr val="FFFFFF"/>
                  </a:solidFill>
                  <a:effectLst>
                    <a:outerShdw blurRad="38100" dist="38100" dir="2700000" algn="tl">
                      <a:srgbClr val="000000"/>
                    </a:outerShdw>
                  </a:effectLst>
                  <a:latin typeface="+mn-ea"/>
                  <a:ea typeface="+mn-ea"/>
                  <a:sym typeface="微软雅黑" panose="020B0503020204020204" pitchFamily="34" charset="-122"/>
                </a:rPr>
                <a:t>简单的或偶然的</a:t>
              </a:r>
              <a:endParaRPr lang="en-US" altLang="zh-CN" sz="2400" b="1" dirty="0">
                <a:solidFill>
                  <a:srgbClr val="FFFFFF"/>
                </a:solidFill>
                <a:effectLst>
                  <a:outerShdw blurRad="38100" dist="38100" dir="2700000" algn="tl">
                    <a:srgbClr val="000000"/>
                  </a:outerShdw>
                </a:effectLst>
                <a:latin typeface="+mn-ea"/>
                <a:ea typeface="+mn-ea"/>
                <a:sym typeface="微软雅黑" panose="020B0503020204020204" pitchFamily="34" charset="-122"/>
              </a:endParaRPr>
            </a:p>
            <a:p>
              <a:pPr algn="ctr">
                <a:defRPr/>
              </a:pPr>
              <a:r>
                <a:rPr lang="zh-CN" altLang="en-US" sz="2400" b="1" dirty="0">
                  <a:solidFill>
                    <a:srgbClr val="FFFFFF"/>
                  </a:solidFill>
                  <a:effectLst>
                    <a:outerShdw blurRad="38100" dist="38100" dir="2700000" algn="tl">
                      <a:srgbClr val="000000"/>
                    </a:outerShdw>
                  </a:effectLst>
                  <a:latin typeface="+mn-ea"/>
                  <a:ea typeface="+mn-ea"/>
                  <a:sym typeface="微软雅黑" panose="020B0503020204020204" pitchFamily="34" charset="-122"/>
                </a:rPr>
                <a:t>价值形式</a:t>
              </a:r>
            </a:p>
          </p:txBody>
        </p:sp>
        <p:sp>
          <p:nvSpPr>
            <p:cNvPr id="23" name="TextBox 34">
              <a:extLst>
                <a:ext uri="{FF2B5EF4-FFF2-40B4-BE49-F238E27FC236}">
                  <a16:creationId xmlns:a16="http://schemas.microsoft.com/office/drawing/2014/main" xmlns="" id="{F042D7DB-372C-47C5-AD7B-31ECD8D20C5E}"/>
                </a:ext>
              </a:extLst>
            </p:cNvPr>
            <p:cNvSpPr txBox="1">
              <a:spLocks noChangeArrowheads="1"/>
            </p:cNvSpPr>
            <p:nvPr/>
          </p:nvSpPr>
          <p:spPr bwMode="auto">
            <a:xfrm>
              <a:off x="1116782" y="3195563"/>
              <a:ext cx="1614331" cy="82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rgbClr val="000000"/>
                  </a:solidFill>
                  <a:latin typeface="+mn-ea"/>
                  <a:ea typeface="+mn-ea"/>
                  <a:sym typeface="微软雅黑" panose="020B0503020204020204" pitchFamily="34" charset="-122"/>
                </a:rPr>
                <a:t>第一</a:t>
              </a:r>
              <a:endParaRPr lang="en-US" altLang="zh-CN" sz="2400" b="1" dirty="0">
                <a:solidFill>
                  <a:srgbClr val="000000"/>
                </a:solidFill>
                <a:latin typeface="+mn-ea"/>
                <a:ea typeface="+mn-ea"/>
                <a:sym typeface="微软雅黑" panose="020B0503020204020204" pitchFamily="34" charset="-122"/>
              </a:endParaRPr>
            </a:p>
            <a:p>
              <a:r>
                <a:rPr lang="zh-CN" altLang="en-US" sz="2400" b="1" dirty="0">
                  <a:solidFill>
                    <a:srgbClr val="000000"/>
                  </a:solidFill>
                  <a:latin typeface="+mn-ea"/>
                  <a:ea typeface="+mn-ea"/>
                  <a:sym typeface="微软雅黑" panose="020B0503020204020204" pitchFamily="34" charset="-122"/>
                </a:rPr>
                <a:t>阶段</a:t>
              </a:r>
            </a:p>
          </p:txBody>
        </p:sp>
      </p:grpSp>
      <p:sp>
        <p:nvSpPr>
          <p:cNvPr id="3" name="矩形 2">
            <a:extLst>
              <a:ext uri="{FF2B5EF4-FFF2-40B4-BE49-F238E27FC236}">
                <a16:creationId xmlns:a16="http://schemas.microsoft.com/office/drawing/2014/main" xmlns="" id="{67748863-F762-4D67-B953-2759BBE0BE22}"/>
              </a:ext>
            </a:extLst>
          </p:cNvPr>
          <p:cNvSpPr/>
          <p:nvPr/>
        </p:nvSpPr>
        <p:spPr>
          <a:xfrm>
            <a:off x="7088040" y="2983077"/>
            <a:ext cx="4327567" cy="1384995"/>
          </a:xfrm>
          <a:prstGeom prst="rect">
            <a:avLst/>
          </a:prstGeom>
        </p:spPr>
        <p:txBody>
          <a:bodyPr wrap="square">
            <a:spAutoFit/>
          </a:bodyPr>
          <a:lstStyle/>
          <a:p>
            <a:r>
              <a:rPr lang="zh-CN" altLang="en-US" sz="2800" b="1" dirty="0">
                <a:solidFill>
                  <a:schemeClr val="tx2"/>
                </a:solidFill>
                <a:latin typeface="微软雅黑" panose="020B0503020204020204" pitchFamily="34" charset="-122"/>
                <a:ea typeface="微软雅黑" panose="020B0503020204020204" pitchFamily="34" charset="-122"/>
                <a:cs typeface="方正行楷简体"/>
              </a:rPr>
              <a:t>商品价值只是偶然地、简单地通过另一个商品表现出来</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5414863"/>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9" name="组合 8">
            <a:extLst>
              <a:ext uri="{FF2B5EF4-FFF2-40B4-BE49-F238E27FC236}">
                <a16:creationId xmlns:a16="http://schemas.microsoft.com/office/drawing/2014/main" xmlns="" id="{D2C93410-158F-41DE-913B-56B85F7770BE}"/>
              </a:ext>
            </a:extLst>
          </p:cNvPr>
          <p:cNvGrpSpPr/>
          <p:nvPr/>
        </p:nvGrpSpPr>
        <p:grpSpPr>
          <a:xfrm>
            <a:off x="572366" y="2768702"/>
            <a:ext cx="4809458" cy="3138832"/>
            <a:chOff x="911225" y="1797050"/>
            <a:chExt cx="7745531" cy="5055022"/>
          </a:xfrm>
        </p:grpSpPr>
        <p:pic>
          <p:nvPicPr>
            <p:cNvPr id="10" name="内容占位符 56322" descr="t1">
              <a:extLst>
                <a:ext uri="{FF2B5EF4-FFF2-40B4-BE49-F238E27FC236}">
                  <a16:creationId xmlns:a16="http://schemas.microsoft.com/office/drawing/2014/main" xmlns="" id="{085FA984-36D9-4CCC-A58C-51D1C6371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780" r="37195"/>
            <a:stretch>
              <a:fillRect/>
            </a:stretch>
          </p:blipFill>
          <p:spPr bwMode="auto">
            <a:xfrm>
              <a:off x="911225" y="1797050"/>
              <a:ext cx="4092575" cy="45069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a:extLst>
                <a:ext uri="{FF2B5EF4-FFF2-40B4-BE49-F238E27FC236}">
                  <a16:creationId xmlns:a16="http://schemas.microsoft.com/office/drawing/2014/main" xmlns="" id="{467287AA-A41A-4E24-B2AC-C40A9C3FF795}"/>
                </a:ext>
              </a:extLst>
            </p:cNvPr>
            <p:cNvSpPr txBox="1">
              <a:spLocks noChangeArrowheads="1"/>
            </p:cNvSpPr>
            <p:nvPr/>
          </p:nvSpPr>
          <p:spPr bwMode="auto">
            <a:xfrm>
              <a:off x="5180012" y="2066924"/>
              <a:ext cx="2424596" cy="846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sz="2400" b="1" dirty="0">
                  <a:latin typeface="微软雅黑" panose="020B0503020204020204" pitchFamily="34" charset="-122"/>
                  <a:sym typeface="微软雅黑" panose="020B0503020204020204" pitchFamily="34" charset="-122"/>
                </a:rPr>
                <a:t>2</a:t>
              </a:r>
              <a:r>
                <a:rPr lang="zh-CN" altLang="en-US" sz="2400" b="1" dirty="0">
                  <a:latin typeface="微软雅黑" panose="020B0503020204020204" pitchFamily="34" charset="-122"/>
                  <a:sym typeface="微软雅黑" panose="020B0503020204020204" pitchFamily="34" charset="-122"/>
                </a:rPr>
                <a:t>把斧子</a:t>
              </a:r>
            </a:p>
          </p:txBody>
        </p:sp>
        <p:sp>
          <p:nvSpPr>
            <p:cNvPr id="12" name="TextBox 7">
              <a:extLst>
                <a:ext uri="{FF2B5EF4-FFF2-40B4-BE49-F238E27FC236}">
                  <a16:creationId xmlns:a16="http://schemas.microsoft.com/office/drawing/2014/main" xmlns="" id="{6CEF3770-AC7F-401B-8670-8D37B9FE474A}"/>
                </a:ext>
              </a:extLst>
            </p:cNvPr>
            <p:cNvSpPr txBox="1">
              <a:spLocks noChangeArrowheads="1"/>
            </p:cNvSpPr>
            <p:nvPr/>
          </p:nvSpPr>
          <p:spPr bwMode="auto">
            <a:xfrm>
              <a:off x="5180012" y="6005513"/>
              <a:ext cx="3476744" cy="846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400" b="1" dirty="0">
                  <a:latin typeface="微软雅黑" panose="020B0503020204020204" pitchFamily="34" charset="-122"/>
                  <a:sym typeface="微软雅黑" panose="020B0503020204020204" pitchFamily="34" charset="-122"/>
                </a:rPr>
                <a:t>若干其他商品</a:t>
              </a:r>
            </a:p>
          </p:txBody>
        </p:sp>
        <p:sp>
          <p:nvSpPr>
            <p:cNvPr id="13" name="TextBox 1">
              <a:extLst>
                <a:ext uri="{FF2B5EF4-FFF2-40B4-BE49-F238E27FC236}">
                  <a16:creationId xmlns:a16="http://schemas.microsoft.com/office/drawing/2014/main" xmlns="" id="{F9CCA9C8-E398-4E2F-9788-89482DFC2636}"/>
                </a:ext>
              </a:extLst>
            </p:cNvPr>
            <p:cNvSpPr txBox="1">
              <a:spLocks noChangeArrowheads="1"/>
            </p:cNvSpPr>
            <p:nvPr/>
          </p:nvSpPr>
          <p:spPr bwMode="auto">
            <a:xfrm>
              <a:off x="5180012" y="3065465"/>
              <a:ext cx="2237872" cy="846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sz="2400" b="1">
                  <a:latin typeface="微软雅黑" panose="020B0503020204020204" pitchFamily="34" charset="-122"/>
                  <a:sym typeface="微软雅黑" panose="020B0503020204020204" pitchFamily="34" charset="-122"/>
                </a:rPr>
                <a:t>1</a:t>
              </a:r>
              <a:r>
                <a:rPr lang="zh-CN" altLang="en-US" sz="2400" b="1">
                  <a:latin typeface="微软雅黑" panose="020B0503020204020204" pitchFamily="34" charset="-122"/>
                  <a:sym typeface="微软雅黑" panose="020B0503020204020204" pitchFamily="34" charset="-122"/>
                </a:rPr>
                <a:t>件上衣</a:t>
              </a:r>
            </a:p>
          </p:txBody>
        </p:sp>
        <p:sp>
          <p:nvSpPr>
            <p:cNvPr id="14" name="TextBox 1">
              <a:extLst>
                <a:ext uri="{FF2B5EF4-FFF2-40B4-BE49-F238E27FC236}">
                  <a16:creationId xmlns:a16="http://schemas.microsoft.com/office/drawing/2014/main" xmlns="" id="{89E6F190-DA9C-4BB9-8F61-54A2E5B99659}"/>
                </a:ext>
              </a:extLst>
            </p:cNvPr>
            <p:cNvSpPr txBox="1">
              <a:spLocks noChangeArrowheads="1"/>
            </p:cNvSpPr>
            <p:nvPr/>
          </p:nvSpPr>
          <p:spPr bwMode="auto">
            <a:xfrm>
              <a:off x="5180012" y="4062412"/>
              <a:ext cx="2424596" cy="846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sz="2400" b="1" dirty="0">
                  <a:latin typeface="微软雅黑" panose="020B0503020204020204" pitchFamily="34" charset="-122"/>
                  <a:sym typeface="微软雅黑" panose="020B0503020204020204" pitchFamily="34" charset="-122"/>
                </a:rPr>
                <a:t>20</a:t>
              </a:r>
              <a:r>
                <a:rPr lang="zh-CN" altLang="en-US" sz="2400" b="1" dirty="0">
                  <a:latin typeface="微软雅黑" panose="020B0503020204020204" pitchFamily="34" charset="-122"/>
                  <a:sym typeface="微软雅黑" panose="020B0503020204020204" pitchFamily="34" charset="-122"/>
                </a:rPr>
                <a:t>斤粮食</a:t>
              </a:r>
            </a:p>
          </p:txBody>
        </p:sp>
        <p:sp>
          <p:nvSpPr>
            <p:cNvPr id="15" name="TextBox 1">
              <a:extLst>
                <a:ext uri="{FF2B5EF4-FFF2-40B4-BE49-F238E27FC236}">
                  <a16:creationId xmlns:a16="http://schemas.microsoft.com/office/drawing/2014/main" xmlns="" id="{FD68036B-6283-4726-9D3D-D761CC8D65F7}"/>
                </a:ext>
              </a:extLst>
            </p:cNvPr>
            <p:cNvSpPr txBox="1">
              <a:spLocks noChangeArrowheads="1"/>
            </p:cNvSpPr>
            <p:nvPr/>
          </p:nvSpPr>
          <p:spPr bwMode="auto">
            <a:xfrm>
              <a:off x="5180013" y="5059363"/>
              <a:ext cx="197643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400" b="1" dirty="0">
                  <a:latin typeface="微软雅黑" panose="020B0503020204020204" pitchFamily="34" charset="-122"/>
                  <a:sym typeface="微软雅黑" panose="020B0503020204020204" pitchFamily="34" charset="-122"/>
                </a:rPr>
                <a:t>一块布</a:t>
              </a:r>
            </a:p>
          </p:txBody>
        </p:sp>
      </p:grpSp>
      <p:grpSp>
        <p:nvGrpSpPr>
          <p:cNvPr id="16" name="组合 15">
            <a:extLst>
              <a:ext uri="{FF2B5EF4-FFF2-40B4-BE49-F238E27FC236}">
                <a16:creationId xmlns:a16="http://schemas.microsoft.com/office/drawing/2014/main" xmlns="" id="{5036978D-B2B6-44A5-B208-94D392DF0111}"/>
              </a:ext>
            </a:extLst>
          </p:cNvPr>
          <p:cNvGrpSpPr>
            <a:grpSpLocks/>
          </p:cNvGrpSpPr>
          <p:nvPr/>
        </p:nvGrpSpPr>
        <p:grpSpPr bwMode="auto">
          <a:xfrm>
            <a:off x="984783" y="1554265"/>
            <a:ext cx="3984625" cy="1077912"/>
            <a:chOff x="959635" y="3071812"/>
            <a:chExt cx="3984237" cy="1077268"/>
          </a:xfrm>
        </p:grpSpPr>
        <p:sp>
          <p:nvSpPr>
            <p:cNvPr id="17" name="矩形 12">
              <a:extLst>
                <a:ext uri="{FF2B5EF4-FFF2-40B4-BE49-F238E27FC236}">
                  <a16:creationId xmlns:a16="http://schemas.microsoft.com/office/drawing/2014/main" xmlns="" id="{D2D0485A-D0EB-4547-8EEE-095BBC77CA0B}"/>
                </a:ext>
              </a:extLst>
            </p:cNvPr>
            <p:cNvSpPr>
              <a:spLocks noChangeArrowheads="1"/>
            </p:cNvSpPr>
            <p:nvPr/>
          </p:nvSpPr>
          <p:spPr bwMode="auto">
            <a:xfrm>
              <a:off x="959635" y="3071812"/>
              <a:ext cx="3984237" cy="1077268"/>
            </a:xfrm>
            <a:prstGeom prst="rect">
              <a:avLst/>
            </a:prstGeom>
            <a:solidFill>
              <a:srgbClr val="FFFFFF"/>
            </a:solidFill>
            <a:ln w="3175" algn="ctr">
              <a:solidFill>
                <a:srgbClr val="B26A37"/>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endParaRPr lang="zh-CN" altLang="en-US" sz="2400">
                <a:solidFill>
                  <a:srgbClr val="FFFFFF"/>
                </a:solidFill>
                <a:latin typeface="+mn-ea"/>
                <a:ea typeface="+mn-ea"/>
                <a:sym typeface="微软雅黑" panose="020B0503020204020204" pitchFamily="34" charset="-122"/>
              </a:endParaRPr>
            </a:p>
          </p:txBody>
        </p:sp>
        <p:sp>
          <p:nvSpPr>
            <p:cNvPr id="24" name="矩形 23">
              <a:extLst>
                <a:ext uri="{FF2B5EF4-FFF2-40B4-BE49-F238E27FC236}">
                  <a16:creationId xmlns:a16="http://schemas.microsoft.com/office/drawing/2014/main" xmlns="" id="{0E3548C5-11D9-43F6-AB39-659F86C15844}"/>
                </a:ext>
              </a:extLst>
            </p:cNvPr>
            <p:cNvSpPr/>
            <p:nvPr/>
          </p:nvSpPr>
          <p:spPr bwMode="auto">
            <a:xfrm>
              <a:off x="2105698" y="3208255"/>
              <a:ext cx="2693725" cy="804381"/>
            </a:xfrm>
            <a:prstGeom prst="rect">
              <a:avLst/>
            </a:prstGeom>
            <a:solidFill>
              <a:srgbClr val="C87E4C"/>
            </a:solidFill>
            <a:ln w="3175" cap="flat" cmpd="sng" algn="ctr">
              <a:noFill/>
              <a:prstDash val="solid"/>
            </a:ln>
            <a:effectLst/>
          </p:spPr>
          <p:txBody>
            <a:bodyPr anchor="ctr"/>
            <a:lstStyle/>
            <a:p>
              <a:pPr algn="ctr">
                <a:defRPr/>
              </a:pPr>
              <a:r>
                <a:rPr lang="zh-CN" altLang="en-US" sz="2400" b="1" dirty="0">
                  <a:solidFill>
                    <a:srgbClr val="FFFFFF"/>
                  </a:solidFill>
                  <a:effectLst>
                    <a:outerShdw blurRad="38100" dist="38100" dir="2700000" algn="tl">
                      <a:srgbClr val="000000"/>
                    </a:outerShdw>
                  </a:effectLst>
                  <a:latin typeface="+mn-ea"/>
                  <a:ea typeface="+mn-ea"/>
                  <a:sym typeface="微软雅黑" panose="020B0503020204020204" pitchFamily="34" charset="-122"/>
                </a:rPr>
                <a:t>总和的或扩大的</a:t>
              </a:r>
              <a:endParaRPr lang="en-US" altLang="zh-CN" sz="2400" b="1" dirty="0">
                <a:solidFill>
                  <a:srgbClr val="FFFFFF"/>
                </a:solidFill>
                <a:effectLst>
                  <a:outerShdw blurRad="38100" dist="38100" dir="2700000" algn="tl">
                    <a:srgbClr val="000000"/>
                  </a:outerShdw>
                </a:effectLst>
                <a:latin typeface="+mn-ea"/>
                <a:ea typeface="+mn-ea"/>
                <a:sym typeface="微软雅黑" panose="020B0503020204020204" pitchFamily="34" charset="-122"/>
              </a:endParaRPr>
            </a:p>
            <a:p>
              <a:pPr algn="ctr">
                <a:defRPr/>
              </a:pPr>
              <a:r>
                <a:rPr lang="zh-CN" altLang="en-US" sz="2400" b="1" dirty="0">
                  <a:solidFill>
                    <a:srgbClr val="FFFFFF"/>
                  </a:solidFill>
                  <a:effectLst>
                    <a:outerShdw blurRad="38100" dist="38100" dir="2700000" algn="tl">
                      <a:srgbClr val="000000"/>
                    </a:outerShdw>
                  </a:effectLst>
                  <a:latin typeface="+mn-ea"/>
                  <a:ea typeface="+mn-ea"/>
                  <a:sym typeface="微软雅黑" panose="020B0503020204020204" pitchFamily="34" charset="-122"/>
                </a:rPr>
                <a:t>价值形式</a:t>
              </a:r>
            </a:p>
          </p:txBody>
        </p:sp>
        <p:sp>
          <p:nvSpPr>
            <p:cNvPr id="25" name="TextBox 34">
              <a:extLst>
                <a:ext uri="{FF2B5EF4-FFF2-40B4-BE49-F238E27FC236}">
                  <a16:creationId xmlns:a16="http://schemas.microsoft.com/office/drawing/2014/main" xmlns="" id="{6E3B8D83-84DA-4A9E-88EF-594DD2B6A3ED}"/>
                </a:ext>
              </a:extLst>
            </p:cNvPr>
            <p:cNvSpPr txBox="1">
              <a:spLocks noChangeArrowheads="1"/>
            </p:cNvSpPr>
            <p:nvPr/>
          </p:nvSpPr>
          <p:spPr bwMode="auto">
            <a:xfrm>
              <a:off x="1116782" y="3195563"/>
              <a:ext cx="1614331" cy="82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rgbClr val="000000"/>
                  </a:solidFill>
                  <a:latin typeface="+mn-ea"/>
                  <a:ea typeface="+mn-ea"/>
                  <a:sym typeface="微软雅黑" panose="020B0503020204020204" pitchFamily="34" charset="-122"/>
                </a:rPr>
                <a:t>第二</a:t>
              </a:r>
            </a:p>
            <a:p>
              <a:r>
                <a:rPr lang="zh-CN" altLang="en-US" sz="2400" b="1" dirty="0">
                  <a:solidFill>
                    <a:srgbClr val="000000"/>
                  </a:solidFill>
                  <a:latin typeface="+mn-ea"/>
                  <a:ea typeface="+mn-ea"/>
                  <a:sym typeface="微软雅黑" panose="020B0503020204020204" pitchFamily="34" charset="-122"/>
                </a:rPr>
                <a:t>阶段</a:t>
              </a:r>
            </a:p>
          </p:txBody>
        </p:sp>
      </p:grpSp>
      <p:sp>
        <p:nvSpPr>
          <p:cNvPr id="3" name="矩形 2">
            <a:extLst>
              <a:ext uri="{FF2B5EF4-FFF2-40B4-BE49-F238E27FC236}">
                <a16:creationId xmlns:a16="http://schemas.microsoft.com/office/drawing/2014/main" xmlns="" id="{56849A62-22A8-42E2-94C2-136A9CAE371F}"/>
              </a:ext>
            </a:extLst>
          </p:cNvPr>
          <p:cNvSpPr/>
          <p:nvPr/>
        </p:nvSpPr>
        <p:spPr>
          <a:xfrm>
            <a:off x="7633516" y="3429000"/>
            <a:ext cx="3728107" cy="954107"/>
          </a:xfrm>
          <a:prstGeom prst="rect">
            <a:avLst/>
          </a:prstGeom>
        </p:spPr>
        <p:txBody>
          <a:bodyPr wrap="square">
            <a:spAutoFit/>
          </a:bodyPr>
          <a:lstStyle/>
          <a:p>
            <a:r>
              <a:rPr lang="zh-CN" altLang="en-US" sz="2800" b="1" dirty="0">
                <a:solidFill>
                  <a:schemeClr val="tx2"/>
                </a:solidFill>
                <a:latin typeface="微软雅黑" panose="020B0503020204020204" pitchFamily="34" charset="-122"/>
                <a:ea typeface="微软雅黑" panose="020B0503020204020204" pitchFamily="34" charset="-122"/>
              </a:rPr>
              <a:t>商品的价值形式通过许多商品表现出来</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2407018"/>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2" name="组合 1">
            <a:extLst>
              <a:ext uri="{FF2B5EF4-FFF2-40B4-BE49-F238E27FC236}">
                <a16:creationId xmlns:a16="http://schemas.microsoft.com/office/drawing/2014/main" xmlns="" id="{C7B3AC87-DBD3-4CB1-82D8-F472C34B7465}"/>
              </a:ext>
            </a:extLst>
          </p:cNvPr>
          <p:cNvGrpSpPr/>
          <p:nvPr/>
        </p:nvGrpSpPr>
        <p:grpSpPr>
          <a:xfrm>
            <a:off x="1104901" y="2563854"/>
            <a:ext cx="5267780" cy="4039100"/>
            <a:chOff x="5337175" y="1736725"/>
            <a:chExt cx="6159500" cy="4730750"/>
          </a:xfrm>
        </p:grpSpPr>
        <p:pic>
          <p:nvPicPr>
            <p:cNvPr id="9" name="内容占位符 57346" descr="t2">
              <a:extLst>
                <a:ext uri="{FF2B5EF4-FFF2-40B4-BE49-F238E27FC236}">
                  <a16:creationId xmlns:a16="http://schemas.microsoft.com/office/drawing/2014/main" xmlns="" id="{0066DC9A-269B-4DE2-86F2-11DBAD841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200" t="10400" r="-2" b="8679"/>
            <a:stretch>
              <a:fillRect/>
            </a:stretch>
          </p:blipFill>
          <p:spPr bwMode="auto">
            <a:xfrm>
              <a:off x="7091363" y="1736725"/>
              <a:ext cx="4405312" cy="4089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
              <a:extLst>
                <a:ext uri="{FF2B5EF4-FFF2-40B4-BE49-F238E27FC236}">
                  <a16:creationId xmlns:a16="http://schemas.microsoft.com/office/drawing/2014/main" xmlns="" id="{D325DAA0-B8E9-4D4A-AF4F-97E372B399CC}"/>
                </a:ext>
              </a:extLst>
            </p:cNvPr>
            <p:cNvSpPr txBox="1">
              <a:spLocks noChangeArrowheads="1"/>
            </p:cNvSpPr>
            <p:nvPr/>
          </p:nvSpPr>
          <p:spPr bwMode="auto">
            <a:xfrm>
              <a:off x="5337175" y="2003425"/>
              <a:ext cx="197643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sz="2400" b="1">
                  <a:latin typeface="微软雅黑" panose="020B0503020204020204" pitchFamily="34" charset="-122"/>
                  <a:sym typeface="微软雅黑" panose="020B0503020204020204" pitchFamily="34" charset="-122"/>
                </a:rPr>
                <a:t>2</a:t>
              </a:r>
              <a:r>
                <a:rPr lang="zh-CN" altLang="en-US" sz="2400" b="1">
                  <a:latin typeface="微软雅黑" panose="020B0503020204020204" pitchFamily="34" charset="-122"/>
                  <a:sym typeface="微软雅黑" panose="020B0503020204020204" pitchFamily="34" charset="-122"/>
                </a:rPr>
                <a:t>把斧子</a:t>
              </a:r>
            </a:p>
          </p:txBody>
        </p:sp>
        <p:sp>
          <p:nvSpPr>
            <p:cNvPr id="15" name="TextBox 7">
              <a:extLst>
                <a:ext uri="{FF2B5EF4-FFF2-40B4-BE49-F238E27FC236}">
                  <a16:creationId xmlns:a16="http://schemas.microsoft.com/office/drawing/2014/main" xmlns="" id="{D96CC54D-030F-4A0D-AE83-3AFED2B7B368}"/>
                </a:ext>
              </a:extLst>
            </p:cNvPr>
            <p:cNvSpPr txBox="1">
              <a:spLocks noChangeArrowheads="1"/>
            </p:cNvSpPr>
            <p:nvPr/>
          </p:nvSpPr>
          <p:spPr bwMode="auto">
            <a:xfrm>
              <a:off x="5337175" y="5942013"/>
              <a:ext cx="30765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400" b="1">
                  <a:latin typeface="微软雅黑" panose="020B0503020204020204" pitchFamily="34" charset="-122"/>
                  <a:sym typeface="微软雅黑" panose="020B0503020204020204" pitchFamily="34" charset="-122"/>
                </a:rPr>
                <a:t>若干其他商品</a:t>
              </a:r>
            </a:p>
          </p:txBody>
        </p:sp>
        <p:sp>
          <p:nvSpPr>
            <p:cNvPr id="16" name="TextBox 1">
              <a:extLst>
                <a:ext uri="{FF2B5EF4-FFF2-40B4-BE49-F238E27FC236}">
                  <a16:creationId xmlns:a16="http://schemas.microsoft.com/office/drawing/2014/main" xmlns="" id="{F2735BC9-3DEA-456D-808E-38C03E6184F9}"/>
                </a:ext>
              </a:extLst>
            </p:cNvPr>
            <p:cNvSpPr txBox="1">
              <a:spLocks noChangeArrowheads="1"/>
            </p:cNvSpPr>
            <p:nvPr/>
          </p:nvSpPr>
          <p:spPr bwMode="auto">
            <a:xfrm>
              <a:off x="5337175" y="3001963"/>
              <a:ext cx="197643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sz="2400" b="1">
                  <a:latin typeface="微软雅黑" panose="020B0503020204020204" pitchFamily="34" charset="-122"/>
                  <a:sym typeface="微软雅黑" panose="020B0503020204020204" pitchFamily="34" charset="-122"/>
                </a:rPr>
                <a:t>1</a:t>
              </a:r>
              <a:r>
                <a:rPr lang="zh-CN" altLang="en-US" sz="2400" b="1">
                  <a:latin typeface="微软雅黑" panose="020B0503020204020204" pitchFamily="34" charset="-122"/>
                  <a:sym typeface="微软雅黑" panose="020B0503020204020204" pitchFamily="34" charset="-122"/>
                </a:rPr>
                <a:t>件上衣</a:t>
              </a:r>
            </a:p>
          </p:txBody>
        </p:sp>
        <p:sp>
          <p:nvSpPr>
            <p:cNvPr id="17" name="TextBox 1">
              <a:extLst>
                <a:ext uri="{FF2B5EF4-FFF2-40B4-BE49-F238E27FC236}">
                  <a16:creationId xmlns:a16="http://schemas.microsoft.com/office/drawing/2014/main" xmlns="" id="{B7898E7A-DE56-47B4-973B-20173B50A2DB}"/>
                </a:ext>
              </a:extLst>
            </p:cNvPr>
            <p:cNvSpPr txBox="1">
              <a:spLocks noChangeArrowheads="1"/>
            </p:cNvSpPr>
            <p:nvPr/>
          </p:nvSpPr>
          <p:spPr bwMode="auto">
            <a:xfrm>
              <a:off x="5337175" y="3998913"/>
              <a:ext cx="197643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en-US" altLang="zh-CN" sz="2400" b="1">
                  <a:latin typeface="微软雅黑" panose="020B0503020204020204" pitchFamily="34" charset="-122"/>
                  <a:sym typeface="微软雅黑" panose="020B0503020204020204" pitchFamily="34" charset="-122"/>
                </a:rPr>
                <a:t>20</a:t>
              </a:r>
              <a:r>
                <a:rPr lang="zh-CN" altLang="en-US" sz="2400" b="1">
                  <a:latin typeface="微软雅黑" panose="020B0503020204020204" pitchFamily="34" charset="-122"/>
                  <a:sym typeface="微软雅黑" panose="020B0503020204020204" pitchFamily="34" charset="-122"/>
                </a:rPr>
                <a:t>斤粮食</a:t>
              </a:r>
            </a:p>
          </p:txBody>
        </p:sp>
        <p:sp>
          <p:nvSpPr>
            <p:cNvPr id="24" name="TextBox 1">
              <a:extLst>
                <a:ext uri="{FF2B5EF4-FFF2-40B4-BE49-F238E27FC236}">
                  <a16:creationId xmlns:a16="http://schemas.microsoft.com/office/drawing/2014/main" xmlns="" id="{F7140C33-2240-4586-8985-669D3A3DC875}"/>
                </a:ext>
              </a:extLst>
            </p:cNvPr>
            <p:cNvSpPr txBox="1">
              <a:spLocks noChangeArrowheads="1"/>
            </p:cNvSpPr>
            <p:nvPr/>
          </p:nvSpPr>
          <p:spPr bwMode="auto">
            <a:xfrm>
              <a:off x="5337175" y="4995863"/>
              <a:ext cx="197643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2400" b="1">
                  <a:latin typeface="微软雅黑" panose="020B0503020204020204" pitchFamily="34" charset="-122"/>
                  <a:sym typeface="微软雅黑" panose="020B0503020204020204" pitchFamily="34" charset="-122"/>
                </a:rPr>
                <a:t>一块布</a:t>
              </a:r>
            </a:p>
          </p:txBody>
        </p:sp>
      </p:grpSp>
      <p:grpSp>
        <p:nvGrpSpPr>
          <p:cNvPr id="18" name="组合 17">
            <a:extLst>
              <a:ext uri="{FF2B5EF4-FFF2-40B4-BE49-F238E27FC236}">
                <a16:creationId xmlns:a16="http://schemas.microsoft.com/office/drawing/2014/main" xmlns="" id="{0968DD28-C957-412D-8183-1ACEA1351FB9}"/>
              </a:ext>
            </a:extLst>
          </p:cNvPr>
          <p:cNvGrpSpPr>
            <a:grpSpLocks/>
          </p:cNvGrpSpPr>
          <p:nvPr/>
        </p:nvGrpSpPr>
        <p:grpSpPr bwMode="auto">
          <a:xfrm>
            <a:off x="1104901" y="1196685"/>
            <a:ext cx="3984625" cy="1077912"/>
            <a:chOff x="959635" y="3071812"/>
            <a:chExt cx="3984237" cy="1077268"/>
          </a:xfrm>
        </p:grpSpPr>
        <p:sp>
          <p:nvSpPr>
            <p:cNvPr id="19" name="矩形 12">
              <a:extLst>
                <a:ext uri="{FF2B5EF4-FFF2-40B4-BE49-F238E27FC236}">
                  <a16:creationId xmlns:a16="http://schemas.microsoft.com/office/drawing/2014/main" xmlns="" id="{E8D913B1-C5ED-4EE9-BEB0-78AC4C92F95D}"/>
                </a:ext>
              </a:extLst>
            </p:cNvPr>
            <p:cNvSpPr>
              <a:spLocks noChangeArrowheads="1"/>
            </p:cNvSpPr>
            <p:nvPr/>
          </p:nvSpPr>
          <p:spPr bwMode="auto">
            <a:xfrm>
              <a:off x="959635" y="3071812"/>
              <a:ext cx="3984237" cy="1077268"/>
            </a:xfrm>
            <a:prstGeom prst="rect">
              <a:avLst/>
            </a:prstGeom>
            <a:solidFill>
              <a:srgbClr val="FFFFFF"/>
            </a:solidFill>
            <a:ln w="3175" algn="ctr">
              <a:solidFill>
                <a:srgbClr val="B26A37"/>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endParaRPr lang="zh-CN" altLang="en-US" sz="2400">
                <a:solidFill>
                  <a:srgbClr val="FFFFFF"/>
                </a:solidFill>
                <a:latin typeface="+mn-ea"/>
                <a:ea typeface="+mn-ea"/>
                <a:sym typeface="微软雅黑" panose="020B0503020204020204" pitchFamily="34" charset="-122"/>
              </a:endParaRPr>
            </a:p>
          </p:txBody>
        </p:sp>
        <p:sp>
          <p:nvSpPr>
            <p:cNvPr id="20" name="矩形 19">
              <a:extLst>
                <a:ext uri="{FF2B5EF4-FFF2-40B4-BE49-F238E27FC236}">
                  <a16:creationId xmlns:a16="http://schemas.microsoft.com/office/drawing/2014/main" xmlns="" id="{09F37E47-D1BF-43F7-9B38-BFA6C91B5F34}"/>
                </a:ext>
              </a:extLst>
            </p:cNvPr>
            <p:cNvSpPr/>
            <p:nvPr/>
          </p:nvSpPr>
          <p:spPr bwMode="auto">
            <a:xfrm>
              <a:off x="2105698" y="3208255"/>
              <a:ext cx="2693725" cy="804381"/>
            </a:xfrm>
            <a:prstGeom prst="rect">
              <a:avLst/>
            </a:prstGeom>
            <a:solidFill>
              <a:srgbClr val="C87E4C"/>
            </a:solidFill>
            <a:ln w="3175" cap="flat" cmpd="sng" algn="ctr">
              <a:noFill/>
              <a:prstDash val="solid"/>
            </a:ln>
            <a:effectLst/>
          </p:spPr>
          <p:txBody>
            <a:bodyPr anchor="ctr"/>
            <a:lstStyle/>
            <a:p>
              <a:pPr algn="ctr">
                <a:defRPr/>
              </a:pPr>
              <a:r>
                <a:rPr lang="zh-CN" altLang="en-US" sz="2400" b="1" dirty="0">
                  <a:solidFill>
                    <a:srgbClr val="FFFFFF"/>
                  </a:solidFill>
                  <a:effectLst>
                    <a:outerShdw blurRad="38100" dist="38100" dir="2700000" algn="tl">
                      <a:srgbClr val="000000"/>
                    </a:outerShdw>
                  </a:effectLst>
                  <a:latin typeface="+mn-ea"/>
                  <a:ea typeface="+mn-ea"/>
                  <a:sym typeface="微软雅黑" panose="020B0503020204020204" pitchFamily="34" charset="-122"/>
                </a:rPr>
                <a:t>一般价值形式</a:t>
              </a:r>
            </a:p>
          </p:txBody>
        </p:sp>
        <p:sp>
          <p:nvSpPr>
            <p:cNvPr id="21" name="TextBox 34">
              <a:extLst>
                <a:ext uri="{FF2B5EF4-FFF2-40B4-BE49-F238E27FC236}">
                  <a16:creationId xmlns:a16="http://schemas.microsoft.com/office/drawing/2014/main" xmlns="" id="{0EED382B-2E0C-4983-B6DE-05CA90BA8A22}"/>
                </a:ext>
              </a:extLst>
            </p:cNvPr>
            <p:cNvSpPr txBox="1">
              <a:spLocks noChangeArrowheads="1"/>
            </p:cNvSpPr>
            <p:nvPr/>
          </p:nvSpPr>
          <p:spPr bwMode="auto">
            <a:xfrm>
              <a:off x="1116782" y="3195563"/>
              <a:ext cx="1614331" cy="82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rgbClr val="000000"/>
                  </a:solidFill>
                  <a:latin typeface="+mn-ea"/>
                  <a:ea typeface="+mn-ea"/>
                  <a:sym typeface="微软雅黑" panose="020B0503020204020204" pitchFamily="34" charset="-122"/>
                </a:rPr>
                <a:t>第三</a:t>
              </a:r>
            </a:p>
            <a:p>
              <a:r>
                <a:rPr lang="zh-CN" altLang="en-US" sz="2400" b="1" dirty="0">
                  <a:solidFill>
                    <a:srgbClr val="000000"/>
                  </a:solidFill>
                  <a:latin typeface="+mn-ea"/>
                  <a:ea typeface="+mn-ea"/>
                  <a:sym typeface="微软雅黑" panose="020B0503020204020204" pitchFamily="34" charset="-122"/>
                </a:rPr>
                <a:t>阶段</a:t>
              </a:r>
            </a:p>
          </p:txBody>
        </p:sp>
      </p:grpSp>
      <p:sp>
        <p:nvSpPr>
          <p:cNvPr id="3" name="矩形 2">
            <a:extLst>
              <a:ext uri="{FF2B5EF4-FFF2-40B4-BE49-F238E27FC236}">
                <a16:creationId xmlns:a16="http://schemas.microsoft.com/office/drawing/2014/main" xmlns="" id="{55EE9341-F2B5-4266-9052-A81A05522E9C}"/>
              </a:ext>
            </a:extLst>
          </p:cNvPr>
          <p:cNvSpPr/>
          <p:nvPr/>
        </p:nvSpPr>
        <p:spPr>
          <a:xfrm>
            <a:off x="6078539" y="1661018"/>
            <a:ext cx="5285014" cy="954107"/>
          </a:xfrm>
          <a:prstGeom prst="rect">
            <a:avLst/>
          </a:prstGeom>
        </p:spPr>
        <p:txBody>
          <a:bodyPr wrap="square">
            <a:spAutoFit/>
          </a:bodyPr>
          <a:lstStyle/>
          <a:p>
            <a:r>
              <a:rPr lang="zh-CN" altLang="en-US" sz="2800" b="1" dirty="0">
                <a:solidFill>
                  <a:schemeClr val="tx2"/>
                </a:solidFill>
                <a:latin typeface="微软雅黑" panose="020B0503020204020204" pitchFamily="34" charset="-122"/>
                <a:ea typeface="微软雅黑" panose="020B0503020204020204" pitchFamily="34" charset="-122"/>
                <a:cs typeface="方正行楷简体"/>
              </a:rPr>
              <a:t>一切商品的价值都通过一种商品表现出来</a:t>
            </a:r>
            <a:endParaRPr lang="zh-CN" altLang="en-US" sz="2800" dirty="0">
              <a:latin typeface="微软雅黑" panose="020B0503020204020204" pitchFamily="34" charset="-122"/>
              <a:ea typeface="微软雅黑" panose="020B0503020204020204" pitchFamily="34" charset="-122"/>
            </a:endParaRPr>
          </a:p>
        </p:txBody>
      </p:sp>
      <p:sp>
        <p:nvSpPr>
          <p:cNvPr id="29" name="Text Box 22">
            <a:extLst>
              <a:ext uri="{FF2B5EF4-FFF2-40B4-BE49-F238E27FC236}">
                <a16:creationId xmlns:a16="http://schemas.microsoft.com/office/drawing/2014/main" xmlns="" id="{61B2FFA0-9835-4358-80A2-409B8DC4CA38}"/>
              </a:ext>
            </a:extLst>
          </p:cNvPr>
          <p:cNvSpPr txBox="1">
            <a:spLocks noChangeArrowheads="1"/>
          </p:cNvSpPr>
          <p:nvPr/>
        </p:nvSpPr>
        <p:spPr bwMode="auto">
          <a:xfrm>
            <a:off x="7474972" y="3764205"/>
            <a:ext cx="3888581" cy="146219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buFont typeface="Arial" panose="020B0604020202020204" pitchFamily="34" charset="0"/>
              <a:buNone/>
            </a:pPr>
            <a:r>
              <a:rPr lang="zh-CN" altLang="en-US" sz="3600" b="1">
                <a:solidFill>
                  <a:schemeClr val="tx2"/>
                </a:solidFill>
                <a:latin typeface="Times New Roman" panose="02020603050405020304" pitchFamily="18" charset="0"/>
                <a:ea typeface="方正美黑简体"/>
                <a:cs typeface="方正美黑简体"/>
              </a:rPr>
              <a:t>充当一般等价物的商品还是不固定的  </a:t>
            </a:r>
          </a:p>
        </p:txBody>
      </p:sp>
    </p:spTree>
    <p:extLst>
      <p:ext uri="{BB962C8B-B14F-4D97-AF65-F5344CB8AC3E}">
        <p14:creationId xmlns:p14="http://schemas.microsoft.com/office/powerpoint/2010/main" val="24501589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23" name="组合 22">
            <a:extLst>
              <a:ext uri="{FF2B5EF4-FFF2-40B4-BE49-F238E27FC236}">
                <a16:creationId xmlns:a16="http://schemas.microsoft.com/office/drawing/2014/main" xmlns="" id="{C28C6DC3-FA3F-40E1-980D-3B2B5BAAD3F0}"/>
              </a:ext>
            </a:extLst>
          </p:cNvPr>
          <p:cNvGrpSpPr>
            <a:grpSpLocks/>
          </p:cNvGrpSpPr>
          <p:nvPr/>
        </p:nvGrpSpPr>
        <p:grpSpPr bwMode="auto">
          <a:xfrm>
            <a:off x="6908344" y="1185612"/>
            <a:ext cx="3984625" cy="1077912"/>
            <a:chOff x="959635" y="3071812"/>
            <a:chExt cx="3984237" cy="1077268"/>
          </a:xfrm>
        </p:grpSpPr>
        <p:sp>
          <p:nvSpPr>
            <p:cNvPr id="25" name="矩形 12">
              <a:extLst>
                <a:ext uri="{FF2B5EF4-FFF2-40B4-BE49-F238E27FC236}">
                  <a16:creationId xmlns:a16="http://schemas.microsoft.com/office/drawing/2014/main" xmlns="" id="{BBE08F06-B7BC-4B35-A05D-3ECAFC8B30C5}"/>
                </a:ext>
              </a:extLst>
            </p:cNvPr>
            <p:cNvSpPr>
              <a:spLocks noChangeArrowheads="1"/>
            </p:cNvSpPr>
            <p:nvPr/>
          </p:nvSpPr>
          <p:spPr bwMode="auto">
            <a:xfrm>
              <a:off x="959635" y="3071812"/>
              <a:ext cx="3984237" cy="1077268"/>
            </a:xfrm>
            <a:prstGeom prst="rect">
              <a:avLst/>
            </a:prstGeom>
            <a:solidFill>
              <a:srgbClr val="FFFFFF"/>
            </a:solidFill>
            <a:ln w="3175" algn="ctr">
              <a:solidFill>
                <a:srgbClr val="B26A37"/>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endParaRPr lang="zh-CN" altLang="en-US" sz="2400">
                <a:solidFill>
                  <a:srgbClr val="FFFFFF"/>
                </a:solidFill>
                <a:latin typeface="+mn-ea"/>
                <a:ea typeface="+mn-ea"/>
                <a:sym typeface="微软雅黑" panose="020B0503020204020204" pitchFamily="34" charset="-122"/>
              </a:endParaRPr>
            </a:p>
          </p:txBody>
        </p:sp>
        <p:sp>
          <p:nvSpPr>
            <p:cNvPr id="26" name="矩形 25">
              <a:extLst>
                <a:ext uri="{FF2B5EF4-FFF2-40B4-BE49-F238E27FC236}">
                  <a16:creationId xmlns:a16="http://schemas.microsoft.com/office/drawing/2014/main" xmlns="" id="{F076389A-081C-4EE9-90C7-F838B6530CB8}"/>
                </a:ext>
              </a:extLst>
            </p:cNvPr>
            <p:cNvSpPr/>
            <p:nvPr/>
          </p:nvSpPr>
          <p:spPr bwMode="auto">
            <a:xfrm>
              <a:off x="2105698" y="3208255"/>
              <a:ext cx="2693725" cy="804381"/>
            </a:xfrm>
            <a:prstGeom prst="rect">
              <a:avLst/>
            </a:prstGeom>
            <a:solidFill>
              <a:srgbClr val="C87E4C"/>
            </a:solidFill>
            <a:ln w="3175" cap="flat" cmpd="sng" algn="ctr">
              <a:noFill/>
              <a:prstDash val="solid"/>
            </a:ln>
            <a:effectLst/>
          </p:spPr>
          <p:txBody>
            <a:bodyPr anchor="ctr"/>
            <a:lstStyle/>
            <a:p>
              <a:pPr algn="ctr">
                <a:defRPr/>
              </a:pPr>
              <a:r>
                <a:rPr lang="zh-CN" altLang="en-US" sz="2400" b="1" dirty="0">
                  <a:solidFill>
                    <a:srgbClr val="FFFFFF"/>
                  </a:solidFill>
                  <a:effectLst>
                    <a:outerShdw blurRad="38100" dist="38100" dir="2700000" algn="tl">
                      <a:srgbClr val="000000"/>
                    </a:outerShdw>
                  </a:effectLst>
                  <a:latin typeface="+mn-ea"/>
                  <a:ea typeface="+mn-ea"/>
                  <a:sym typeface="微软雅黑" panose="020B0503020204020204" pitchFamily="34" charset="-122"/>
                </a:rPr>
                <a:t>货币形式</a:t>
              </a:r>
            </a:p>
          </p:txBody>
        </p:sp>
        <p:sp>
          <p:nvSpPr>
            <p:cNvPr id="27" name="TextBox 34">
              <a:extLst>
                <a:ext uri="{FF2B5EF4-FFF2-40B4-BE49-F238E27FC236}">
                  <a16:creationId xmlns:a16="http://schemas.microsoft.com/office/drawing/2014/main" xmlns="" id="{1869B3BA-2DFC-4379-8FC6-ADE46A587ED3}"/>
                </a:ext>
              </a:extLst>
            </p:cNvPr>
            <p:cNvSpPr txBox="1">
              <a:spLocks noChangeArrowheads="1"/>
            </p:cNvSpPr>
            <p:nvPr/>
          </p:nvSpPr>
          <p:spPr bwMode="auto">
            <a:xfrm>
              <a:off x="1116782" y="3195563"/>
              <a:ext cx="1614331" cy="82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rgbClr val="000000"/>
                  </a:solidFill>
                  <a:latin typeface="+mn-ea"/>
                  <a:ea typeface="+mn-ea"/>
                  <a:sym typeface="微软雅黑" panose="020B0503020204020204" pitchFamily="34" charset="-122"/>
                </a:rPr>
                <a:t>第四</a:t>
              </a:r>
            </a:p>
            <a:p>
              <a:r>
                <a:rPr lang="zh-CN" altLang="en-US" sz="2400" b="1" dirty="0">
                  <a:solidFill>
                    <a:srgbClr val="000000"/>
                  </a:solidFill>
                  <a:latin typeface="+mn-ea"/>
                  <a:ea typeface="+mn-ea"/>
                  <a:sym typeface="微软雅黑" panose="020B0503020204020204" pitchFamily="34" charset="-122"/>
                </a:rPr>
                <a:t>阶段</a:t>
              </a:r>
            </a:p>
          </p:txBody>
        </p:sp>
      </p:grpSp>
      <p:pic>
        <p:nvPicPr>
          <p:cNvPr id="28" name="内容占位符 58370" descr="t3">
            <a:extLst>
              <a:ext uri="{FF2B5EF4-FFF2-40B4-BE49-F238E27FC236}">
                <a16:creationId xmlns:a16="http://schemas.microsoft.com/office/drawing/2014/main" xmlns="" id="{479AFF6E-E4E6-4C68-A6FF-6989A7F51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54" t="7724" r="1389"/>
          <a:stretch>
            <a:fillRect/>
          </a:stretch>
        </p:blipFill>
        <p:spPr bwMode="auto">
          <a:xfrm>
            <a:off x="6908344" y="2640090"/>
            <a:ext cx="5019904" cy="370704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xmlns="" id="{91CCFE37-51BB-4701-A462-2E9AE0B80702}"/>
              </a:ext>
            </a:extLst>
          </p:cNvPr>
          <p:cNvSpPr/>
          <p:nvPr/>
        </p:nvSpPr>
        <p:spPr>
          <a:xfrm>
            <a:off x="941615" y="2844577"/>
            <a:ext cx="4071257" cy="1815882"/>
          </a:xfrm>
          <a:prstGeom prst="rect">
            <a:avLst/>
          </a:prstGeom>
        </p:spPr>
        <p:txBody>
          <a:bodyPr wrap="square">
            <a:spAutoFit/>
          </a:bodyPr>
          <a:lstStyle/>
          <a:p>
            <a:r>
              <a:rPr lang="zh-CN" altLang="en-US" sz="2800" b="1" dirty="0">
                <a:solidFill>
                  <a:schemeClr val="tx2"/>
                </a:solidFill>
                <a:latin typeface="+mj-lt"/>
                <a:ea typeface="方正行楷简体"/>
                <a:cs typeface="方正行楷简体"/>
              </a:rPr>
              <a:t>指一般等价物固定在黄金或</a:t>
            </a:r>
            <a:r>
              <a:rPr lang="zh-CN" altLang="en-US" sz="2800" b="1" dirty="0">
                <a:solidFill>
                  <a:schemeClr val="tx2"/>
                </a:solidFill>
                <a:latin typeface="+mj-lt"/>
                <a:ea typeface="华文宋体" panose="02010600040101010101" pitchFamily="2" charset="-122"/>
              </a:rPr>
              <a:t>白银上，一切商品的价值都通过金或银来表示</a:t>
            </a:r>
            <a:endParaRPr lang="zh-CN" altLang="en-US" sz="2800" dirty="0">
              <a:latin typeface="+mj-lt"/>
            </a:endParaRPr>
          </a:p>
        </p:txBody>
      </p:sp>
    </p:spTree>
    <p:extLst>
      <p:ext uri="{BB962C8B-B14F-4D97-AF65-F5344CB8AC3E}">
        <p14:creationId xmlns:p14="http://schemas.microsoft.com/office/powerpoint/2010/main" val="225288497"/>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pic>
        <p:nvPicPr>
          <p:cNvPr id="9" name="图片 59393" descr="t4">
            <a:extLst>
              <a:ext uri="{FF2B5EF4-FFF2-40B4-BE49-F238E27FC236}">
                <a16:creationId xmlns:a16="http://schemas.microsoft.com/office/drawing/2014/main" xmlns="" id="{64216E1B-01DA-47DB-BB2B-3C50E7D79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425" y="1287012"/>
            <a:ext cx="640715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765661"/>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50E6510-4A97-45F4-8343-8DAF88225E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7730546">
            <a:off x="-89437" y="1736962"/>
            <a:ext cx="3783756" cy="423569"/>
          </a:xfrm>
          <a:prstGeom prst="rect">
            <a:avLst/>
          </a:prstGeom>
        </p:spPr>
      </p:pic>
      <p:grpSp>
        <p:nvGrpSpPr>
          <p:cNvPr id="15" name="组合 14">
            <a:extLst>
              <a:ext uri="{FF2B5EF4-FFF2-40B4-BE49-F238E27FC236}">
                <a16:creationId xmlns:a16="http://schemas.microsoft.com/office/drawing/2014/main" xmlns="" id="{73205834-7BC3-4E3A-AB6C-314CCCAA0B8E}"/>
              </a:ext>
            </a:extLst>
          </p:cNvPr>
          <p:cNvGrpSpPr/>
          <p:nvPr/>
        </p:nvGrpSpPr>
        <p:grpSpPr>
          <a:xfrm>
            <a:off x="0" y="859950"/>
            <a:ext cx="2450640" cy="1575797"/>
            <a:chOff x="0" y="859950"/>
            <a:chExt cx="2450640" cy="1575797"/>
          </a:xfrm>
        </p:grpSpPr>
        <p:sp>
          <p:nvSpPr>
            <p:cNvPr id="18" name="任意多边形: 形状 17">
              <a:extLst>
                <a:ext uri="{FF2B5EF4-FFF2-40B4-BE49-F238E27FC236}">
                  <a16:creationId xmlns:a16="http://schemas.microsoft.com/office/drawing/2014/main" xmlns="" id="{1FBB5E52-8750-49C2-8E62-E581B30F1147}"/>
                </a:ext>
              </a:extLst>
            </p:cNvPr>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9" name="矩形 18">
              <a:extLst>
                <a:ext uri="{FF2B5EF4-FFF2-40B4-BE49-F238E27FC236}">
                  <a16:creationId xmlns:a16="http://schemas.microsoft.com/office/drawing/2014/main" xmlns="" id="{A5E80651-6CD7-4D18-8C89-6EDB6ACAB3F1}"/>
                </a:ext>
              </a:extLst>
            </p:cNvPr>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grpSp>
      <p:pic>
        <p:nvPicPr>
          <p:cNvPr id="24" name="图片 23">
            <a:extLst>
              <a:ext uri="{FF2B5EF4-FFF2-40B4-BE49-F238E27FC236}">
                <a16:creationId xmlns:a16="http://schemas.microsoft.com/office/drawing/2014/main" xmlns="" id="{7CBA563D-BCF2-4B9D-BD2A-4A910BECD26E}"/>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p:blipFill>
        <p:spPr>
          <a:xfrm>
            <a:off x="295012" y="755634"/>
            <a:ext cx="1522440" cy="1575798"/>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8" name="文本框 27">
            <a:extLst>
              <a:ext uri="{FF2B5EF4-FFF2-40B4-BE49-F238E27FC236}">
                <a16:creationId xmlns:a16="http://schemas.microsoft.com/office/drawing/2014/main" xmlns="" id="{5EB2E0D5-5AEC-4499-9FED-EF5387AC0BE0}"/>
              </a:ext>
            </a:extLst>
          </p:cNvPr>
          <p:cNvSpPr txBox="1"/>
          <p:nvPr/>
        </p:nvSpPr>
        <p:spPr>
          <a:xfrm>
            <a:off x="526614" y="3180377"/>
            <a:ext cx="5180380" cy="903645"/>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货币的奥秘</a:t>
            </a:r>
            <a:endPar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endParaRPr>
          </a:p>
        </p:txBody>
      </p:sp>
      <p:pic>
        <p:nvPicPr>
          <p:cNvPr id="14" name="图片 13">
            <a:hlinkClick r:id="rId8"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277809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31" name="矩形: 圆角 30">
            <a:extLst>
              <a:ext uri="{FF2B5EF4-FFF2-40B4-BE49-F238E27FC236}">
                <a16:creationId xmlns:a16="http://schemas.microsoft.com/office/drawing/2014/main" xmlns="" id="{36C0A9DB-0BCD-490A-8AC1-DD6B4D687AC0}"/>
              </a:ext>
            </a:extLst>
          </p:cNvPr>
          <p:cNvSpPr/>
          <p:nvPr/>
        </p:nvSpPr>
        <p:spPr>
          <a:xfrm>
            <a:off x="2873829" y="1064542"/>
            <a:ext cx="64443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（四）价值形式的发展与货币的产生</a:t>
            </a:r>
          </a:p>
        </p:txBody>
      </p:sp>
      <p:sp>
        <p:nvSpPr>
          <p:cNvPr id="32" name="矩形 4">
            <a:extLst>
              <a:ext uri="{FF2B5EF4-FFF2-40B4-BE49-F238E27FC236}">
                <a16:creationId xmlns:a16="http://schemas.microsoft.com/office/drawing/2014/main" xmlns="" id="{7DA6AC05-2D59-4B65-920D-FA61EE784D8D}"/>
              </a:ext>
            </a:extLst>
          </p:cNvPr>
          <p:cNvSpPr>
            <a:spLocks noChangeArrowheads="1"/>
          </p:cNvSpPr>
          <p:nvPr/>
        </p:nvSpPr>
        <p:spPr bwMode="auto">
          <a:xfrm>
            <a:off x="843420" y="1929264"/>
            <a:ext cx="7661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货币</a:t>
            </a:r>
          </a:p>
        </p:txBody>
      </p:sp>
      <p:grpSp>
        <p:nvGrpSpPr>
          <p:cNvPr id="6" name="组合 5">
            <a:extLst>
              <a:ext uri="{FF2B5EF4-FFF2-40B4-BE49-F238E27FC236}">
                <a16:creationId xmlns:a16="http://schemas.microsoft.com/office/drawing/2014/main" xmlns="" id="{0B27AB70-0101-4EB5-9D63-5F59D7F3A849}"/>
              </a:ext>
            </a:extLst>
          </p:cNvPr>
          <p:cNvGrpSpPr/>
          <p:nvPr/>
        </p:nvGrpSpPr>
        <p:grpSpPr>
          <a:xfrm>
            <a:off x="1989483" y="2644195"/>
            <a:ext cx="2770446" cy="3381545"/>
            <a:chOff x="2212053" y="2523768"/>
            <a:chExt cx="2770446" cy="3381545"/>
          </a:xfrm>
        </p:grpSpPr>
        <p:sp>
          <p:nvSpPr>
            <p:cNvPr id="49" name="椭圆 48">
              <a:extLst>
                <a:ext uri="{FF2B5EF4-FFF2-40B4-BE49-F238E27FC236}">
                  <a16:creationId xmlns:a16="http://schemas.microsoft.com/office/drawing/2014/main" xmlns="" id="{AB8F44B8-12FA-4736-88C6-46A45E4DE6BA}"/>
                </a:ext>
              </a:extLst>
            </p:cNvPr>
            <p:cNvSpPr/>
            <p:nvPr/>
          </p:nvSpPr>
          <p:spPr>
            <a:xfrm>
              <a:off x="2212053" y="3134867"/>
              <a:ext cx="2770446" cy="2770446"/>
            </a:xfrm>
            <a:prstGeom prst="ellipse">
              <a:avLst/>
            </a:prstGeom>
            <a:solidFill>
              <a:sysClr val="window" lastClr="FFFFFF"/>
            </a:solidFill>
            <a:ln w="57150" cap="flat" cmpd="sng" algn="ctr">
              <a:solidFill>
                <a:srgbClr val="C87E4C"/>
              </a:solidFill>
              <a:prstDash val="solid"/>
            </a:ln>
            <a:effectLst/>
          </p:spPr>
          <p:txBody>
            <a:bodyPr lIns="0" tIns="576000" rIns="0" bIns="0" anchor="ctr"/>
            <a:lstStyle/>
            <a:p>
              <a:pPr algn="ctr" eaLnBrk="1" fontAlgn="auto" hangingPunct="1">
                <a:lnSpc>
                  <a:spcPct val="130000"/>
                </a:lnSpc>
                <a:spcBef>
                  <a:spcPts val="0"/>
                </a:spcBef>
                <a:spcAft>
                  <a:spcPts val="0"/>
                </a:spcAft>
                <a:defRPr/>
              </a:pPr>
              <a:endParaRPr lang="en-US" altLang="zh-CN" sz="1600" kern="0" dirty="0">
                <a:solidFill>
                  <a:schemeClr val="bg1">
                    <a:lumMod val="50000"/>
                  </a:schemeClr>
                </a:solidFill>
                <a:latin typeface="幼圆" panose="02010509060101010101" pitchFamily="49" charset="-122"/>
                <a:ea typeface="幼圆" panose="02010509060101010101" pitchFamily="49" charset="-122"/>
                <a:cs typeface="Arial" panose="020B0604020202020204" pitchFamily="34" charset="0"/>
              </a:endParaRPr>
            </a:p>
          </p:txBody>
        </p:sp>
        <p:sp>
          <p:nvSpPr>
            <p:cNvPr id="50" name="等腰三角形 49">
              <a:extLst>
                <a:ext uri="{FF2B5EF4-FFF2-40B4-BE49-F238E27FC236}">
                  <a16:creationId xmlns:a16="http://schemas.microsoft.com/office/drawing/2014/main" xmlns="" id="{DB39A426-1966-4291-8388-313C4C13AE75}"/>
                </a:ext>
              </a:extLst>
            </p:cNvPr>
            <p:cNvSpPr/>
            <p:nvPr/>
          </p:nvSpPr>
          <p:spPr>
            <a:xfrm flipV="1">
              <a:off x="3113088" y="3544888"/>
              <a:ext cx="968375" cy="503237"/>
            </a:xfrm>
            <a:prstGeom prst="triangle">
              <a:avLst/>
            </a:prstGeom>
            <a:solidFill>
              <a:schemeClr val="accent2">
                <a:lumMod val="20000"/>
                <a:lumOff val="80000"/>
              </a:schemeClr>
            </a:solidFill>
            <a:ln w="57150" cap="flat" cmpd="sng" algn="ctr">
              <a:solidFill>
                <a:schemeClr val="accent2">
                  <a:lumMod val="40000"/>
                  <a:lumOff val="60000"/>
                </a:schemeClr>
              </a:solidFill>
              <a:prstDash val="solid"/>
            </a:ln>
            <a:effectLst/>
          </p:spPr>
          <p:txBody>
            <a:bodyPr anchor="ctr"/>
            <a:lstStyle/>
            <a:p>
              <a:pPr algn="ctr" eaLnBrk="1" fontAlgn="auto" hangingPunct="1">
                <a:spcBef>
                  <a:spcPts val="0"/>
                </a:spcBef>
                <a:spcAft>
                  <a:spcPts val="0"/>
                </a:spcAft>
                <a:defRPr/>
              </a:pPr>
              <a:endParaRPr lang="en-US" kern="0">
                <a:solidFill>
                  <a:sysClr val="window" lastClr="FFFFFF"/>
                </a:solidFill>
                <a:latin typeface="Calibri" panose="020F0502020204030204"/>
                <a:ea typeface="+mn-ea"/>
              </a:endParaRPr>
            </a:p>
          </p:txBody>
        </p:sp>
        <p:sp>
          <p:nvSpPr>
            <p:cNvPr id="51" name="椭圆 50">
              <a:extLst>
                <a:ext uri="{FF2B5EF4-FFF2-40B4-BE49-F238E27FC236}">
                  <a16:creationId xmlns:a16="http://schemas.microsoft.com/office/drawing/2014/main" xmlns="" id="{27D1B3BD-7A7F-496F-8B03-726CB47691A8}"/>
                </a:ext>
              </a:extLst>
            </p:cNvPr>
            <p:cNvSpPr/>
            <p:nvPr/>
          </p:nvSpPr>
          <p:spPr>
            <a:xfrm>
              <a:off x="3039156" y="2523768"/>
              <a:ext cx="1082902" cy="1082902"/>
            </a:xfrm>
            <a:prstGeom prst="ellipse">
              <a:avLst/>
            </a:prstGeom>
            <a:solidFill>
              <a:sysClr val="window" lastClr="FFFFFF"/>
            </a:solidFill>
            <a:ln w="57150" cap="flat" cmpd="sng" algn="ctr">
              <a:solidFill>
                <a:srgbClr val="B26A37"/>
              </a:solidFill>
              <a:prstDash val="solid"/>
            </a:ln>
            <a:effectLst/>
          </p:spPr>
          <p:txBody>
            <a:bodyPr lIns="0" tIns="288000" rIns="0" bIns="0" anchor="ctr"/>
            <a:lstStyle/>
            <a:p>
              <a:pPr algn="ctr" eaLnBrk="1" fontAlgn="auto" hangingPunct="1">
                <a:spcBef>
                  <a:spcPts val="0"/>
                </a:spcBef>
                <a:spcAft>
                  <a:spcPts val="0"/>
                </a:spcAft>
                <a:defRPr/>
              </a:pPr>
              <a:endParaRPr lang="en-US" sz="2000" kern="0" dirty="0">
                <a:ln w="18415" cmpd="sng">
                  <a:noFill/>
                  <a:prstDash val="solid"/>
                </a:ln>
                <a:solidFill>
                  <a:srgbClr val="D47972"/>
                </a:solidFill>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xmlns="" id="{132D7BD4-20A8-44DE-8E6C-2D5B1F24A865}"/>
                </a:ext>
              </a:extLst>
            </p:cNvPr>
            <p:cNvSpPr/>
            <p:nvPr/>
          </p:nvSpPr>
          <p:spPr>
            <a:xfrm>
              <a:off x="3102257" y="2788220"/>
              <a:ext cx="954107" cy="553998"/>
            </a:xfrm>
            <a:prstGeom prst="rect">
              <a:avLst/>
            </a:prstGeom>
          </p:spPr>
          <p:txBody>
            <a:bodyPr wrap="none">
              <a:spAutoFit/>
            </a:bodyPr>
            <a:lstStyle/>
            <a:p>
              <a:pPr lvl="0" algn="ctr" eaLnBrk="1" fontAlgn="auto" hangingPunct="1">
                <a:spcBef>
                  <a:spcPts val="0"/>
                </a:spcBef>
                <a:spcAft>
                  <a:spcPts val="0"/>
                </a:spcAft>
                <a:defRPr/>
              </a:pPr>
              <a:r>
                <a:rPr lang="zh-CN" altLang="en-US" sz="3000" b="1" dirty="0">
                  <a:solidFill>
                    <a:srgbClr val="B26A37"/>
                  </a:solidFill>
                  <a:latin typeface="微软雅黑" panose="020B0503020204020204" pitchFamily="34" charset="-122"/>
                  <a:ea typeface="微软雅黑" panose="020B0503020204020204" pitchFamily="34" charset="-122"/>
                  <a:sym typeface="微软雅黑" panose="020B0503020204020204" pitchFamily="34" charset="-122"/>
                </a:rPr>
                <a:t>货币</a:t>
              </a:r>
              <a:endParaRPr lang="en-US" altLang="zh-CN" sz="2000" kern="0" dirty="0">
                <a:ln w="18415" cmpd="sng">
                  <a:noFill/>
                  <a:prstDash val="solid"/>
                </a:ln>
                <a:solidFill>
                  <a:srgbClr val="D47972"/>
                </a:solidFill>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62" name="文本框 1">
              <a:extLst>
                <a:ext uri="{FF2B5EF4-FFF2-40B4-BE49-F238E27FC236}">
                  <a16:creationId xmlns:a16="http://schemas.microsoft.com/office/drawing/2014/main" xmlns="" id="{A369322A-939E-43B1-BA06-EE9639D3411A}"/>
                </a:ext>
              </a:extLst>
            </p:cNvPr>
            <p:cNvSpPr txBox="1">
              <a:spLocks noChangeArrowheads="1"/>
            </p:cNvSpPr>
            <p:nvPr/>
          </p:nvSpPr>
          <p:spPr bwMode="auto">
            <a:xfrm>
              <a:off x="2569111" y="4115120"/>
              <a:ext cx="2123870"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2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固定充当一般等价物的商品</a:t>
              </a:r>
            </a:p>
          </p:txBody>
        </p:sp>
      </p:grpSp>
      <p:pic>
        <p:nvPicPr>
          <p:cNvPr id="2050" name="Picture 2">
            <a:extLst>
              <a:ext uri="{FF2B5EF4-FFF2-40B4-BE49-F238E27FC236}">
                <a16:creationId xmlns:a16="http://schemas.microsoft.com/office/drawing/2014/main" xmlns="" id="{06681605-6775-40F2-A500-85DE2DED965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5511"/>
          <a:stretch/>
        </p:blipFill>
        <p:spPr bwMode="auto">
          <a:xfrm>
            <a:off x="5615612" y="-414525"/>
            <a:ext cx="6680555" cy="727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3748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xmlns="" id="{4F969E7B-EB6A-4DF8-AFAB-2D13016C5E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385" y="232781"/>
            <a:ext cx="9261230" cy="5880596"/>
          </a:xfrm>
          <a:prstGeom prst="roundRect">
            <a:avLst>
              <a:gd name="adj" fmla="val 7147"/>
            </a:avLst>
          </a:prstGeom>
          <a:ln>
            <a:solidFill>
              <a:schemeClr val="bg1">
                <a:lumMod val="65000"/>
              </a:schemeClr>
            </a:solidFill>
          </a:ln>
          <a:effectLst>
            <a:outerShdw blurRad="63500" sx="102000" sy="102000" algn="ctr" rotWithShape="0">
              <a:prstClr val="black">
                <a:alpha val="40000"/>
              </a:prstClr>
            </a:outerShdw>
          </a:effectLst>
        </p:spPr>
      </p:pic>
      <p:sp>
        <p:nvSpPr>
          <p:cNvPr id="9" name="矩形 4">
            <a:extLst>
              <a:ext uri="{FF2B5EF4-FFF2-40B4-BE49-F238E27FC236}">
                <a16:creationId xmlns:a16="http://schemas.microsoft.com/office/drawing/2014/main" xmlns="" id="{387AB1DC-2221-4257-A8FE-A0C430A607E4}"/>
              </a:ext>
            </a:extLst>
          </p:cNvPr>
          <p:cNvSpPr>
            <a:spLocks noChangeArrowheads="1"/>
          </p:cNvSpPr>
          <p:nvPr/>
        </p:nvSpPr>
        <p:spPr bwMode="auto">
          <a:xfrm>
            <a:off x="0" y="5961063"/>
            <a:ext cx="12192000" cy="896937"/>
          </a:xfrm>
          <a:prstGeom prst="rect">
            <a:avLst/>
          </a:prstGeom>
          <a:solidFill>
            <a:srgbClr val="C87E4C"/>
          </a:solidFill>
          <a:ln w="25400" algn="ctr">
            <a:noFill/>
            <a:miter lim="800000"/>
            <a:headEnd/>
            <a:tailEnd/>
          </a:ln>
        </p:spPr>
        <p:txBody>
          <a:bodyPr lIns="91424" tIns="45718" rIns="91424" bIns="45718" anchor="ctr"/>
          <a:lstStyle/>
          <a:p>
            <a:pPr algn="ctr"/>
            <a:endParaRPr lang="zh-CN" altLang="en-US">
              <a:solidFill>
                <a:srgbClr val="FFFFFF"/>
              </a:solidFill>
              <a:latin typeface="Calibri" pitchFamily="34" charset="0"/>
              <a:ea typeface="宋体" charset="-122"/>
            </a:endParaRPr>
          </a:p>
        </p:txBody>
      </p:sp>
      <p:sp>
        <p:nvSpPr>
          <p:cNvPr id="18" name="矩形 1">
            <a:extLst>
              <a:ext uri="{FF2B5EF4-FFF2-40B4-BE49-F238E27FC236}">
                <a16:creationId xmlns:a16="http://schemas.microsoft.com/office/drawing/2014/main" xmlns="" id="{3E1082D9-32DC-4B74-A377-85ABAD8CEF3C}"/>
              </a:ext>
            </a:extLst>
          </p:cNvPr>
          <p:cNvSpPr>
            <a:spLocks noChangeArrowheads="1"/>
          </p:cNvSpPr>
          <p:nvPr/>
        </p:nvSpPr>
        <p:spPr bwMode="auto">
          <a:xfrm>
            <a:off x="-155449" y="6126479"/>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rPr>
              <a:t>你从这幅画中观察到了哪些细节？这幅画反映了哪些历史现实？</a:t>
            </a:r>
          </a:p>
        </p:txBody>
      </p:sp>
      <p:grpSp>
        <p:nvGrpSpPr>
          <p:cNvPr id="16" name="组合 15">
            <a:extLst>
              <a:ext uri="{FF2B5EF4-FFF2-40B4-BE49-F238E27FC236}">
                <a16:creationId xmlns:a16="http://schemas.microsoft.com/office/drawing/2014/main" xmlns="" id="{8A905DB4-3B71-4847-A4BE-8CDDDE3B9201}"/>
              </a:ext>
            </a:extLst>
          </p:cNvPr>
          <p:cNvGrpSpPr/>
          <p:nvPr/>
        </p:nvGrpSpPr>
        <p:grpSpPr>
          <a:xfrm>
            <a:off x="-155449" y="-29603"/>
            <a:ext cx="2779847" cy="1359506"/>
            <a:chOff x="7517898" y="-582375"/>
            <a:chExt cx="4674099" cy="3611433"/>
          </a:xfrm>
        </p:grpSpPr>
        <p:pic>
          <p:nvPicPr>
            <p:cNvPr id="15" name="图片 14">
              <a:extLst>
                <a:ext uri="{FF2B5EF4-FFF2-40B4-BE49-F238E27FC236}">
                  <a16:creationId xmlns:a16="http://schemas.microsoft.com/office/drawing/2014/main" xmlns="" id="{1E069029-C7EF-4328-861E-6619AB3F698B}"/>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517898" y="-582375"/>
              <a:ext cx="4674099" cy="3611433"/>
            </a:xfrm>
            <a:prstGeom prst="rect">
              <a:avLst/>
            </a:prstGeom>
          </p:spPr>
        </p:pic>
        <p:sp>
          <p:nvSpPr>
            <p:cNvPr id="8" name="矩形 2">
              <a:extLst>
                <a:ext uri="{FF2B5EF4-FFF2-40B4-BE49-F238E27FC236}">
                  <a16:creationId xmlns:a16="http://schemas.microsoft.com/office/drawing/2014/main" xmlns="" id="{78C9489B-2A70-4540-B6E7-D8908DFDDE8F}"/>
                </a:ext>
              </a:extLst>
            </p:cNvPr>
            <p:cNvSpPr>
              <a:spLocks noChangeArrowheads="1"/>
            </p:cNvSpPr>
            <p:nvPr/>
          </p:nvSpPr>
          <p:spPr bwMode="auto">
            <a:xfrm>
              <a:off x="7731509" y="-116828"/>
              <a:ext cx="4246875" cy="196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706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a:r>
                <a:rPr lang="en-US" altLang="zh-CN" sz="1400" b="1" dirty="0">
                  <a:solidFill>
                    <a:prstClr val="white"/>
                  </a:solidFill>
                  <a:effectLst>
                    <a:outerShdw blurRad="38100" dist="38100" dir="2700000" algn="tl">
                      <a:srgbClr val="000000">
                        <a:alpha val="43137"/>
                      </a:srgbClr>
                    </a:outerShdw>
                  </a:effectLst>
                  <a:latin typeface="微软雅黑" panose="020B0503020204020204" pitchFamily="34" charset="-122"/>
                </a:rPr>
                <a:t>《Blood Cotton Initiative》</a:t>
              </a:r>
            </a:p>
            <a:p>
              <a:pPr lvl="0" indent="0" algn="ctr" eaLnBrk="1"/>
              <a:r>
                <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rPr>
                <a:t>（血棉行动）乌合麒麟作</a:t>
              </a:r>
            </a:p>
          </p:txBody>
        </p:sp>
      </p:grpSp>
    </p:spTree>
    <p:extLst>
      <p:ext uri="{BB962C8B-B14F-4D97-AF65-F5344CB8AC3E}">
        <p14:creationId xmlns:p14="http://schemas.microsoft.com/office/powerpoint/2010/main" val="168880659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16">
            <a:extLst>
              <a:ext uri="{FF2B5EF4-FFF2-40B4-BE49-F238E27FC236}">
                <a16:creationId xmlns:a16="http://schemas.microsoft.com/office/drawing/2014/main" xmlns="" id="{03C269F4-36FB-44C6-B8C5-6B85B5BBEECC}"/>
              </a:ext>
            </a:extLst>
          </p:cNvPr>
          <p:cNvSpPr>
            <a:spLocks noChangeArrowheads="1"/>
          </p:cNvSpPr>
          <p:nvPr/>
        </p:nvSpPr>
        <p:spPr bwMode="auto">
          <a:xfrm>
            <a:off x="3309613" y="3415789"/>
            <a:ext cx="2519427" cy="2106140"/>
          </a:xfrm>
          <a:prstGeom prst="roundRect">
            <a:avLst>
              <a:gd name="adj" fmla="val 8745"/>
            </a:avLst>
          </a:prstGeom>
          <a:gradFill rotWithShape="1">
            <a:gsLst>
              <a:gs pos="0">
                <a:srgbClr val="FFFFFF"/>
              </a:gs>
              <a:gs pos="100000">
                <a:srgbClr val="EAEAEA"/>
              </a:gs>
            </a:gsLst>
            <a:lin ang="2700000" scaled="1"/>
          </a:gradFill>
          <a:ln w="9525">
            <a:solidFill>
              <a:srgbClr val="DDDDDD"/>
            </a:solidFill>
            <a:round/>
          </a:ln>
        </p:spPr>
        <p:txBody>
          <a:bodyPr anchor="ctr"/>
          <a:lstStyle/>
          <a:p>
            <a:pPr algn="ctr" fontAlgn="auto">
              <a:lnSpc>
                <a:spcPct val="150000"/>
              </a:lnSpc>
              <a:spcBef>
                <a:spcPts val="0"/>
              </a:spcBef>
              <a:spcAft>
                <a:spcPts val="0"/>
              </a:spcAft>
              <a:defRPr/>
            </a:pPr>
            <a:endParaRPr lang="zh-CN" altLang="en-US" kern="0" dirty="0">
              <a:solidFill>
                <a:srgbClr val="646464"/>
              </a:solidFill>
              <a:latin typeface="+mn-lt"/>
              <a:ea typeface="微软雅黑" panose="020B0503020204020204" pitchFamily="34" charset="-122"/>
            </a:endParaRPr>
          </a:p>
        </p:txBody>
      </p:sp>
      <p:sp>
        <p:nvSpPr>
          <p:cNvPr id="20" name="AutoShape 16">
            <a:extLst>
              <a:ext uri="{FF2B5EF4-FFF2-40B4-BE49-F238E27FC236}">
                <a16:creationId xmlns:a16="http://schemas.microsoft.com/office/drawing/2014/main" xmlns="" id="{B77D5DE6-4E22-4659-8C45-1B6EF9C46D1D}"/>
              </a:ext>
            </a:extLst>
          </p:cNvPr>
          <p:cNvSpPr>
            <a:spLocks noChangeArrowheads="1"/>
          </p:cNvSpPr>
          <p:nvPr/>
        </p:nvSpPr>
        <p:spPr bwMode="auto">
          <a:xfrm>
            <a:off x="482600" y="3415789"/>
            <a:ext cx="2519427" cy="2106140"/>
          </a:xfrm>
          <a:prstGeom prst="roundRect">
            <a:avLst>
              <a:gd name="adj" fmla="val 8745"/>
            </a:avLst>
          </a:prstGeom>
          <a:gradFill rotWithShape="1">
            <a:gsLst>
              <a:gs pos="0">
                <a:srgbClr val="FFFFFF"/>
              </a:gs>
              <a:gs pos="100000">
                <a:srgbClr val="EAEAEA"/>
              </a:gs>
            </a:gsLst>
            <a:lin ang="2700000" scaled="1"/>
          </a:gradFill>
          <a:ln w="9525">
            <a:solidFill>
              <a:srgbClr val="DDDDDD"/>
            </a:solidFill>
            <a:round/>
          </a:ln>
        </p:spPr>
        <p:txBody>
          <a:bodyPr anchor="ctr"/>
          <a:lstStyle/>
          <a:p>
            <a:pPr algn="ctr" fontAlgn="auto">
              <a:lnSpc>
                <a:spcPct val="150000"/>
              </a:lnSpc>
              <a:spcBef>
                <a:spcPts val="0"/>
              </a:spcBef>
              <a:spcAft>
                <a:spcPts val="0"/>
              </a:spcAft>
              <a:defRPr/>
            </a:pPr>
            <a:endParaRPr lang="zh-CN" altLang="en-US" kern="0" dirty="0">
              <a:solidFill>
                <a:srgbClr val="646464"/>
              </a:solidFill>
              <a:latin typeface="+mn-lt"/>
              <a:ea typeface="微软雅黑" panose="020B0503020204020204" pitchFamily="34" charset="-122"/>
            </a:endParaRPr>
          </a:p>
        </p:txBody>
      </p:sp>
      <p:sp>
        <p:nvSpPr>
          <p:cNvPr id="40" name="AutoShape 16">
            <a:extLst>
              <a:ext uri="{FF2B5EF4-FFF2-40B4-BE49-F238E27FC236}">
                <a16:creationId xmlns:a16="http://schemas.microsoft.com/office/drawing/2014/main" xmlns="" id="{E5D052C3-5BBA-40FC-A74F-22BAABF03B76}"/>
              </a:ext>
            </a:extLst>
          </p:cNvPr>
          <p:cNvSpPr>
            <a:spLocks noChangeArrowheads="1"/>
          </p:cNvSpPr>
          <p:nvPr/>
        </p:nvSpPr>
        <p:spPr bwMode="auto">
          <a:xfrm>
            <a:off x="5935071" y="3415789"/>
            <a:ext cx="2519427" cy="2106140"/>
          </a:xfrm>
          <a:prstGeom prst="roundRect">
            <a:avLst>
              <a:gd name="adj" fmla="val 8745"/>
            </a:avLst>
          </a:prstGeom>
          <a:gradFill rotWithShape="1">
            <a:gsLst>
              <a:gs pos="0">
                <a:srgbClr val="FFFFFF"/>
              </a:gs>
              <a:gs pos="100000">
                <a:srgbClr val="EAEAEA"/>
              </a:gs>
            </a:gsLst>
            <a:lin ang="2700000" scaled="1"/>
          </a:gradFill>
          <a:ln w="9525">
            <a:solidFill>
              <a:srgbClr val="DDDDDD"/>
            </a:solidFill>
            <a:round/>
          </a:ln>
        </p:spPr>
        <p:txBody>
          <a:bodyPr anchor="ctr"/>
          <a:lstStyle/>
          <a:p>
            <a:pPr algn="ctr" fontAlgn="auto">
              <a:lnSpc>
                <a:spcPct val="150000"/>
              </a:lnSpc>
              <a:spcBef>
                <a:spcPts val="0"/>
              </a:spcBef>
              <a:spcAft>
                <a:spcPts val="0"/>
              </a:spcAft>
              <a:defRPr/>
            </a:pPr>
            <a:endParaRPr lang="zh-CN" altLang="en-US" kern="0" dirty="0">
              <a:solidFill>
                <a:srgbClr val="646464"/>
              </a:solidFill>
              <a:latin typeface="+mn-lt"/>
              <a:ea typeface="微软雅黑" panose="020B0503020204020204" pitchFamily="34" charset="-122"/>
            </a:endParaRPr>
          </a:p>
        </p:txBody>
      </p:sp>
      <p:sp>
        <p:nvSpPr>
          <p:cNvPr id="52" name="AutoShape 16">
            <a:extLst>
              <a:ext uri="{FF2B5EF4-FFF2-40B4-BE49-F238E27FC236}">
                <a16:creationId xmlns:a16="http://schemas.microsoft.com/office/drawing/2014/main" xmlns="" id="{4E377B1A-36C5-4BB7-9564-49EEBAC39043}"/>
              </a:ext>
            </a:extLst>
          </p:cNvPr>
          <p:cNvSpPr>
            <a:spLocks noChangeArrowheads="1"/>
          </p:cNvSpPr>
          <p:nvPr/>
        </p:nvSpPr>
        <p:spPr bwMode="auto">
          <a:xfrm>
            <a:off x="8700539" y="3415789"/>
            <a:ext cx="2642516" cy="2106140"/>
          </a:xfrm>
          <a:prstGeom prst="roundRect">
            <a:avLst>
              <a:gd name="adj" fmla="val 8745"/>
            </a:avLst>
          </a:prstGeom>
          <a:gradFill rotWithShape="1">
            <a:gsLst>
              <a:gs pos="0">
                <a:srgbClr val="FFFFFF"/>
              </a:gs>
              <a:gs pos="100000">
                <a:srgbClr val="EAEAEA"/>
              </a:gs>
            </a:gsLst>
            <a:lin ang="2700000" scaled="1"/>
          </a:gradFill>
          <a:ln w="9525">
            <a:solidFill>
              <a:srgbClr val="DDDDDD"/>
            </a:solidFill>
            <a:round/>
          </a:ln>
        </p:spPr>
        <p:txBody>
          <a:bodyPr anchor="ctr"/>
          <a:lstStyle/>
          <a:p>
            <a:pPr algn="ctr" fontAlgn="auto">
              <a:lnSpc>
                <a:spcPct val="150000"/>
              </a:lnSpc>
              <a:spcBef>
                <a:spcPts val="0"/>
              </a:spcBef>
              <a:spcAft>
                <a:spcPts val="0"/>
              </a:spcAft>
              <a:defRPr/>
            </a:pPr>
            <a:endParaRPr lang="zh-CN" altLang="en-US" kern="0" dirty="0">
              <a:solidFill>
                <a:srgbClr val="646464"/>
              </a:solidFill>
              <a:latin typeface="+mn-lt"/>
              <a:ea typeface="微软雅黑" panose="020B0503020204020204" pitchFamily="34" charset="-122"/>
            </a:endParaRPr>
          </a:p>
        </p:txBody>
      </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sp>
        <p:nvSpPr>
          <p:cNvPr id="17" name="矩形: 圆角 16">
            <a:extLst>
              <a:ext uri="{FF2B5EF4-FFF2-40B4-BE49-F238E27FC236}">
                <a16:creationId xmlns:a16="http://schemas.microsoft.com/office/drawing/2014/main" xmlns="" id="{A5978F48-D804-4FF0-B0A9-9AE989E8F86B}"/>
              </a:ext>
            </a:extLst>
          </p:cNvPr>
          <p:cNvSpPr/>
          <p:nvPr/>
        </p:nvSpPr>
        <p:spPr>
          <a:xfrm>
            <a:off x="2873829" y="1064542"/>
            <a:ext cx="64443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（四）价值形式的发展与货币的产生</a:t>
            </a:r>
          </a:p>
        </p:txBody>
      </p:sp>
      <p:sp>
        <p:nvSpPr>
          <p:cNvPr id="18" name="矩形 4">
            <a:extLst>
              <a:ext uri="{FF2B5EF4-FFF2-40B4-BE49-F238E27FC236}">
                <a16:creationId xmlns:a16="http://schemas.microsoft.com/office/drawing/2014/main" xmlns="" id="{9822A54C-FF31-4302-9C1C-1F675F07BF1D}"/>
              </a:ext>
            </a:extLst>
          </p:cNvPr>
          <p:cNvSpPr>
            <a:spLocks noChangeArrowheads="1"/>
          </p:cNvSpPr>
          <p:nvPr/>
        </p:nvSpPr>
        <p:spPr bwMode="auto">
          <a:xfrm>
            <a:off x="843420" y="1929264"/>
            <a:ext cx="7661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3.</a:t>
            </a:r>
            <a:r>
              <a:rPr lang="zh-CN" altLang="en-US" sz="2400" b="1" dirty="0">
                <a:solidFill>
                  <a:srgbClr val="AE6836"/>
                </a:solidFill>
              </a:rPr>
              <a:t>货币形态的发展</a:t>
            </a:r>
          </a:p>
        </p:txBody>
      </p:sp>
      <p:pic>
        <p:nvPicPr>
          <p:cNvPr id="10" name="图片 9">
            <a:extLst>
              <a:ext uri="{FF2B5EF4-FFF2-40B4-BE49-F238E27FC236}">
                <a16:creationId xmlns:a16="http://schemas.microsoft.com/office/drawing/2014/main" xmlns="" id="{701D884C-99CA-4C8C-BD7D-D3467E11AA1C}"/>
              </a:ext>
            </a:extLst>
          </p:cNvPr>
          <p:cNvPicPr>
            <a:picLocks noChangeAspect="1" noChangeArrowheads="1"/>
          </p:cNvPicPr>
          <p:nvPr/>
        </p:nvPicPr>
        <p:blipFill rotWithShape="1">
          <a:blip r:embed="rId2" cstate="print"/>
          <a:srcRect r="45728"/>
          <a:stretch/>
        </p:blipFill>
        <p:spPr bwMode="auto">
          <a:xfrm>
            <a:off x="934727" y="4684729"/>
            <a:ext cx="1686713" cy="1435780"/>
          </a:xfrm>
          <a:prstGeom prst="rect">
            <a:avLst/>
          </a:prstGeom>
          <a:ln>
            <a:solidFill>
              <a:srgbClr val="B26A37"/>
            </a:solidFill>
          </a:ln>
          <a:effectLst>
            <a:softEdge rad="38100"/>
          </a:effectLst>
        </p:spPr>
      </p:pic>
      <p:sp>
        <p:nvSpPr>
          <p:cNvPr id="14" name="矩形 60431">
            <a:extLst>
              <a:ext uri="{FF2B5EF4-FFF2-40B4-BE49-F238E27FC236}">
                <a16:creationId xmlns:a16="http://schemas.microsoft.com/office/drawing/2014/main" xmlns="" id="{8BA6A9BC-2841-401C-973C-D121D2246D32}"/>
              </a:ext>
            </a:extLst>
          </p:cNvPr>
          <p:cNvSpPr>
            <a:spLocks noChangeArrowheads="1"/>
          </p:cNvSpPr>
          <p:nvPr/>
        </p:nvSpPr>
        <p:spPr bwMode="auto">
          <a:xfrm>
            <a:off x="1018003" y="6183098"/>
            <a:ext cx="169882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dirty="0">
                <a:latin typeface="微软雅黑" panose="020B0503020204020204" pitchFamily="34" charset="-122"/>
                <a:sym typeface="微软雅黑" panose="020B0503020204020204" pitchFamily="34" charset="-122"/>
              </a:rPr>
              <a:t>中国夏朝贝币</a:t>
            </a:r>
          </a:p>
        </p:txBody>
      </p:sp>
      <p:sp>
        <p:nvSpPr>
          <p:cNvPr id="25" name="内容占位符 60418">
            <a:extLst>
              <a:ext uri="{FF2B5EF4-FFF2-40B4-BE49-F238E27FC236}">
                <a16:creationId xmlns:a16="http://schemas.microsoft.com/office/drawing/2014/main" xmlns="" id="{76CE8CC3-6DB7-410C-8A3D-08AA00E232E9}"/>
              </a:ext>
            </a:extLst>
          </p:cNvPr>
          <p:cNvSpPr txBox="1">
            <a:spLocks noChangeArrowheads="1"/>
          </p:cNvSpPr>
          <p:nvPr/>
        </p:nvSpPr>
        <p:spPr bwMode="auto">
          <a:xfrm>
            <a:off x="506489" y="2607237"/>
            <a:ext cx="2721853" cy="675849"/>
          </a:xfrm>
          <a:prstGeom prst="rect">
            <a:avLst/>
          </a:prstGeom>
          <a:noFill/>
          <a:ln w="9525">
            <a:solidFill>
              <a:srgbClr val="B26A37"/>
            </a:solid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zh-CN" altLang="en-US" sz="2400" b="1" dirty="0">
                <a:solidFill>
                  <a:srgbClr val="B26A37"/>
                </a:solidFill>
                <a:sym typeface="微软雅黑" panose="020B0503020204020204" pitchFamily="34" charset="-122"/>
              </a:rPr>
              <a:t>实物货币</a:t>
            </a:r>
            <a:endParaRPr lang="en-US" altLang="zh-CN" sz="2400" dirty="0">
              <a:solidFill>
                <a:srgbClr val="B26A37"/>
              </a:solidFill>
              <a:sym typeface="微软雅黑" panose="020B0503020204020204" pitchFamily="34" charset="-122"/>
            </a:endParaRPr>
          </a:p>
        </p:txBody>
      </p:sp>
      <p:sp>
        <p:nvSpPr>
          <p:cNvPr id="26" name="内容占位符 60418">
            <a:extLst>
              <a:ext uri="{FF2B5EF4-FFF2-40B4-BE49-F238E27FC236}">
                <a16:creationId xmlns:a16="http://schemas.microsoft.com/office/drawing/2014/main" xmlns="" id="{7436BFBC-7A06-4434-B8E7-97F5696B92ED}"/>
              </a:ext>
            </a:extLst>
          </p:cNvPr>
          <p:cNvSpPr txBox="1">
            <a:spLocks noChangeArrowheads="1"/>
          </p:cNvSpPr>
          <p:nvPr/>
        </p:nvSpPr>
        <p:spPr bwMode="auto">
          <a:xfrm>
            <a:off x="666396" y="3426695"/>
            <a:ext cx="2402039" cy="11398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2400" dirty="0">
                <a:sym typeface="微软雅黑" panose="020B0503020204020204" pitchFamily="34" charset="-122"/>
              </a:rPr>
              <a:t>即商品货币，如贝壳、布等     </a:t>
            </a:r>
          </a:p>
        </p:txBody>
      </p:sp>
      <p:sp>
        <p:nvSpPr>
          <p:cNvPr id="31" name="矩形 60431">
            <a:extLst>
              <a:ext uri="{FF2B5EF4-FFF2-40B4-BE49-F238E27FC236}">
                <a16:creationId xmlns:a16="http://schemas.microsoft.com/office/drawing/2014/main" xmlns="" id="{21A07408-E2A5-4E44-A6DB-8F8FDCB8E1EF}"/>
              </a:ext>
            </a:extLst>
          </p:cNvPr>
          <p:cNvSpPr>
            <a:spLocks noChangeArrowheads="1"/>
          </p:cNvSpPr>
          <p:nvPr/>
        </p:nvSpPr>
        <p:spPr bwMode="auto">
          <a:xfrm>
            <a:off x="3449809" y="6183098"/>
            <a:ext cx="2138692"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dirty="0">
                <a:latin typeface="微软雅黑" panose="020B0503020204020204" pitchFamily="34" charset="-122"/>
                <a:sym typeface="微软雅黑" panose="020B0503020204020204" pitchFamily="34" charset="-122"/>
              </a:rPr>
              <a:t>金条</a:t>
            </a:r>
          </a:p>
        </p:txBody>
      </p:sp>
      <p:sp>
        <p:nvSpPr>
          <p:cNvPr id="32" name="内容占位符 60418">
            <a:extLst>
              <a:ext uri="{FF2B5EF4-FFF2-40B4-BE49-F238E27FC236}">
                <a16:creationId xmlns:a16="http://schemas.microsoft.com/office/drawing/2014/main" xmlns="" id="{DC575B1D-B5ED-4601-9FCF-7AFD2BEFDF2D}"/>
              </a:ext>
            </a:extLst>
          </p:cNvPr>
          <p:cNvSpPr txBox="1">
            <a:spLocks noChangeArrowheads="1"/>
          </p:cNvSpPr>
          <p:nvPr/>
        </p:nvSpPr>
        <p:spPr bwMode="auto">
          <a:xfrm>
            <a:off x="3174155" y="2607237"/>
            <a:ext cx="2721853" cy="675849"/>
          </a:xfrm>
          <a:prstGeom prst="rect">
            <a:avLst/>
          </a:prstGeom>
          <a:noFill/>
          <a:ln w="9525">
            <a:solidFill>
              <a:srgbClr val="B26A37"/>
            </a:solid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2400" b="1" dirty="0">
                <a:solidFill>
                  <a:srgbClr val="B26A37"/>
                </a:solidFill>
                <a:sym typeface="微软雅黑" panose="020B0503020204020204" pitchFamily="34" charset="-122"/>
              </a:rPr>
              <a:t>贵金属货币</a:t>
            </a:r>
          </a:p>
        </p:txBody>
      </p:sp>
      <p:pic>
        <p:nvPicPr>
          <p:cNvPr id="12" name="图片 60423" descr="黄金">
            <a:extLst>
              <a:ext uri="{FF2B5EF4-FFF2-40B4-BE49-F238E27FC236}">
                <a16:creationId xmlns:a16="http://schemas.microsoft.com/office/drawing/2014/main" xmlns="" id="{F5EE9F56-4EB5-44CB-8A5D-EDDD9398C787}"/>
              </a:ext>
            </a:extLst>
          </p:cNvPr>
          <p:cNvPicPr>
            <a:picLocks noChangeAspect="1" noChangeArrowheads="1"/>
          </p:cNvPicPr>
          <p:nvPr/>
        </p:nvPicPr>
        <p:blipFill>
          <a:blip r:embed="rId3" cstate="print"/>
          <a:srcRect/>
          <a:stretch>
            <a:fillRect/>
          </a:stretch>
        </p:blipFill>
        <p:spPr bwMode="auto">
          <a:xfrm>
            <a:off x="3449809" y="4684729"/>
            <a:ext cx="2034314" cy="1435780"/>
          </a:xfrm>
          <a:prstGeom prst="rect">
            <a:avLst/>
          </a:prstGeom>
          <a:ln>
            <a:solidFill>
              <a:srgbClr val="B26A37"/>
            </a:solidFill>
          </a:ln>
          <a:effectLst>
            <a:softEdge rad="38100"/>
          </a:effectLst>
        </p:spPr>
      </p:pic>
      <p:sp>
        <p:nvSpPr>
          <p:cNvPr id="43" name="矩形 60431">
            <a:extLst>
              <a:ext uri="{FF2B5EF4-FFF2-40B4-BE49-F238E27FC236}">
                <a16:creationId xmlns:a16="http://schemas.microsoft.com/office/drawing/2014/main" xmlns="" id="{63D2F48F-A1E5-43D0-AF84-0C2F5D2C2461}"/>
              </a:ext>
            </a:extLst>
          </p:cNvPr>
          <p:cNvSpPr>
            <a:spLocks noChangeArrowheads="1"/>
          </p:cNvSpPr>
          <p:nvPr/>
        </p:nvSpPr>
        <p:spPr bwMode="auto">
          <a:xfrm>
            <a:off x="6229182" y="6183098"/>
            <a:ext cx="1931204"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dirty="0">
                <a:latin typeface="微软雅黑" panose="020B0503020204020204" pitchFamily="34" charset="-122"/>
                <a:sym typeface="微软雅黑" panose="020B0503020204020204" pitchFamily="34" charset="-122"/>
              </a:rPr>
              <a:t>咸丰元宝</a:t>
            </a:r>
          </a:p>
        </p:txBody>
      </p:sp>
      <p:sp>
        <p:nvSpPr>
          <p:cNvPr id="45" name="内容占位符 60418">
            <a:extLst>
              <a:ext uri="{FF2B5EF4-FFF2-40B4-BE49-F238E27FC236}">
                <a16:creationId xmlns:a16="http://schemas.microsoft.com/office/drawing/2014/main" xmlns="" id="{F9F8A7D2-757E-4CA4-8E53-A6F74121CD74}"/>
              </a:ext>
            </a:extLst>
          </p:cNvPr>
          <p:cNvSpPr txBox="1">
            <a:spLocks noChangeArrowheads="1"/>
          </p:cNvSpPr>
          <p:nvPr/>
        </p:nvSpPr>
        <p:spPr bwMode="auto">
          <a:xfrm>
            <a:off x="5841821" y="2607237"/>
            <a:ext cx="2721853" cy="675849"/>
          </a:xfrm>
          <a:prstGeom prst="rect">
            <a:avLst/>
          </a:prstGeom>
          <a:noFill/>
          <a:ln w="9525">
            <a:solidFill>
              <a:srgbClr val="B26A37"/>
            </a:solid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2400" b="1" dirty="0">
                <a:solidFill>
                  <a:srgbClr val="B26A37"/>
                </a:solidFill>
                <a:sym typeface="微软雅黑" panose="020B0503020204020204" pitchFamily="34" charset="-122"/>
              </a:rPr>
              <a:t>代用货币</a:t>
            </a:r>
          </a:p>
        </p:txBody>
      </p:sp>
      <p:sp>
        <p:nvSpPr>
          <p:cNvPr id="46" name="内容占位符 60418">
            <a:extLst>
              <a:ext uri="{FF2B5EF4-FFF2-40B4-BE49-F238E27FC236}">
                <a16:creationId xmlns:a16="http://schemas.microsoft.com/office/drawing/2014/main" xmlns="" id="{7329D8B5-BC48-42A0-862E-B028AA13B93C}"/>
              </a:ext>
            </a:extLst>
          </p:cNvPr>
          <p:cNvSpPr txBox="1">
            <a:spLocks noChangeArrowheads="1"/>
          </p:cNvSpPr>
          <p:nvPr/>
        </p:nvSpPr>
        <p:spPr bwMode="auto">
          <a:xfrm>
            <a:off x="6229182" y="3426695"/>
            <a:ext cx="1931204" cy="11398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2400" dirty="0">
                <a:sym typeface="微软雅黑" panose="020B0503020204020204" pitchFamily="34" charset="-122"/>
              </a:rPr>
              <a:t>如不足值铸币、纸币</a:t>
            </a:r>
          </a:p>
        </p:txBody>
      </p:sp>
      <p:sp>
        <p:nvSpPr>
          <p:cNvPr id="53" name="矩形 60431">
            <a:extLst>
              <a:ext uri="{FF2B5EF4-FFF2-40B4-BE49-F238E27FC236}">
                <a16:creationId xmlns:a16="http://schemas.microsoft.com/office/drawing/2014/main" xmlns="" id="{34B780F1-9890-4EAF-907E-01FB335A8043}"/>
              </a:ext>
            </a:extLst>
          </p:cNvPr>
          <p:cNvSpPr>
            <a:spLocks noChangeArrowheads="1"/>
          </p:cNvSpPr>
          <p:nvPr/>
        </p:nvSpPr>
        <p:spPr bwMode="auto">
          <a:xfrm>
            <a:off x="8537056" y="6183098"/>
            <a:ext cx="2969482"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dirty="0">
                <a:latin typeface="微软雅黑" panose="020B0503020204020204" pitchFamily="34" charset="-122"/>
                <a:sym typeface="微软雅黑" panose="020B0503020204020204" pitchFamily="34" charset="-122"/>
              </a:rPr>
              <a:t>银行信用卡</a:t>
            </a:r>
          </a:p>
        </p:txBody>
      </p:sp>
      <p:sp>
        <p:nvSpPr>
          <p:cNvPr id="54" name="内容占位符 60418">
            <a:extLst>
              <a:ext uri="{FF2B5EF4-FFF2-40B4-BE49-F238E27FC236}">
                <a16:creationId xmlns:a16="http://schemas.microsoft.com/office/drawing/2014/main" xmlns="" id="{259F9CC8-91E6-4CE2-8746-B5F86C81FBA6}"/>
              </a:ext>
            </a:extLst>
          </p:cNvPr>
          <p:cNvSpPr txBox="1">
            <a:spLocks noChangeArrowheads="1"/>
          </p:cNvSpPr>
          <p:nvPr/>
        </p:nvSpPr>
        <p:spPr bwMode="auto">
          <a:xfrm>
            <a:off x="8509487" y="2607237"/>
            <a:ext cx="3024620" cy="675849"/>
          </a:xfrm>
          <a:prstGeom prst="rect">
            <a:avLst/>
          </a:prstGeom>
          <a:noFill/>
          <a:ln w="9525">
            <a:solidFill>
              <a:srgbClr val="B26A37"/>
            </a:solid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2400" b="1" dirty="0">
                <a:solidFill>
                  <a:srgbClr val="B26A37"/>
                </a:solidFill>
                <a:sym typeface="微软雅黑" panose="020B0503020204020204" pitchFamily="34" charset="-122"/>
              </a:rPr>
              <a:t>信用货币、电子货币</a:t>
            </a:r>
          </a:p>
        </p:txBody>
      </p:sp>
      <p:sp>
        <p:nvSpPr>
          <p:cNvPr id="55" name="内容占位符 60418">
            <a:extLst>
              <a:ext uri="{FF2B5EF4-FFF2-40B4-BE49-F238E27FC236}">
                <a16:creationId xmlns:a16="http://schemas.microsoft.com/office/drawing/2014/main" xmlns="" id="{F3952AA8-3790-44FE-811E-B299087284F4}"/>
              </a:ext>
            </a:extLst>
          </p:cNvPr>
          <p:cNvSpPr txBox="1">
            <a:spLocks noChangeArrowheads="1"/>
          </p:cNvSpPr>
          <p:nvPr/>
        </p:nvSpPr>
        <p:spPr bwMode="auto">
          <a:xfrm>
            <a:off x="8537056" y="3426695"/>
            <a:ext cx="2969482" cy="80520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2400" dirty="0">
                <a:solidFill>
                  <a:srgbClr val="000000"/>
                </a:solidFill>
                <a:latin typeface="微软雅黑" panose="020B0503020204020204" pitchFamily="34" charset="-122"/>
                <a:sym typeface="微软雅黑" panose="020B0503020204020204" pitchFamily="34" charset="-122"/>
              </a:rPr>
              <a:t>如银行券、信用卡</a:t>
            </a:r>
            <a:endParaRPr lang="zh-CN" altLang="en-US" sz="2400" dirty="0">
              <a:sym typeface="微软雅黑" panose="020B0503020204020204" pitchFamily="34" charset="-122"/>
            </a:endParaRPr>
          </a:p>
        </p:txBody>
      </p:sp>
      <p:pic>
        <p:nvPicPr>
          <p:cNvPr id="41" name="图片 40" descr="咸丰元宝">
            <a:extLst>
              <a:ext uri="{FF2B5EF4-FFF2-40B4-BE49-F238E27FC236}">
                <a16:creationId xmlns:a16="http://schemas.microsoft.com/office/drawing/2014/main" xmlns="" id="{D687AA89-4A34-4F90-BA6F-6F77EDC79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182" y="4684729"/>
            <a:ext cx="2432640" cy="1435780"/>
          </a:xfrm>
          <a:prstGeom prst="rect">
            <a:avLst/>
          </a:prstGeom>
          <a:ln>
            <a:solidFill>
              <a:srgbClr val="B26A37"/>
            </a:solidFill>
          </a:ln>
          <a:effectLst>
            <a:softEdge rad="38100"/>
          </a:effectLst>
          <a:extLst>
            <a:ext uri="{909E8E84-426E-40DD-AFC4-6F175D3DCCD1}">
              <a14:hiddenFill xmlns:a14="http://schemas.microsoft.com/office/drawing/2010/main">
                <a:solidFill>
                  <a:srgbClr val="FFFFFF"/>
                </a:solidFill>
              </a14:hiddenFill>
            </a:ext>
          </a:extLst>
        </p:spPr>
      </p:pic>
      <p:pic>
        <p:nvPicPr>
          <p:cNvPr id="39" name="Picture 2" descr="今周刊- 【信用卡優惠】網購族必備！哪張信用卡回饋最多？快看這篇- 今周刊">
            <a:extLst>
              <a:ext uri="{FF2B5EF4-FFF2-40B4-BE49-F238E27FC236}">
                <a16:creationId xmlns:a16="http://schemas.microsoft.com/office/drawing/2014/main" xmlns="" id="{A4C9A22C-13D4-40A6-A4E4-BF665FB314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4962" y="4684729"/>
            <a:ext cx="2153670" cy="1435780"/>
          </a:xfrm>
          <a:prstGeom prst="rect">
            <a:avLst/>
          </a:prstGeom>
          <a:noFill/>
          <a:extLst>
            <a:ext uri="{909E8E84-426E-40DD-AFC4-6F175D3DCCD1}">
              <a14:hiddenFill xmlns:a14="http://schemas.microsoft.com/office/drawing/2010/main">
                <a:solidFill>
                  <a:srgbClr val="FFFFFF"/>
                </a:solidFill>
              </a14:hiddenFill>
            </a:ext>
          </a:extLst>
        </p:spPr>
      </p:pic>
      <p:sp>
        <p:nvSpPr>
          <p:cNvPr id="33" name="内容占位符 60418">
            <a:extLst>
              <a:ext uri="{FF2B5EF4-FFF2-40B4-BE49-F238E27FC236}">
                <a16:creationId xmlns:a16="http://schemas.microsoft.com/office/drawing/2014/main" xmlns="" id="{50E42F95-FD66-44D6-8704-486AF9886D35}"/>
              </a:ext>
            </a:extLst>
          </p:cNvPr>
          <p:cNvSpPr txBox="1">
            <a:spLocks noChangeArrowheads="1"/>
          </p:cNvSpPr>
          <p:nvPr/>
        </p:nvSpPr>
        <p:spPr bwMode="auto">
          <a:xfrm>
            <a:off x="3309613" y="3426695"/>
            <a:ext cx="2519427" cy="11398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2400" dirty="0">
                <a:sym typeface="微软雅黑" panose="020B0503020204020204" pitchFamily="34" charset="-122"/>
              </a:rPr>
              <a:t>如金银、铸币</a:t>
            </a:r>
          </a:p>
        </p:txBody>
      </p:sp>
    </p:spTree>
    <p:extLst>
      <p:ext uri="{BB962C8B-B14F-4D97-AF65-F5344CB8AC3E}">
        <p14:creationId xmlns:p14="http://schemas.microsoft.com/office/powerpoint/2010/main" val="3992966014"/>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pic>
        <p:nvPicPr>
          <p:cNvPr id="5122" name="Picture 2" descr="See the source image">
            <a:extLst>
              <a:ext uri="{FF2B5EF4-FFF2-40B4-BE49-F238E27FC236}">
                <a16:creationId xmlns:a16="http://schemas.microsoft.com/office/drawing/2014/main" xmlns="" id="{7A35BCF4-690A-4BEA-9E10-C3D7A7B145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547" y="3078696"/>
            <a:ext cx="4196537" cy="294398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内容占位符 60418">
            <a:extLst>
              <a:ext uri="{FF2B5EF4-FFF2-40B4-BE49-F238E27FC236}">
                <a16:creationId xmlns:a16="http://schemas.microsoft.com/office/drawing/2014/main" xmlns="" id="{C310B503-7FD7-46BE-A988-8C60AB077338}"/>
              </a:ext>
            </a:extLst>
          </p:cNvPr>
          <p:cNvSpPr txBox="1">
            <a:spLocks noChangeArrowheads="1"/>
          </p:cNvSpPr>
          <p:nvPr/>
        </p:nvSpPr>
        <p:spPr bwMode="auto">
          <a:xfrm>
            <a:off x="8616401" y="2891835"/>
            <a:ext cx="3079052" cy="8111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3200" b="1" dirty="0">
                <a:solidFill>
                  <a:srgbClr val="C87E4C"/>
                </a:solidFill>
                <a:sym typeface="微软雅黑" panose="020B0503020204020204" pitchFamily="34" charset="-122"/>
              </a:rPr>
              <a:t>这是货币吗？</a:t>
            </a:r>
          </a:p>
        </p:txBody>
      </p:sp>
      <p:grpSp>
        <p:nvGrpSpPr>
          <p:cNvPr id="2" name="组合 1">
            <a:extLst>
              <a:ext uri="{FF2B5EF4-FFF2-40B4-BE49-F238E27FC236}">
                <a16:creationId xmlns:a16="http://schemas.microsoft.com/office/drawing/2014/main" xmlns="" id="{B17BF5B9-D4C3-4A1F-AD44-038048C22C3F}"/>
              </a:ext>
            </a:extLst>
          </p:cNvPr>
          <p:cNvGrpSpPr/>
          <p:nvPr/>
        </p:nvGrpSpPr>
        <p:grpSpPr>
          <a:xfrm>
            <a:off x="7621757" y="3937242"/>
            <a:ext cx="2327306" cy="1626476"/>
            <a:chOff x="3412614" y="2761585"/>
            <a:chExt cx="2327306" cy="1626476"/>
          </a:xfrm>
        </p:grpSpPr>
        <p:sp>
          <p:nvSpPr>
            <p:cNvPr id="7" name="右箭头 3">
              <a:extLst>
                <a:ext uri="{FF2B5EF4-FFF2-40B4-BE49-F238E27FC236}">
                  <a16:creationId xmlns:a16="http://schemas.microsoft.com/office/drawing/2014/main" xmlns="" id="{AAA1D525-3BB5-4B35-92A9-BC2D136CB876}"/>
                </a:ext>
              </a:extLst>
            </p:cNvPr>
            <p:cNvSpPr/>
            <p:nvPr>
              <p:custDataLst>
                <p:tags r:id="rId1"/>
              </p:custDataLst>
            </p:nvPr>
          </p:nvSpPr>
          <p:spPr>
            <a:xfrm rot="2632150" flipH="1">
              <a:off x="3412614" y="3441730"/>
              <a:ext cx="1469644" cy="946331"/>
            </a:xfrm>
            <a:prstGeom prst="rightArrow">
              <a:avLst/>
            </a:prstGeom>
            <a:solidFill>
              <a:srgbClr val="C87E4C"/>
            </a:solidFill>
          </p:spPr>
          <p:txBody>
            <a:bodyPr rot="0" spcFirstLastPara="0" vertOverflow="overflow" horzOverflow="overflow" vert="horz" wrap="square" lIns="0" tIns="0" rIns="0" bIns="0" numCol="1" spcCol="0" rtlCol="0" fromWordArt="0" anchor="ctr" anchorCtr="0" forceAA="0" compatLnSpc="1">
              <a:normAutofit/>
            </a:bodyPr>
            <a:lstStyle/>
            <a:p>
              <a:pPr algn="ctr"/>
              <a:endParaRPr lang="en-US" altLang="zh-CN" dirty="0">
                <a:solidFill>
                  <a:srgbClr val="C0504D"/>
                </a:solidFill>
              </a:endParaRPr>
            </a:p>
          </p:txBody>
        </p:sp>
        <p:sp>
          <p:nvSpPr>
            <p:cNvPr id="8" name="右箭头 4">
              <a:extLst>
                <a:ext uri="{FF2B5EF4-FFF2-40B4-BE49-F238E27FC236}">
                  <a16:creationId xmlns:a16="http://schemas.microsoft.com/office/drawing/2014/main" xmlns="" id="{472FF04C-DA01-4D75-9993-F4269CE95381}"/>
                </a:ext>
              </a:extLst>
            </p:cNvPr>
            <p:cNvSpPr/>
            <p:nvPr>
              <p:custDataLst>
                <p:tags r:id="rId2"/>
              </p:custDataLst>
            </p:nvPr>
          </p:nvSpPr>
          <p:spPr>
            <a:xfrm rot="18967850">
              <a:off x="4270276" y="2761585"/>
              <a:ext cx="1469644" cy="946331"/>
            </a:xfrm>
            <a:prstGeom prst="rightArrow">
              <a:avLst/>
            </a:prstGeom>
            <a:solidFill>
              <a:schemeClr val="accent4">
                <a:lumMod val="75000"/>
              </a:schemeClr>
            </a:solidFill>
          </p:spPr>
          <p:txBody>
            <a:bodyPr rot="0" spcFirstLastPara="0" vertOverflow="overflow" horzOverflow="overflow" vert="horz" wrap="square" lIns="0" tIns="0" rIns="0" bIns="0" numCol="1" spcCol="0" rtlCol="0" fromWordArt="0" anchor="ctr" anchorCtr="0" forceAA="0" compatLnSpc="1">
              <a:normAutofit/>
            </a:bodyPr>
            <a:lstStyle/>
            <a:p>
              <a:pPr algn="ctr"/>
              <a:endParaRPr lang="en-US" altLang="zh-CN" dirty="0">
                <a:solidFill>
                  <a:srgbClr val="9BBB59"/>
                </a:solidFill>
              </a:endParaRPr>
            </a:p>
          </p:txBody>
        </p:sp>
      </p:grpSp>
      <p:sp>
        <p:nvSpPr>
          <p:cNvPr id="10" name="内容占位符 60418">
            <a:extLst>
              <a:ext uri="{FF2B5EF4-FFF2-40B4-BE49-F238E27FC236}">
                <a16:creationId xmlns:a16="http://schemas.microsoft.com/office/drawing/2014/main" xmlns="" id="{B58874BB-0DB3-41EA-B374-8FE7F79277FA}"/>
              </a:ext>
            </a:extLst>
          </p:cNvPr>
          <p:cNvSpPr txBox="1">
            <a:spLocks noChangeArrowheads="1"/>
          </p:cNvSpPr>
          <p:nvPr/>
        </p:nvSpPr>
        <p:spPr bwMode="auto">
          <a:xfrm>
            <a:off x="4647391" y="3670281"/>
            <a:ext cx="4430712" cy="11398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3200" b="1" dirty="0">
                <a:solidFill>
                  <a:srgbClr val="C87E4C"/>
                </a:solidFill>
                <a:sym typeface="微软雅黑" panose="020B0503020204020204" pitchFamily="34" charset="-122"/>
              </a:rPr>
              <a:t>这是什么“币”？</a:t>
            </a:r>
            <a:endParaRPr lang="en-US" altLang="zh-CN" sz="3200" b="1" dirty="0">
              <a:solidFill>
                <a:srgbClr val="C87E4C"/>
              </a:solidFill>
              <a:sym typeface="微软雅黑" panose="020B0503020204020204" pitchFamily="34" charset="-122"/>
            </a:endParaRPr>
          </a:p>
        </p:txBody>
      </p:sp>
      <p:sp>
        <p:nvSpPr>
          <p:cNvPr id="11" name="矩形: 圆角 10">
            <a:extLst>
              <a:ext uri="{FF2B5EF4-FFF2-40B4-BE49-F238E27FC236}">
                <a16:creationId xmlns:a16="http://schemas.microsoft.com/office/drawing/2014/main" xmlns="" id="{B3B6A7E5-B7E2-432C-87DC-C33A8EA759A2}"/>
              </a:ext>
            </a:extLst>
          </p:cNvPr>
          <p:cNvSpPr/>
          <p:nvPr/>
        </p:nvSpPr>
        <p:spPr>
          <a:xfrm>
            <a:off x="2873829" y="1064542"/>
            <a:ext cx="64443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（四）价值形式的发展与货币的产生</a:t>
            </a:r>
          </a:p>
        </p:txBody>
      </p:sp>
      <p:sp>
        <p:nvSpPr>
          <p:cNvPr id="12" name="矩形 4">
            <a:extLst>
              <a:ext uri="{FF2B5EF4-FFF2-40B4-BE49-F238E27FC236}">
                <a16:creationId xmlns:a16="http://schemas.microsoft.com/office/drawing/2014/main" xmlns="" id="{3E3DF882-638B-4044-ACD7-FF0A7F4F2737}"/>
              </a:ext>
            </a:extLst>
          </p:cNvPr>
          <p:cNvSpPr>
            <a:spLocks noChangeArrowheads="1"/>
          </p:cNvSpPr>
          <p:nvPr/>
        </p:nvSpPr>
        <p:spPr bwMode="auto">
          <a:xfrm>
            <a:off x="843420" y="1929264"/>
            <a:ext cx="7661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3.</a:t>
            </a:r>
            <a:r>
              <a:rPr lang="zh-CN" altLang="en-US" sz="2400" b="1" dirty="0">
                <a:solidFill>
                  <a:srgbClr val="AE6836"/>
                </a:solidFill>
              </a:rPr>
              <a:t>货币形态的发展</a:t>
            </a:r>
          </a:p>
        </p:txBody>
      </p:sp>
    </p:spTree>
    <p:extLst>
      <p:ext uri="{BB962C8B-B14F-4D97-AF65-F5344CB8AC3E}">
        <p14:creationId xmlns:p14="http://schemas.microsoft.com/office/powerpoint/2010/main" val="1395046416"/>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9" name="组合 1">
            <a:extLst>
              <a:ext uri="{FF2B5EF4-FFF2-40B4-BE49-F238E27FC236}">
                <a16:creationId xmlns:a16="http://schemas.microsoft.com/office/drawing/2014/main" xmlns="" id="{1963A537-CBBB-4DFF-8346-294698DDB308}"/>
              </a:ext>
            </a:extLst>
          </p:cNvPr>
          <p:cNvGrpSpPr>
            <a:grpSpLocks/>
          </p:cNvGrpSpPr>
          <p:nvPr/>
        </p:nvGrpSpPr>
        <p:grpSpPr bwMode="auto">
          <a:xfrm>
            <a:off x="5342618" y="1929264"/>
            <a:ext cx="5320407" cy="4628910"/>
            <a:chOff x="1716101" y="1424404"/>
            <a:chExt cx="5377462" cy="4679371"/>
          </a:xfrm>
          <a:solidFill>
            <a:srgbClr val="B26A37"/>
          </a:solidFill>
        </p:grpSpPr>
        <p:sp>
          <p:nvSpPr>
            <p:cNvPr id="10" name="任意多边形 22">
              <a:extLst>
                <a:ext uri="{FF2B5EF4-FFF2-40B4-BE49-F238E27FC236}">
                  <a16:creationId xmlns:a16="http://schemas.microsoft.com/office/drawing/2014/main" xmlns="" id="{0B1A30AE-14BA-45F1-BDB1-5B0A6C35E4FD}"/>
                </a:ext>
              </a:extLst>
            </p:cNvPr>
            <p:cNvSpPr/>
            <p:nvPr/>
          </p:nvSpPr>
          <p:spPr>
            <a:xfrm rot="1080000">
              <a:off x="3004855" y="3540169"/>
              <a:ext cx="592712" cy="333010"/>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96402" y="17266"/>
                  </a:moveTo>
                  <a:lnTo>
                    <a:pt x="0" y="17266"/>
                  </a:lnTo>
                </a:path>
              </a:pathLst>
            </a:custGeom>
            <a:grp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1" tIns="14856" rIns="58491" bIns="14856"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chemeClr val="bg1"/>
                </a:solidFill>
                <a:latin typeface="微软雅黑" panose="020B0503020204020204" pitchFamily="34" charset="-122"/>
                <a:sym typeface="微软雅黑" panose="020B0503020204020204" pitchFamily="34" charset="-122"/>
              </a:endParaRPr>
            </a:p>
          </p:txBody>
        </p:sp>
        <p:sp>
          <p:nvSpPr>
            <p:cNvPr id="11" name="任意多边形 16">
              <a:extLst>
                <a:ext uri="{FF2B5EF4-FFF2-40B4-BE49-F238E27FC236}">
                  <a16:creationId xmlns:a16="http://schemas.microsoft.com/office/drawing/2014/main" xmlns="" id="{E486D704-2DDF-4EA8-8742-AA68B95D3DF9}"/>
                </a:ext>
              </a:extLst>
            </p:cNvPr>
            <p:cNvSpPr/>
            <p:nvPr/>
          </p:nvSpPr>
          <p:spPr>
            <a:xfrm rot="20520000">
              <a:off x="5219273" y="3633469"/>
              <a:ext cx="559704" cy="100477"/>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0" y="17266"/>
                  </a:moveTo>
                  <a:lnTo>
                    <a:pt x="96402" y="17266"/>
                  </a:lnTo>
                </a:path>
              </a:pathLst>
            </a:custGeom>
            <a:grp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1" tIns="14856" rIns="58490" bIns="14856"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chemeClr val="bg1"/>
                </a:solidFill>
                <a:latin typeface="微软雅黑" panose="020B0503020204020204" pitchFamily="34" charset="-122"/>
                <a:sym typeface="微软雅黑" panose="020B0503020204020204" pitchFamily="34" charset="-122"/>
              </a:endParaRPr>
            </a:p>
          </p:txBody>
        </p:sp>
        <p:sp>
          <p:nvSpPr>
            <p:cNvPr id="12" name="任意多边形 20">
              <a:extLst>
                <a:ext uri="{FF2B5EF4-FFF2-40B4-BE49-F238E27FC236}">
                  <a16:creationId xmlns:a16="http://schemas.microsoft.com/office/drawing/2014/main" xmlns="" id="{433D1385-4568-4A20-9AAE-A11417257AC5}"/>
                </a:ext>
              </a:extLst>
            </p:cNvPr>
            <p:cNvSpPr/>
            <p:nvPr/>
          </p:nvSpPr>
          <p:spPr>
            <a:xfrm rot="18360000" flipH="1" flipV="1">
              <a:off x="3296136" y="4741612"/>
              <a:ext cx="592816" cy="254019"/>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96402" y="17266"/>
                  </a:moveTo>
                  <a:lnTo>
                    <a:pt x="0" y="17266"/>
                  </a:lnTo>
                </a:path>
              </a:pathLst>
            </a:custGeom>
            <a:grp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0" tIns="14856" rIns="58492" bIns="14856"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chemeClr val="bg1"/>
                </a:solidFill>
                <a:latin typeface="微软雅黑" panose="020B0503020204020204" pitchFamily="34" charset="-122"/>
                <a:sym typeface="微软雅黑" panose="020B0503020204020204" pitchFamily="34" charset="-122"/>
              </a:endParaRPr>
            </a:p>
          </p:txBody>
        </p:sp>
        <p:sp>
          <p:nvSpPr>
            <p:cNvPr id="13" name="任意多边形 18">
              <a:extLst>
                <a:ext uri="{FF2B5EF4-FFF2-40B4-BE49-F238E27FC236}">
                  <a16:creationId xmlns:a16="http://schemas.microsoft.com/office/drawing/2014/main" xmlns="" id="{FA9BD7D4-C8FF-4D89-A937-88CED5AA240A}"/>
                </a:ext>
              </a:extLst>
            </p:cNvPr>
            <p:cNvSpPr/>
            <p:nvPr/>
          </p:nvSpPr>
          <p:spPr>
            <a:xfrm rot="2574999" flipV="1">
              <a:off x="5121684" y="4595180"/>
              <a:ext cx="476466" cy="320092"/>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0" y="17266"/>
                  </a:moveTo>
                  <a:lnTo>
                    <a:pt x="96402" y="17266"/>
                  </a:lnTo>
                </a:path>
              </a:pathLst>
            </a:custGeom>
            <a:grp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1" tIns="14856" rIns="58490" bIns="14855"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chemeClr val="bg1"/>
                </a:solidFill>
                <a:latin typeface="微软雅黑" panose="020B0503020204020204" pitchFamily="34" charset="-122"/>
                <a:sym typeface="微软雅黑" panose="020B0503020204020204" pitchFamily="34" charset="-122"/>
              </a:endParaRPr>
            </a:p>
          </p:txBody>
        </p:sp>
        <p:sp>
          <p:nvSpPr>
            <p:cNvPr id="14" name="任意多边形 14">
              <a:extLst>
                <a:ext uri="{FF2B5EF4-FFF2-40B4-BE49-F238E27FC236}">
                  <a16:creationId xmlns:a16="http://schemas.microsoft.com/office/drawing/2014/main" xmlns="" id="{C6C54A3A-7007-412E-B3BF-A310F909409F}"/>
                </a:ext>
              </a:extLst>
            </p:cNvPr>
            <p:cNvSpPr/>
            <p:nvPr/>
          </p:nvSpPr>
          <p:spPr>
            <a:xfrm rot="16200000">
              <a:off x="4138570" y="3014821"/>
              <a:ext cx="499516" cy="51665"/>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0" y="17266"/>
                  </a:moveTo>
                  <a:lnTo>
                    <a:pt x="96402" y="17266"/>
                  </a:lnTo>
                </a:path>
              </a:pathLst>
            </a:custGeom>
            <a:grp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1" tIns="14856" rIns="58491" bIns="14856"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endParaRPr lang="zh-CN" altLang="en-US" sz="2400">
                <a:solidFill>
                  <a:schemeClr val="bg1"/>
                </a:solidFill>
                <a:latin typeface="微软雅黑" panose="020B0503020204020204" pitchFamily="34" charset="-122"/>
                <a:sym typeface="微软雅黑" panose="020B0503020204020204" pitchFamily="34" charset="-122"/>
              </a:endParaRPr>
            </a:p>
          </p:txBody>
        </p:sp>
        <p:sp>
          <p:nvSpPr>
            <p:cNvPr id="15" name="任意多边形 15">
              <a:extLst>
                <a:ext uri="{FF2B5EF4-FFF2-40B4-BE49-F238E27FC236}">
                  <a16:creationId xmlns:a16="http://schemas.microsoft.com/office/drawing/2014/main" xmlns="" id="{573B6B73-C072-4122-A471-1ED63B1FD7C0}"/>
                </a:ext>
              </a:extLst>
            </p:cNvPr>
            <p:cNvSpPr/>
            <p:nvPr/>
          </p:nvSpPr>
          <p:spPr>
            <a:xfrm>
              <a:off x="3759737" y="1424404"/>
              <a:ext cx="1370557" cy="1366491"/>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rgbClr val="C87E4C"/>
            </a:solidFill>
            <a:ln>
              <a:solidFill>
                <a:srgbClr val="B26A3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r>
                <a:rPr lang="zh-CN" altLang="en-US" sz="2400">
                  <a:solidFill>
                    <a:schemeClr val="bg1"/>
                  </a:solidFill>
                  <a:latin typeface="微软雅黑" panose="020B0503020204020204" pitchFamily="34" charset="-122"/>
                  <a:sym typeface="微软雅黑" panose="020B0503020204020204" pitchFamily="34" charset="-122"/>
                </a:rPr>
                <a:t>价值</a:t>
              </a:r>
              <a:endParaRPr lang="en-US" altLang="zh-CN" sz="2400">
                <a:solidFill>
                  <a:schemeClr val="bg1"/>
                </a:solidFill>
                <a:latin typeface="微软雅黑" panose="020B0503020204020204" pitchFamily="34" charset="-122"/>
                <a:sym typeface="微软雅黑" panose="020B0503020204020204" pitchFamily="34" charset="-122"/>
              </a:endParaRPr>
            </a:p>
            <a:p>
              <a:pPr algn="ctr" eaLnBrk="1" hangingPunct="1">
                <a:lnSpc>
                  <a:spcPct val="90000"/>
                </a:lnSpc>
                <a:spcAft>
                  <a:spcPct val="35000"/>
                </a:spcAft>
                <a:defRPr/>
              </a:pPr>
              <a:r>
                <a:rPr lang="zh-CN" altLang="en-US" sz="2400">
                  <a:solidFill>
                    <a:schemeClr val="bg1"/>
                  </a:solidFill>
                  <a:latin typeface="微软雅黑" panose="020B0503020204020204" pitchFamily="34" charset="-122"/>
                  <a:sym typeface="微软雅黑" panose="020B0503020204020204" pitchFamily="34" charset="-122"/>
                </a:rPr>
                <a:t>尺度</a:t>
              </a:r>
            </a:p>
          </p:txBody>
        </p:sp>
        <p:sp>
          <p:nvSpPr>
            <p:cNvPr id="16" name="任意多边形 17">
              <a:extLst>
                <a:ext uri="{FF2B5EF4-FFF2-40B4-BE49-F238E27FC236}">
                  <a16:creationId xmlns:a16="http://schemas.microsoft.com/office/drawing/2014/main" xmlns="" id="{0E3F60AD-7E84-413D-A93D-EE2439DA9D4C}"/>
                </a:ext>
              </a:extLst>
            </p:cNvPr>
            <p:cNvSpPr/>
            <p:nvPr/>
          </p:nvSpPr>
          <p:spPr>
            <a:xfrm>
              <a:off x="5725876" y="2799508"/>
              <a:ext cx="1367687" cy="1366491"/>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rgbClr val="C87E4C"/>
            </a:solidFill>
            <a:ln>
              <a:solidFill>
                <a:srgbClr val="B26A3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r>
                <a:rPr lang="zh-CN" altLang="en-US" sz="2400">
                  <a:solidFill>
                    <a:schemeClr val="bg1"/>
                  </a:solidFill>
                  <a:latin typeface="微软雅黑" panose="020B0503020204020204" pitchFamily="34" charset="-122"/>
                  <a:sym typeface="微软雅黑" panose="020B0503020204020204" pitchFamily="34" charset="-122"/>
                </a:rPr>
                <a:t>流通</a:t>
              </a:r>
              <a:endParaRPr lang="en-US" altLang="zh-CN" sz="2400">
                <a:solidFill>
                  <a:schemeClr val="bg1"/>
                </a:solidFill>
                <a:latin typeface="微软雅黑" panose="020B0503020204020204" pitchFamily="34" charset="-122"/>
                <a:sym typeface="微软雅黑" panose="020B0503020204020204" pitchFamily="34" charset="-122"/>
              </a:endParaRPr>
            </a:p>
            <a:p>
              <a:pPr algn="ctr" eaLnBrk="1" hangingPunct="1">
                <a:lnSpc>
                  <a:spcPct val="90000"/>
                </a:lnSpc>
                <a:spcAft>
                  <a:spcPct val="35000"/>
                </a:spcAft>
                <a:defRPr/>
              </a:pPr>
              <a:r>
                <a:rPr lang="zh-CN" altLang="en-US" sz="2400">
                  <a:solidFill>
                    <a:schemeClr val="bg1"/>
                  </a:solidFill>
                  <a:latin typeface="微软雅黑" panose="020B0503020204020204" pitchFamily="34" charset="-122"/>
                  <a:sym typeface="微软雅黑" panose="020B0503020204020204" pitchFamily="34" charset="-122"/>
                </a:rPr>
                <a:t>手段</a:t>
              </a:r>
            </a:p>
          </p:txBody>
        </p:sp>
        <p:sp>
          <p:nvSpPr>
            <p:cNvPr id="17" name="任意多边形 19">
              <a:extLst>
                <a:ext uri="{FF2B5EF4-FFF2-40B4-BE49-F238E27FC236}">
                  <a16:creationId xmlns:a16="http://schemas.microsoft.com/office/drawing/2014/main" xmlns="" id="{27B3202A-E857-4E1E-AE20-496C5B243A9B}"/>
                </a:ext>
              </a:extLst>
            </p:cNvPr>
            <p:cNvSpPr/>
            <p:nvPr/>
          </p:nvSpPr>
          <p:spPr>
            <a:xfrm>
              <a:off x="5292465" y="4732977"/>
              <a:ext cx="1367687" cy="1367927"/>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rgbClr val="C87E4C"/>
            </a:solidFill>
            <a:ln>
              <a:solidFill>
                <a:srgbClr val="B26A3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r>
                <a:rPr lang="zh-CN" altLang="en-US" sz="2400" dirty="0">
                  <a:solidFill>
                    <a:schemeClr val="bg1"/>
                  </a:solidFill>
                  <a:latin typeface="微软雅黑" panose="020B0503020204020204" pitchFamily="34" charset="-122"/>
                  <a:sym typeface="微软雅黑" panose="020B0503020204020204" pitchFamily="34" charset="-122"/>
                </a:rPr>
                <a:t>贮藏</a:t>
              </a:r>
              <a:endParaRPr lang="en-US" altLang="zh-CN" sz="2400" dirty="0">
                <a:solidFill>
                  <a:schemeClr val="bg1"/>
                </a:solidFill>
                <a:latin typeface="微软雅黑" panose="020B0503020204020204" pitchFamily="34" charset="-122"/>
                <a:sym typeface="微软雅黑" panose="020B0503020204020204" pitchFamily="34" charset="-122"/>
              </a:endParaRPr>
            </a:p>
            <a:p>
              <a:pPr algn="ctr" eaLnBrk="1" hangingPunct="1">
                <a:lnSpc>
                  <a:spcPct val="90000"/>
                </a:lnSpc>
                <a:spcAft>
                  <a:spcPct val="35000"/>
                </a:spcAft>
                <a:defRPr/>
              </a:pPr>
              <a:r>
                <a:rPr lang="zh-CN" altLang="en-US" sz="2400" dirty="0">
                  <a:solidFill>
                    <a:schemeClr val="bg1"/>
                  </a:solidFill>
                  <a:latin typeface="微软雅黑" panose="020B0503020204020204" pitchFamily="34" charset="-122"/>
                  <a:sym typeface="微软雅黑" panose="020B0503020204020204" pitchFamily="34" charset="-122"/>
                </a:rPr>
                <a:t>手段</a:t>
              </a:r>
            </a:p>
          </p:txBody>
        </p:sp>
        <p:sp>
          <p:nvSpPr>
            <p:cNvPr id="18" name="任意多边形 21">
              <a:extLst>
                <a:ext uri="{FF2B5EF4-FFF2-40B4-BE49-F238E27FC236}">
                  <a16:creationId xmlns:a16="http://schemas.microsoft.com/office/drawing/2014/main" xmlns="" id="{6A18FD24-2E68-4FC1-88B3-515970AA915A}"/>
                </a:ext>
              </a:extLst>
            </p:cNvPr>
            <p:cNvSpPr/>
            <p:nvPr/>
          </p:nvSpPr>
          <p:spPr>
            <a:xfrm>
              <a:off x="2139467" y="4735848"/>
              <a:ext cx="1369122" cy="1367927"/>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rgbClr val="C87E4C"/>
            </a:solidFill>
            <a:ln>
              <a:solidFill>
                <a:srgbClr val="B26A3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r>
                <a:rPr lang="zh-CN" altLang="en-US" sz="2400" dirty="0">
                  <a:solidFill>
                    <a:schemeClr val="bg1"/>
                  </a:solidFill>
                  <a:latin typeface="微软雅黑" panose="020B0503020204020204" pitchFamily="34" charset="-122"/>
                  <a:sym typeface="微软雅黑" panose="020B0503020204020204" pitchFamily="34" charset="-122"/>
                </a:rPr>
                <a:t>支付</a:t>
              </a:r>
              <a:endParaRPr lang="en-US" altLang="zh-CN" sz="2400" dirty="0">
                <a:solidFill>
                  <a:schemeClr val="bg1"/>
                </a:solidFill>
                <a:latin typeface="微软雅黑" panose="020B0503020204020204" pitchFamily="34" charset="-122"/>
                <a:sym typeface="微软雅黑" panose="020B0503020204020204" pitchFamily="34" charset="-122"/>
              </a:endParaRPr>
            </a:p>
            <a:p>
              <a:pPr algn="ctr" eaLnBrk="1" hangingPunct="1">
                <a:lnSpc>
                  <a:spcPct val="90000"/>
                </a:lnSpc>
                <a:spcAft>
                  <a:spcPct val="35000"/>
                </a:spcAft>
                <a:defRPr/>
              </a:pPr>
              <a:r>
                <a:rPr lang="zh-CN" altLang="en-US" sz="2400" dirty="0">
                  <a:solidFill>
                    <a:schemeClr val="bg1"/>
                  </a:solidFill>
                  <a:latin typeface="微软雅黑" panose="020B0503020204020204" pitchFamily="34" charset="-122"/>
                  <a:sym typeface="微软雅黑" panose="020B0503020204020204" pitchFamily="34" charset="-122"/>
                </a:rPr>
                <a:t>手段</a:t>
              </a:r>
            </a:p>
          </p:txBody>
        </p:sp>
        <p:sp>
          <p:nvSpPr>
            <p:cNvPr id="19" name="任意多边形 23">
              <a:extLst>
                <a:ext uri="{FF2B5EF4-FFF2-40B4-BE49-F238E27FC236}">
                  <a16:creationId xmlns:a16="http://schemas.microsoft.com/office/drawing/2014/main" xmlns="" id="{750DF216-0E4C-46D2-A908-421F7D7BD717}"/>
                </a:ext>
              </a:extLst>
            </p:cNvPr>
            <p:cNvSpPr/>
            <p:nvPr/>
          </p:nvSpPr>
          <p:spPr>
            <a:xfrm>
              <a:off x="1716101" y="2866970"/>
              <a:ext cx="1367687" cy="1365056"/>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rgbClr val="C87E4C"/>
            </a:solidFill>
            <a:ln>
              <a:solidFill>
                <a:srgbClr val="B26A3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r>
                <a:rPr lang="zh-CN" altLang="en-US" sz="2400">
                  <a:solidFill>
                    <a:schemeClr val="bg1"/>
                  </a:solidFill>
                  <a:latin typeface="微软雅黑" panose="020B0503020204020204" pitchFamily="34" charset="-122"/>
                  <a:sym typeface="微软雅黑" panose="020B0503020204020204" pitchFamily="34" charset="-122"/>
                </a:rPr>
                <a:t>世界</a:t>
              </a:r>
              <a:endParaRPr lang="en-US" altLang="zh-CN" sz="2400">
                <a:solidFill>
                  <a:schemeClr val="bg1"/>
                </a:solidFill>
                <a:latin typeface="微软雅黑" panose="020B0503020204020204" pitchFamily="34" charset="-122"/>
                <a:sym typeface="微软雅黑" panose="020B0503020204020204" pitchFamily="34" charset="-122"/>
              </a:endParaRPr>
            </a:p>
            <a:p>
              <a:pPr algn="ctr" eaLnBrk="1" hangingPunct="1">
                <a:lnSpc>
                  <a:spcPct val="90000"/>
                </a:lnSpc>
                <a:spcAft>
                  <a:spcPct val="35000"/>
                </a:spcAft>
                <a:defRPr/>
              </a:pPr>
              <a:r>
                <a:rPr lang="zh-CN" altLang="en-US" sz="2400">
                  <a:solidFill>
                    <a:schemeClr val="bg1"/>
                  </a:solidFill>
                  <a:latin typeface="微软雅黑" panose="020B0503020204020204" pitchFamily="34" charset="-122"/>
                  <a:sym typeface="微软雅黑" panose="020B0503020204020204" pitchFamily="34" charset="-122"/>
                </a:rPr>
                <a:t>货币</a:t>
              </a:r>
            </a:p>
          </p:txBody>
        </p:sp>
        <p:sp>
          <p:nvSpPr>
            <p:cNvPr id="20" name="任意多边形 13">
              <a:extLst>
                <a:ext uri="{FF2B5EF4-FFF2-40B4-BE49-F238E27FC236}">
                  <a16:creationId xmlns:a16="http://schemas.microsoft.com/office/drawing/2014/main" xmlns="" id="{66D999DB-B8D9-48D7-B913-2A058863208E}"/>
                </a:ext>
              </a:extLst>
            </p:cNvPr>
            <p:cNvSpPr/>
            <p:nvPr/>
          </p:nvSpPr>
          <p:spPr>
            <a:xfrm>
              <a:off x="3561688" y="3290411"/>
              <a:ext cx="1746563" cy="1686583"/>
            </a:xfrm>
            <a:custGeom>
              <a:avLst/>
              <a:gdLst>
                <a:gd name="connsiteX0" fmla="*/ 0 w 1454454"/>
                <a:gd name="connsiteY0" fmla="*/ 727227 h 1454454"/>
                <a:gd name="connsiteX1" fmla="*/ 727227 w 1454454"/>
                <a:gd name="connsiteY1" fmla="*/ 0 h 1454454"/>
                <a:gd name="connsiteX2" fmla="*/ 1454454 w 1454454"/>
                <a:gd name="connsiteY2" fmla="*/ 727227 h 1454454"/>
                <a:gd name="connsiteX3" fmla="*/ 727227 w 1454454"/>
                <a:gd name="connsiteY3" fmla="*/ 1454454 h 1454454"/>
                <a:gd name="connsiteX4" fmla="*/ 0 w 1454454"/>
                <a:gd name="connsiteY4" fmla="*/ 727227 h 145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454" h="1454454">
                  <a:moveTo>
                    <a:pt x="0" y="727227"/>
                  </a:moveTo>
                  <a:cubicBezTo>
                    <a:pt x="0" y="325591"/>
                    <a:pt x="325591" y="0"/>
                    <a:pt x="727227" y="0"/>
                  </a:cubicBezTo>
                  <a:cubicBezTo>
                    <a:pt x="1128863" y="0"/>
                    <a:pt x="1454454" y="325591"/>
                    <a:pt x="1454454" y="727227"/>
                  </a:cubicBezTo>
                  <a:cubicBezTo>
                    <a:pt x="1454454" y="1128863"/>
                    <a:pt x="1128863" y="1454454"/>
                    <a:pt x="727227" y="1454454"/>
                  </a:cubicBezTo>
                  <a:cubicBezTo>
                    <a:pt x="325591" y="1454454"/>
                    <a:pt x="0" y="1128863"/>
                    <a:pt x="0" y="727227"/>
                  </a:cubicBezTo>
                  <a:close/>
                </a:path>
              </a:pathLst>
            </a:custGeom>
            <a:grpFill/>
            <a:ln>
              <a:solidFill>
                <a:srgbClr val="B26A3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24430" tIns="224430" rIns="224430" bIns="224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90000"/>
                </a:lnSpc>
                <a:spcAft>
                  <a:spcPct val="35000"/>
                </a:spcAft>
                <a:defRPr/>
              </a:pPr>
              <a:r>
                <a:rPr lang="zh-CN" altLang="en-US" sz="2400" b="1" dirty="0">
                  <a:solidFill>
                    <a:schemeClr val="bg1"/>
                  </a:solidFill>
                  <a:latin typeface="微软雅黑" panose="020B0503020204020204" pitchFamily="34" charset="-122"/>
                  <a:sym typeface="微软雅黑" panose="020B0503020204020204" pitchFamily="34" charset="-122"/>
                </a:rPr>
                <a:t>货币的</a:t>
              </a:r>
              <a:endParaRPr lang="en-US" altLang="zh-CN" sz="2400" b="1" dirty="0">
                <a:solidFill>
                  <a:schemeClr val="bg1"/>
                </a:solidFill>
                <a:latin typeface="微软雅黑" panose="020B0503020204020204" pitchFamily="34" charset="-122"/>
                <a:sym typeface="微软雅黑" panose="020B0503020204020204" pitchFamily="34" charset="-122"/>
              </a:endParaRPr>
            </a:p>
            <a:p>
              <a:pPr algn="ctr" eaLnBrk="1" hangingPunct="1">
                <a:lnSpc>
                  <a:spcPct val="90000"/>
                </a:lnSpc>
                <a:spcAft>
                  <a:spcPct val="35000"/>
                </a:spcAft>
                <a:defRPr/>
              </a:pPr>
              <a:r>
                <a:rPr lang="zh-CN" altLang="en-US" sz="2400" b="1" dirty="0">
                  <a:solidFill>
                    <a:schemeClr val="bg1"/>
                  </a:solidFill>
                  <a:latin typeface="微软雅黑" panose="020B0503020204020204" pitchFamily="34" charset="-122"/>
                  <a:sym typeface="微软雅黑" panose="020B0503020204020204" pitchFamily="34" charset="-122"/>
                </a:rPr>
                <a:t>职能</a:t>
              </a:r>
            </a:p>
          </p:txBody>
        </p:sp>
      </p:grpSp>
      <p:pic>
        <p:nvPicPr>
          <p:cNvPr id="2" name="图片 1">
            <a:extLst>
              <a:ext uri="{FF2B5EF4-FFF2-40B4-BE49-F238E27FC236}">
                <a16:creationId xmlns:a16="http://schemas.microsoft.com/office/drawing/2014/main" xmlns="" id="{AB729164-AF92-4E38-8AE9-847AC717F2DE}"/>
              </a:ext>
            </a:extLst>
          </p:cNvPr>
          <p:cNvPicPr>
            <a:picLocks noChangeAspect="1"/>
          </p:cNvPicPr>
          <p:nvPr/>
        </p:nvPicPr>
        <p:blipFill rotWithShape="1">
          <a:blip r:embed="rId2"/>
          <a:srcRect l="2842" t="2991" r="2842" b="3564"/>
          <a:stretch/>
        </p:blipFill>
        <p:spPr>
          <a:xfrm>
            <a:off x="843419" y="2605395"/>
            <a:ext cx="3924269" cy="3888032"/>
          </a:xfrm>
          <a:prstGeom prst="rect">
            <a:avLst/>
          </a:prstGeom>
        </p:spPr>
      </p:pic>
      <p:sp>
        <p:nvSpPr>
          <p:cNvPr id="24" name="矩形: 圆角 23">
            <a:extLst>
              <a:ext uri="{FF2B5EF4-FFF2-40B4-BE49-F238E27FC236}">
                <a16:creationId xmlns:a16="http://schemas.microsoft.com/office/drawing/2014/main" xmlns="" id="{1F1BE06E-1825-4090-8FB2-0779606CF21D}"/>
              </a:ext>
            </a:extLst>
          </p:cNvPr>
          <p:cNvSpPr/>
          <p:nvPr/>
        </p:nvSpPr>
        <p:spPr>
          <a:xfrm>
            <a:off x="2873829" y="1064542"/>
            <a:ext cx="64443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（四）价值形式的发展与货币的产生</a:t>
            </a:r>
          </a:p>
        </p:txBody>
      </p:sp>
      <p:sp>
        <p:nvSpPr>
          <p:cNvPr id="25" name="矩形 4">
            <a:extLst>
              <a:ext uri="{FF2B5EF4-FFF2-40B4-BE49-F238E27FC236}">
                <a16:creationId xmlns:a16="http://schemas.microsoft.com/office/drawing/2014/main" xmlns="" id="{E76BD84E-4E2D-4355-844C-4A3DDA939E98}"/>
              </a:ext>
            </a:extLst>
          </p:cNvPr>
          <p:cNvSpPr>
            <a:spLocks noChangeArrowheads="1"/>
          </p:cNvSpPr>
          <p:nvPr/>
        </p:nvSpPr>
        <p:spPr bwMode="auto">
          <a:xfrm>
            <a:off x="843420" y="1929264"/>
            <a:ext cx="7661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4.</a:t>
            </a:r>
            <a:r>
              <a:rPr lang="zh-CN" altLang="en-US" sz="2400" b="1" dirty="0">
                <a:solidFill>
                  <a:srgbClr val="AE6836"/>
                </a:solidFill>
              </a:rPr>
              <a:t>货币的职能</a:t>
            </a:r>
          </a:p>
        </p:txBody>
      </p:sp>
    </p:spTree>
    <p:extLst>
      <p:ext uri="{BB962C8B-B14F-4D97-AF65-F5344CB8AC3E}">
        <p14:creationId xmlns:p14="http://schemas.microsoft.com/office/powerpoint/2010/main" val="3817362042"/>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grpSp>
        <p:nvGrpSpPr>
          <p:cNvPr id="26" name="组合 4">
            <a:extLst>
              <a:ext uri="{FF2B5EF4-FFF2-40B4-BE49-F238E27FC236}">
                <a16:creationId xmlns:a16="http://schemas.microsoft.com/office/drawing/2014/main" xmlns="" id="{3065959D-9EBD-4A23-8A76-9949021AF303}"/>
              </a:ext>
            </a:extLst>
          </p:cNvPr>
          <p:cNvGrpSpPr>
            <a:grpSpLocks/>
          </p:cNvGrpSpPr>
          <p:nvPr/>
        </p:nvGrpSpPr>
        <p:grpSpPr bwMode="auto">
          <a:xfrm>
            <a:off x="652596" y="2491425"/>
            <a:ext cx="7376236" cy="3808412"/>
            <a:chOff x="3697908" y="1980951"/>
            <a:chExt cx="6841216" cy="2219013"/>
          </a:xfrm>
        </p:grpSpPr>
        <p:sp>
          <p:nvSpPr>
            <p:cNvPr id="27" name="圆角矩形 11">
              <a:extLst>
                <a:ext uri="{FF2B5EF4-FFF2-40B4-BE49-F238E27FC236}">
                  <a16:creationId xmlns:a16="http://schemas.microsoft.com/office/drawing/2014/main" xmlns="" id="{5D7ACE93-81DD-4DFE-84E1-68D1C6593631}"/>
                </a:ext>
              </a:extLst>
            </p:cNvPr>
            <p:cNvSpPr/>
            <p:nvPr/>
          </p:nvSpPr>
          <p:spPr bwMode="auto">
            <a:xfrm>
              <a:off x="3697908" y="1980951"/>
              <a:ext cx="594831" cy="2219013"/>
            </a:xfrm>
            <a:prstGeom prst="roundRect">
              <a:avLst>
                <a:gd name="adj" fmla="val 8243"/>
              </a:avLst>
            </a:prstGeom>
            <a:solidFill>
              <a:srgbClr val="B26A37"/>
            </a:solidFill>
            <a:ln w="25400" cap="flat" cmpd="sng" algn="ctr">
              <a:noFill/>
              <a:prstDash val="solid"/>
            </a:ln>
            <a:effectLst/>
          </p:spPr>
          <p:txBody>
            <a:bodyPr anchor="ctr"/>
            <a:lstStyle/>
            <a:p>
              <a:pPr eaLnBrk="1" hangingPunct="1">
                <a:defRPr/>
              </a:pPr>
              <a:r>
                <a:rPr lang="zh-CN" altLang="en-US" sz="2800" b="1" i="1" dirty="0">
                  <a:solidFill>
                    <a:srgbClr val="FFFFFF"/>
                  </a:solidFill>
                  <a:effectLst>
                    <a:outerShdw blurRad="38100" dist="38100" dir="2700000" algn="tl">
                      <a:srgbClr val="000000"/>
                    </a:outerShdw>
                  </a:effectLst>
                  <a:latin typeface="+mn-ea"/>
                  <a:ea typeface="+mn-ea"/>
                  <a:sym typeface="微软雅黑" panose="020B0503020204020204" pitchFamily="34" charset="-122"/>
                </a:rPr>
                <a:t>商品的惊险的跳跃</a:t>
              </a:r>
            </a:p>
          </p:txBody>
        </p:sp>
        <p:cxnSp>
          <p:nvCxnSpPr>
            <p:cNvPr id="28" name="直接连接符 7">
              <a:extLst>
                <a:ext uri="{FF2B5EF4-FFF2-40B4-BE49-F238E27FC236}">
                  <a16:creationId xmlns:a16="http://schemas.microsoft.com/office/drawing/2014/main" xmlns="" id="{BAA7BD06-33BD-4480-B5F0-8B1A5E7ACBFB}"/>
                </a:ext>
              </a:extLst>
            </p:cNvPr>
            <p:cNvCxnSpPr>
              <a:cxnSpLocks noChangeShapeType="1"/>
            </p:cNvCxnSpPr>
            <p:nvPr/>
          </p:nvCxnSpPr>
          <p:spPr bwMode="auto">
            <a:xfrm>
              <a:off x="3758317" y="1980953"/>
              <a:ext cx="6780800" cy="0"/>
            </a:xfrm>
            <a:prstGeom prst="line">
              <a:avLst/>
            </a:prstGeom>
            <a:noFill/>
            <a:ln w="6350">
              <a:solidFill>
                <a:schemeClr val="bg1">
                  <a:lumMod val="50000"/>
                </a:schemeClr>
              </a:solidFill>
              <a:miter lim="800000"/>
              <a:headEnd/>
              <a:tailEnd/>
            </a:ln>
            <a:extLst>
              <a:ext uri="{909E8E84-426E-40DD-AFC4-6F175D3DCCD1}">
                <a14:hiddenFill xmlns:a14="http://schemas.microsoft.com/office/drawing/2010/main">
                  <a:noFill/>
                </a14:hiddenFill>
              </a:ext>
            </a:extLst>
          </p:spPr>
        </p:cxnSp>
      </p:grpSp>
      <p:sp>
        <p:nvSpPr>
          <p:cNvPr id="29" name="内容占位符 60418">
            <a:extLst>
              <a:ext uri="{FF2B5EF4-FFF2-40B4-BE49-F238E27FC236}">
                <a16:creationId xmlns:a16="http://schemas.microsoft.com/office/drawing/2014/main" xmlns="" id="{5C20C694-1272-47A0-97A4-B5BC5242474B}"/>
              </a:ext>
            </a:extLst>
          </p:cNvPr>
          <p:cNvSpPr txBox="1">
            <a:spLocks noChangeArrowheads="1"/>
          </p:cNvSpPr>
          <p:nvPr/>
        </p:nvSpPr>
        <p:spPr bwMode="auto">
          <a:xfrm>
            <a:off x="1425698" y="2509957"/>
            <a:ext cx="6157345" cy="226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127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ts val="1800"/>
              </a:spcBef>
            </a:pPr>
            <a:r>
              <a:rPr lang="zh-CN" altLang="en-US" sz="2400" b="1" dirty="0">
                <a:solidFill>
                  <a:srgbClr val="000000"/>
                </a:solidFill>
                <a:latin typeface="微软雅黑" panose="020B0503020204020204" pitchFamily="34" charset="-122"/>
                <a:sym typeface="微软雅黑" panose="020B0503020204020204" pitchFamily="34" charset="-122"/>
              </a:rPr>
              <a:t>货币的出现有利于解决商品交换的困难</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一切商品只要转换成货币，商品使用价值和价值的矛盾就能得到解决，从而使商品的价值得到实现。</a:t>
            </a:r>
            <a:endParaRPr lang="en-US" altLang="zh-CN" sz="2400" dirty="0">
              <a:solidFill>
                <a:srgbClr val="000000"/>
              </a:solidFill>
              <a:latin typeface="微软雅黑" panose="020B0503020204020204" pitchFamily="34" charset="-122"/>
              <a:sym typeface="微软雅黑" panose="020B0503020204020204" pitchFamily="34" charset="-122"/>
            </a:endParaRPr>
          </a:p>
        </p:txBody>
      </p:sp>
      <p:pic>
        <p:nvPicPr>
          <p:cNvPr id="30" name="Picture 2">
            <a:extLst>
              <a:ext uri="{FF2B5EF4-FFF2-40B4-BE49-F238E27FC236}">
                <a16:creationId xmlns:a16="http://schemas.microsoft.com/office/drawing/2014/main" xmlns="" id="{8138EDF8-E427-4A16-8A32-2FA98A31F24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3438"/>
          <a:stretch>
            <a:fillRect/>
          </a:stretch>
        </p:blipFill>
        <p:spPr bwMode="auto">
          <a:xfrm>
            <a:off x="8505371" y="2816866"/>
            <a:ext cx="3419475"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圆角 10">
            <a:extLst>
              <a:ext uri="{FF2B5EF4-FFF2-40B4-BE49-F238E27FC236}">
                <a16:creationId xmlns:a16="http://schemas.microsoft.com/office/drawing/2014/main" xmlns="" id="{00BD8DDB-AE91-48F7-AB64-195965D17815}"/>
              </a:ext>
            </a:extLst>
          </p:cNvPr>
          <p:cNvSpPr/>
          <p:nvPr/>
        </p:nvSpPr>
        <p:spPr>
          <a:xfrm>
            <a:off x="2873829" y="1064542"/>
            <a:ext cx="64443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（四）价值形式的发展与货币的产生</a:t>
            </a:r>
          </a:p>
        </p:txBody>
      </p:sp>
      <p:sp>
        <p:nvSpPr>
          <p:cNvPr id="10" name="矩形 4">
            <a:extLst>
              <a:ext uri="{FF2B5EF4-FFF2-40B4-BE49-F238E27FC236}">
                <a16:creationId xmlns:a16="http://schemas.microsoft.com/office/drawing/2014/main" xmlns="" id="{AA631013-5CED-4B2E-873C-20342D3D2178}"/>
              </a:ext>
            </a:extLst>
          </p:cNvPr>
          <p:cNvSpPr>
            <a:spLocks noChangeArrowheads="1"/>
          </p:cNvSpPr>
          <p:nvPr/>
        </p:nvSpPr>
        <p:spPr bwMode="auto">
          <a:xfrm>
            <a:off x="843420" y="1929264"/>
            <a:ext cx="7661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5.</a:t>
            </a:r>
            <a:r>
              <a:rPr lang="zh-CN" altLang="en-US" sz="2400" b="1" dirty="0">
                <a:solidFill>
                  <a:srgbClr val="AE6836"/>
                </a:solidFill>
              </a:rPr>
              <a:t>货币的作用</a:t>
            </a:r>
          </a:p>
        </p:txBody>
      </p:sp>
      <p:sp>
        <p:nvSpPr>
          <p:cNvPr id="13" name="内容占位符 60418">
            <a:extLst>
              <a:ext uri="{FF2B5EF4-FFF2-40B4-BE49-F238E27FC236}">
                <a16:creationId xmlns:a16="http://schemas.microsoft.com/office/drawing/2014/main" xmlns="" id="{D7FD442C-F0C2-4061-BBCF-0967A96D985C}"/>
              </a:ext>
            </a:extLst>
          </p:cNvPr>
          <p:cNvSpPr txBox="1">
            <a:spLocks noChangeArrowheads="1"/>
          </p:cNvSpPr>
          <p:nvPr/>
        </p:nvSpPr>
        <p:spPr bwMode="auto">
          <a:xfrm>
            <a:off x="1425698" y="5014162"/>
            <a:ext cx="6702302" cy="1588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127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ts val="1800"/>
              </a:spcBef>
            </a:pPr>
            <a:r>
              <a:rPr lang="zh-CN" altLang="en-US" sz="2400" b="1" dirty="0">
                <a:solidFill>
                  <a:srgbClr val="000000"/>
                </a:solidFill>
                <a:latin typeface="微软雅黑" panose="020B0503020204020204" pitchFamily="34" charset="-122"/>
                <a:sym typeface="微软雅黑" panose="020B0503020204020204" pitchFamily="34" charset="-122"/>
              </a:rPr>
              <a:t>但是，货币的出现并没有从根本上消除商品经济的矛盾，反而有可能使矛盾扩大和加深。</a:t>
            </a:r>
            <a:endParaRPr lang="zh-CN" altLang="en-US" sz="2400" dirty="0">
              <a:solidFill>
                <a:srgbClr val="000000"/>
              </a:solidFill>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392704108"/>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一、商品经济的形成和发展</a:t>
            </a:r>
          </a:p>
        </p:txBody>
      </p:sp>
      <p:pic>
        <p:nvPicPr>
          <p:cNvPr id="30722" name="Picture 2">
            <a:extLst>
              <a:ext uri="{FF2B5EF4-FFF2-40B4-BE49-F238E27FC236}">
                <a16:creationId xmlns:a16="http://schemas.microsoft.com/office/drawing/2014/main" xmlns="" id="{E3678879-1665-4934-9B00-216A2C4062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16" t="8715" r="5625" b="11720"/>
          <a:stretch/>
        </p:blipFill>
        <p:spPr bwMode="auto">
          <a:xfrm>
            <a:off x="0" y="1904556"/>
            <a:ext cx="7145720" cy="381844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26C1D92D-F6D6-467D-AF1B-D8FE572CCCCE}"/>
              </a:ext>
            </a:extLst>
          </p:cNvPr>
          <p:cNvSpPr/>
          <p:nvPr/>
        </p:nvSpPr>
        <p:spPr>
          <a:xfrm>
            <a:off x="7145720" y="2344527"/>
            <a:ext cx="5046280" cy="2938502"/>
          </a:xfrm>
          <a:prstGeom prst="rect">
            <a:avLst/>
          </a:prstGeom>
          <a:solidFill>
            <a:srgbClr val="EDC67B">
              <a:alpha val="50000"/>
            </a:srgbClr>
          </a:solidFill>
          <a:ln>
            <a:solidFill>
              <a:srgbClr val="EDC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xmlns="" id="{BE5DE7DE-E59F-4B74-80CB-7E507525AA7E}"/>
              </a:ext>
            </a:extLst>
          </p:cNvPr>
          <p:cNvSpPr/>
          <p:nvPr/>
        </p:nvSpPr>
        <p:spPr>
          <a:xfrm>
            <a:off x="7350438" y="2692253"/>
            <a:ext cx="4482171" cy="2243050"/>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lang="zh-CN" altLang="en-US" sz="2400" b="1" dirty="0"/>
              <a:t>金银天然不是货币，但货币天然是金银。</a:t>
            </a:r>
            <a:endParaRPr lang="en-US" altLang="zh-CN" sz="2400" b="1" dirty="0"/>
          </a:p>
          <a:p>
            <a:pPr marR="0" lvl="0" indent="0" algn="r" defTabSz="914400" rtl="0" eaLnBrk="1" fontAlgn="base" latinLnBrk="0" hangingPunct="0">
              <a:lnSpc>
                <a:spcPct val="150000"/>
              </a:lnSpc>
              <a:spcBef>
                <a:spcPct val="0"/>
              </a:spcBef>
              <a:spcAft>
                <a:spcPct val="0"/>
              </a:spcAft>
              <a:buClrTx/>
              <a:buSzTx/>
              <a:buFontTx/>
              <a:buNone/>
              <a:tabLst/>
              <a:defRPr/>
            </a:pPr>
            <a:r>
              <a:rPr lang="en-US" altLang="zh-CN" sz="2400" b="1" dirty="0"/>
              <a:t>——</a:t>
            </a:r>
            <a:r>
              <a:rPr lang="zh-CN" altLang="en-US" sz="2400" b="1" dirty="0"/>
              <a:t>马克思：</a:t>
            </a:r>
            <a:r>
              <a:rPr lang="en-US" altLang="zh-CN" sz="2400" b="1" dirty="0"/>
              <a:t>《</a:t>
            </a:r>
            <a:r>
              <a:rPr lang="zh-CN" altLang="en-US" sz="2400" b="1" dirty="0"/>
              <a:t>资本论</a:t>
            </a:r>
            <a:r>
              <a:rPr lang="en-US" altLang="zh-CN" sz="2400" b="1" dirty="0"/>
              <a:t>》</a:t>
            </a:r>
          </a:p>
          <a:p>
            <a:pPr marL="0" marR="0" lvl="0" indent="620713" algn="r" defTabSz="914400" rtl="0" eaLnBrk="1" fontAlgn="base" latinLnBrk="0" hangingPunct="0">
              <a:lnSpc>
                <a:spcPct val="150000"/>
              </a:lnSpc>
              <a:spcBef>
                <a:spcPct val="0"/>
              </a:spcBef>
              <a:spcAft>
                <a:spcPct val="0"/>
              </a:spcAft>
              <a:buClrTx/>
              <a:buSzTx/>
              <a:buFontTx/>
              <a:buNone/>
              <a:tabLst/>
              <a:defRPr/>
            </a:pPr>
            <a:r>
              <a:rPr lang="zh-CN" altLang="en-US" sz="2400" b="1" dirty="0"/>
              <a:t>第一卷（节选）</a:t>
            </a:r>
            <a:endParaRPr kumimoji="0" lang="zh-CN"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1727987117"/>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72EA89D8-37BA-4615-8D69-1E9C6BE35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299" y="1947862"/>
            <a:ext cx="7104701" cy="4910138"/>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二、价值规律及其作用</a:t>
            </a:r>
          </a:p>
        </p:txBody>
      </p:sp>
      <p:sp>
        <p:nvSpPr>
          <p:cNvPr id="11" name="矩形: 圆角 10">
            <a:extLst>
              <a:ext uri="{FF2B5EF4-FFF2-40B4-BE49-F238E27FC236}">
                <a16:creationId xmlns:a16="http://schemas.microsoft.com/office/drawing/2014/main" xmlns="" id="{0E200BA7-516D-40E4-A1AD-07F6E8821F4B}"/>
              </a:ext>
            </a:extLst>
          </p:cNvPr>
          <p:cNvSpPr/>
          <p:nvPr/>
        </p:nvSpPr>
        <p:spPr>
          <a:xfrm>
            <a:off x="4435492" y="1147192"/>
            <a:ext cx="33210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（一）价值规律</a:t>
            </a:r>
          </a:p>
        </p:txBody>
      </p:sp>
      <p:grpSp>
        <p:nvGrpSpPr>
          <p:cNvPr id="3" name="组合 2">
            <a:extLst>
              <a:ext uri="{FF2B5EF4-FFF2-40B4-BE49-F238E27FC236}">
                <a16:creationId xmlns:a16="http://schemas.microsoft.com/office/drawing/2014/main" xmlns="" id="{5ED4F4DD-12C8-4842-8873-D4BF7495CD38}"/>
              </a:ext>
            </a:extLst>
          </p:cNvPr>
          <p:cNvGrpSpPr/>
          <p:nvPr/>
        </p:nvGrpSpPr>
        <p:grpSpPr>
          <a:xfrm>
            <a:off x="484188" y="2357896"/>
            <a:ext cx="9619278" cy="4507519"/>
            <a:chOff x="871679" y="425812"/>
            <a:chExt cx="7891940" cy="3659001"/>
          </a:xfrm>
        </p:grpSpPr>
        <p:grpSp>
          <p:nvGrpSpPr>
            <p:cNvPr id="2" name="组合 1">
              <a:extLst>
                <a:ext uri="{FF2B5EF4-FFF2-40B4-BE49-F238E27FC236}">
                  <a16:creationId xmlns:a16="http://schemas.microsoft.com/office/drawing/2014/main" xmlns="" id="{DA4400D5-3E6E-4F59-8E34-5E63F75CA136}"/>
                </a:ext>
              </a:extLst>
            </p:cNvPr>
            <p:cNvGrpSpPr/>
            <p:nvPr/>
          </p:nvGrpSpPr>
          <p:grpSpPr>
            <a:xfrm>
              <a:off x="871679" y="425812"/>
              <a:ext cx="7477133" cy="3181948"/>
              <a:chOff x="510542" y="757531"/>
              <a:chExt cx="4733194" cy="2014245"/>
            </a:xfrm>
          </p:grpSpPr>
          <p:sp>
            <p:nvSpPr>
              <p:cNvPr id="13" name="任意多边形 24">
                <a:extLst>
                  <a:ext uri="{FF2B5EF4-FFF2-40B4-BE49-F238E27FC236}">
                    <a16:creationId xmlns:a16="http://schemas.microsoft.com/office/drawing/2014/main" xmlns="" id="{5F469663-9027-463C-BD42-9711E185B843}"/>
                  </a:ext>
                </a:extLst>
              </p:cNvPr>
              <p:cNvSpPr/>
              <p:nvPr/>
            </p:nvSpPr>
            <p:spPr>
              <a:xfrm>
                <a:off x="1579880" y="2444750"/>
                <a:ext cx="2703195" cy="319405"/>
              </a:xfrm>
              <a:custGeom>
                <a:avLst/>
                <a:gdLst>
                  <a:gd name="connsiteX0" fmla="*/ 524470 w 3340471"/>
                  <a:gd name="connsiteY0" fmla="*/ 0 h 394252"/>
                  <a:gd name="connsiteX1" fmla="*/ 3143345 w 3340471"/>
                  <a:gd name="connsiteY1" fmla="*/ 0 h 394252"/>
                  <a:gd name="connsiteX2" fmla="*/ 3340471 w 3340471"/>
                  <a:gd name="connsiteY2" fmla="*/ 197126 h 394252"/>
                  <a:gd name="connsiteX3" fmla="*/ 3143345 w 3340471"/>
                  <a:gd name="connsiteY3" fmla="*/ 394252 h 394252"/>
                  <a:gd name="connsiteX4" fmla="*/ 72766 w 3340471"/>
                  <a:gd name="connsiteY4" fmla="*/ 394252 h 394252"/>
                  <a:gd name="connsiteX5" fmla="*/ 33038 w 3340471"/>
                  <a:gd name="connsiteY5" fmla="*/ 390247 h 394252"/>
                  <a:gd name="connsiteX6" fmla="*/ 0 w 3340471"/>
                  <a:gd name="connsiteY6" fmla="*/ 379992 h 394252"/>
                  <a:gd name="connsiteX7" fmla="*/ 44592 w 3340471"/>
                  <a:gd name="connsiteY7" fmla="*/ 375496 h 394252"/>
                  <a:gd name="connsiteX8" fmla="*/ 478445 w 3340471"/>
                  <a:gd name="connsiteY8" fmla="*/ 84796 h 39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0471" h="394252">
                    <a:moveTo>
                      <a:pt x="524470" y="0"/>
                    </a:moveTo>
                    <a:lnTo>
                      <a:pt x="3143345" y="0"/>
                    </a:lnTo>
                    <a:cubicBezTo>
                      <a:pt x="3252215" y="0"/>
                      <a:pt x="3340471" y="88256"/>
                      <a:pt x="3340471" y="197126"/>
                    </a:cubicBezTo>
                    <a:cubicBezTo>
                      <a:pt x="3340471" y="305996"/>
                      <a:pt x="3252215" y="394252"/>
                      <a:pt x="3143345" y="394252"/>
                    </a:cubicBezTo>
                    <a:lnTo>
                      <a:pt x="72766" y="394252"/>
                    </a:lnTo>
                    <a:cubicBezTo>
                      <a:pt x="59157" y="394252"/>
                      <a:pt x="45871" y="392873"/>
                      <a:pt x="33038" y="390247"/>
                    </a:cubicBezTo>
                    <a:lnTo>
                      <a:pt x="0" y="379992"/>
                    </a:lnTo>
                    <a:lnTo>
                      <a:pt x="44592" y="375496"/>
                    </a:lnTo>
                    <a:cubicBezTo>
                      <a:pt x="224574" y="338667"/>
                      <a:pt x="379074" y="231884"/>
                      <a:pt x="478445" y="84796"/>
                    </a:cubicBezTo>
                    <a:close/>
                  </a:path>
                </a:pathLst>
              </a:custGeom>
              <a:solidFill>
                <a:srgbClr val="C87E4C"/>
              </a:solidFill>
              <a:ln w="25400" cap="flat" cmpd="sng" algn="ctr">
                <a:noFill/>
                <a:prstDash val="solid"/>
              </a:ln>
              <a:effectLst/>
            </p:spPr>
            <p:txBody>
              <a:bodyPr anchor="ctr"/>
              <a:lstStyle/>
              <a:p>
                <a:pPr algn="r" eaLnBrk="1" fontAlgn="auto" hangingPunct="1">
                  <a:spcBef>
                    <a:spcPts val="0"/>
                  </a:spcBef>
                  <a:spcAft>
                    <a:spcPts val="0"/>
                  </a:spcAft>
                  <a:defRPr/>
                </a:pPr>
                <a:endParaRPr lang="en-US" sz="1400" kern="0" dirty="0">
                  <a:solidFill>
                    <a:sysClr val="window" lastClr="FFFFFF"/>
                  </a:solidFill>
                  <a:latin typeface="+mn-ea"/>
                  <a:ea typeface="+mn-ea"/>
                </a:endParaRPr>
              </a:p>
            </p:txBody>
          </p:sp>
          <p:sp>
            <p:nvSpPr>
              <p:cNvPr id="14" name="同心圆 1">
                <a:extLst>
                  <a:ext uri="{FF2B5EF4-FFF2-40B4-BE49-F238E27FC236}">
                    <a16:creationId xmlns:a16="http://schemas.microsoft.com/office/drawing/2014/main" xmlns="" id="{122499BD-5027-4186-965D-D563FFDB59F4}"/>
                  </a:ext>
                </a:extLst>
              </p:cNvPr>
              <p:cNvSpPr/>
              <p:nvPr/>
            </p:nvSpPr>
            <p:spPr>
              <a:xfrm>
                <a:off x="510542" y="757531"/>
                <a:ext cx="2017678" cy="2014245"/>
              </a:xfrm>
              <a:prstGeom prst="donut">
                <a:avLst>
                  <a:gd name="adj" fmla="val 9112"/>
                </a:avLst>
              </a:prstGeom>
              <a:gradFill flip="none" rotWithShape="1">
                <a:gsLst>
                  <a:gs pos="0">
                    <a:srgbClr val="404040"/>
                  </a:gs>
                  <a:gs pos="52000">
                    <a:srgbClr val="FFC000"/>
                  </a:gs>
                  <a:gs pos="50000">
                    <a:srgbClr val="404040"/>
                  </a:gs>
                  <a:gs pos="100000">
                    <a:srgbClr val="FFC000"/>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3600" b="1" dirty="0">
                    <a:solidFill>
                      <a:srgbClr val="C87E4C"/>
                    </a:solidFill>
                    <a:latin typeface="+mn-ea"/>
                    <a:sym typeface="微软雅黑" panose="020B0503020204020204" pitchFamily="34" charset="-122"/>
                  </a:rPr>
                  <a:t>价值规律</a:t>
                </a:r>
                <a:endParaRPr lang="zh-CN" altLang="en-US" sz="2000" kern="0" dirty="0">
                  <a:solidFill>
                    <a:schemeClr val="tx1">
                      <a:lumMod val="50000"/>
                      <a:lumOff val="50000"/>
                    </a:schemeClr>
                  </a:solidFill>
                  <a:latin typeface="+mn-ea"/>
                </a:endParaRPr>
              </a:p>
            </p:txBody>
          </p:sp>
          <p:sp>
            <p:nvSpPr>
              <p:cNvPr id="15" name="任意多边形 24">
                <a:extLst>
                  <a:ext uri="{FF2B5EF4-FFF2-40B4-BE49-F238E27FC236}">
                    <a16:creationId xmlns:a16="http://schemas.microsoft.com/office/drawing/2014/main" xmlns="" id="{6965DA38-FC30-4D74-9392-2EEC8B81E244}"/>
                  </a:ext>
                </a:extLst>
              </p:cNvPr>
              <p:cNvSpPr/>
              <p:nvPr/>
            </p:nvSpPr>
            <p:spPr>
              <a:xfrm>
                <a:off x="2540541" y="2444750"/>
                <a:ext cx="2703195" cy="319405"/>
              </a:xfrm>
              <a:custGeom>
                <a:avLst/>
                <a:gdLst>
                  <a:gd name="connsiteX0" fmla="*/ 524470 w 3340471"/>
                  <a:gd name="connsiteY0" fmla="*/ 0 h 394252"/>
                  <a:gd name="connsiteX1" fmla="*/ 3143345 w 3340471"/>
                  <a:gd name="connsiteY1" fmla="*/ 0 h 394252"/>
                  <a:gd name="connsiteX2" fmla="*/ 3340471 w 3340471"/>
                  <a:gd name="connsiteY2" fmla="*/ 197126 h 394252"/>
                  <a:gd name="connsiteX3" fmla="*/ 3143345 w 3340471"/>
                  <a:gd name="connsiteY3" fmla="*/ 394252 h 394252"/>
                  <a:gd name="connsiteX4" fmla="*/ 72766 w 3340471"/>
                  <a:gd name="connsiteY4" fmla="*/ 394252 h 394252"/>
                  <a:gd name="connsiteX5" fmla="*/ 33038 w 3340471"/>
                  <a:gd name="connsiteY5" fmla="*/ 390247 h 394252"/>
                  <a:gd name="connsiteX6" fmla="*/ 0 w 3340471"/>
                  <a:gd name="connsiteY6" fmla="*/ 379992 h 394252"/>
                  <a:gd name="connsiteX7" fmla="*/ 44592 w 3340471"/>
                  <a:gd name="connsiteY7" fmla="*/ 375496 h 394252"/>
                  <a:gd name="connsiteX8" fmla="*/ 478445 w 3340471"/>
                  <a:gd name="connsiteY8" fmla="*/ 84796 h 39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0471" h="394252">
                    <a:moveTo>
                      <a:pt x="524470" y="0"/>
                    </a:moveTo>
                    <a:lnTo>
                      <a:pt x="3143345" y="0"/>
                    </a:lnTo>
                    <a:cubicBezTo>
                      <a:pt x="3252215" y="0"/>
                      <a:pt x="3340471" y="88256"/>
                      <a:pt x="3340471" y="197126"/>
                    </a:cubicBezTo>
                    <a:cubicBezTo>
                      <a:pt x="3340471" y="305996"/>
                      <a:pt x="3252215" y="394252"/>
                      <a:pt x="3143345" y="394252"/>
                    </a:cubicBezTo>
                    <a:lnTo>
                      <a:pt x="72766" y="394252"/>
                    </a:lnTo>
                    <a:cubicBezTo>
                      <a:pt x="59157" y="394252"/>
                      <a:pt x="45871" y="392873"/>
                      <a:pt x="33038" y="390247"/>
                    </a:cubicBezTo>
                    <a:lnTo>
                      <a:pt x="0" y="379992"/>
                    </a:lnTo>
                    <a:lnTo>
                      <a:pt x="44592" y="375496"/>
                    </a:lnTo>
                    <a:cubicBezTo>
                      <a:pt x="224574" y="338667"/>
                      <a:pt x="379074" y="231884"/>
                      <a:pt x="478445" y="84796"/>
                    </a:cubicBezTo>
                    <a:close/>
                  </a:path>
                </a:pathLst>
              </a:custGeom>
              <a:solidFill>
                <a:srgbClr val="C87E4C"/>
              </a:solidFill>
              <a:ln w="25400" cap="flat" cmpd="sng" algn="ctr">
                <a:noFill/>
                <a:prstDash val="solid"/>
              </a:ln>
              <a:effectLst/>
            </p:spPr>
            <p:txBody>
              <a:bodyPr anchor="ctr"/>
              <a:lstStyle/>
              <a:p>
                <a:pPr algn="r" eaLnBrk="1" fontAlgn="auto" hangingPunct="1">
                  <a:spcBef>
                    <a:spcPts val="0"/>
                  </a:spcBef>
                  <a:spcAft>
                    <a:spcPts val="0"/>
                  </a:spcAft>
                  <a:defRPr/>
                </a:pPr>
                <a:endParaRPr lang="en-US" sz="1400" kern="0" dirty="0">
                  <a:solidFill>
                    <a:sysClr val="window" lastClr="FFFFFF"/>
                  </a:solidFill>
                  <a:latin typeface="+mn-ea"/>
                  <a:ea typeface="+mn-ea"/>
                </a:endParaRPr>
              </a:p>
            </p:txBody>
          </p:sp>
        </p:grpSp>
        <p:sp>
          <p:nvSpPr>
            <p:cNvPr id="28" name="文本框 1">
              <a:extLst>
                <a:ext uri="{FF2B5EF4-FFF2-40B4-BE49-F238E27FC236}">
                  <a16:creationId xmlns:a16="http://schemas.microsoft.com/office/drawing/2014/main" xmlns="" id="{362A2DBA-288E-4CDA-816A-F5D9A236719D}"/>
                </a:ext>
              </a:extLst>
            </p:cNvPr>
            <p:cNvSpPr txBox="1">
              <a:spLocks noChangeArrowheads="1"/>
            </p:cNvSpPr>
            <p:nvPr/>
          </p:nvSpPr>
          <p:spPr bwMode="auto">
            <a:xfrm>
              <a:off x="3527007" y="3130706"/>
              <a:ext cx="52366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spcBef>
                  <a:spcPts val="1400"/>
                </a:spcBef>
              </a:pPr>
              <a:r>
                <a:rPr lang="zh-CN" altLang="en-US" sz="2800" dirty="0">
                  <a:solidFill>
                    <a:schemeClr val="bg1"/>
                  </a:solidFill>
                  <a:latin typeface="微软雅黑" panose="020B0503020204020204" pitchFamily="34" charset="-122"/>
                  <a:sym typeface="微软雅黑" panose="020B0503020204020204" pitchFamily="34" charset="-122"/>
                </a:rPr>
                <a:t>是商品生产和商品交换的基本规律</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sym typeface="微软雅黑" panose="020B0503020204020204" pitchFamily="34" charset="-122"/>
              </a:endParaRPr>
            </a:p>
          </p:txBody>
        </p:sp>
      </p:grpSp>
      <p:pic>
        <p:nvPicPr>
          <p:cNvPr id="16" name="图片 8">
            <a:hlinkClick r:id="rId3" action="ppaction://hlinksldjump"/>
            <a:extLst>
              <a:ext uri="{FF2B5EF4-FFF2-40B4-BE49-F238E27FC236}">
                <a16:creationId xmlns:a16="http://schemas.microsoft.com/office/drawing/2014/main" xmlns="" id="{D92F94BB-84AC-4558-99A0-EC94C249C30B}"/>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2317826"/>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二、价值规律及其作用</a:t>
            </a:r>
          </a:p>
        </p:txBody>
      </p:sp>
      <p:sp>
        <p:nvSpPr>
          <p:cNvPr id="28" name="文本框 1">
            <a:extLst>
              <a:ext uri="{FF2B5EF4-FFF2-40B4-BE49-F238E27FC236}">
                <a16:creationId xmlns:a16="http://schemas.microsoft.com/office/drawing/2014/main" xmlns="" id="{362A2DBA-288E-4CDA-816A-F5D9A236719D}"/>
              </a:ext>
            </a:extLst>
          </p:cNvPr>
          <p:cNvSpPr txBox="1">
            <a:spLocks noChangeArrowheads="1"/>
          </p:cNvSpPr>
          <p:nvPr/>
        </p:nvSpPr>
        <p:spPr bwMode="auto">
          <a:xfrm>
            <a:off x="4182870" y="5544421"/>
            <a:ext cx="71056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3200" b="1" dirty="0">
                <a:latin typeface="微软雅黑" panose="020B0503020204020204" pitchFamily="34" charset="-122"/>
                <a:sym typeface="微软雅黑" panose="020B0503020204020204" pitchFamily="34" charset="-122"/>
              </a:rPr>
              <a:t>价值规律贯穿于商品经济的全部过程</a:t>
            </a:r>
            <a:endParaRPr lang="zh-CN" altLang="en-US" sz="3200" b="1" dirty="0">
              <a:solidFill>
                <a:srgbClr val="B26A37"/>
              </a:solidFill>
              <a:latin typeface="微软雅黑" panose="020B0503020204020204" pitchFamily="34" charset="-122"/>
              <a:sym typeface="微软雅黑" panose="020B0503020204020204" pitchFamily="34" charset="-122"/>
            </a:endParaRPr>
          </a:p>
        </p:txBody>
      </p:sp>
      <p:sp>
        <p:nvSpPr>
          <p:cNvPr id="11" name="矩形: 圆角 10">
            <a:extLst>
              <a:ext uri="{FF2B5EF4-FFF2-40B4-BE49-F238E27FC236}">
                <a16:creationId xmlns:a16="http://schemas.microsoft.com/office/drawing/2014/main" xmlns="" id="{0E200BA7-516D-40E4-A1AD-07F6E8821F4B}"/>
              </a:ext>
            </a:extLst>
          </p:cNvPr>
          <p:cNvSpPr/>
          <p:nvPr/>
        </p:nvSpPr>
        <p:spPr>
          <a:xfrm>
            <a:off x="4435492" y="1147192"/>
            <a:ext cx="33210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（一）价值规律</a:t>
            </a:r>
          </a:p>
        </p:txBody>
      </p:sp>
      <p:sp>
        <p:nvSpPr>
          <p:cNvPr id="13" name="矩形 4">
            <a:extLst>
              <a:ext uri="{FF2B5EF4-FFF2-40B4-BE49-F238E27FC236}">
                <a16:creationId xmlns:a16="http://schemas.microsoft.com/office/drawing/2014/main" xmlns="" id="{43362DCA-D6CC-4A8C-ACDF-259DCC201B99}"/>
              </a:ext>
            </a:extLst>
          </p:cNvPr>
          <p:cNvSpPr>
            <a:spLocks noChangeArrowheads="1"/>
          </p:cNvSpPr>
          <p:nvPr/>
        </p:nvSpPr>
        <p:spPr bwMode="auto">
          <a:xfrm>
            <a:off x="989353" y="1908324"/>
            <a:ext cx="569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1.</a:t>
            </a:r>
            <a:r>
              <a:rPr lang="zh-CN" altLang="en-US" sz="2400" b="1" dirty="0">
                <a:solidFill>
                  <a:srgbClr val="AE6836"/>
                </a:solidFill>
              </a:rPr>
              <a:t>价值规律的主要内容和客观要求</a:t>
            </a:r>
          </a:p>
        </p:txBody>
      </p:sp>
      <p:grpSp>
        <p:nvGrpSpPr>
          <p:cNvPr id="6" name="组合 5">
            <a:extLst>
              <a:ext uri="{FF2B5EF4-FFF2-40B4-BE49-F238E27FC236}">
                <a16:creationId xmlns:a16="http://schemas.microsoft.com/office/drawing/2014/main" xmlns="" id="{004180BA-2426-4BBE-B3B8-2744CBA9AD28}"/>
              </a:ext>
            </a:extLst>
          </p:cNvPr>
          <p:cNvGrpSpPr/>
          <p:nvPr/>
        </p:nvGrpSpPr>
        <p:grpSpPr>
          <a:xfrm>
            <a:off x="756103" y="2723541"/>
            <a:ext cx="8663665" cy="1143738"/>
            <a:chOff x="814160" y="2905748"/>
            <a:chExt cx="8663665" cy="1143738"/>
          </a:xfrm>
        </p:grpSpPr>
        <p:grpSp>
          <p:nvGrpSpPr>
            <p:cNvPr id="3" name="组合 2">
              <a:extLst>
                <a:ext uri="{FF2B5EF4-FFF2-40B4-BE49-F238E27FC236}">
                  <a16:creationId xmlns:a16="http://schemas.microsoft.com/office/drawing/2014/main" xmlns="" id="{48BDCC8B-A4EE-4DBB-93B7-869C19A587D0}"/>
                </a:ext>
              </a:extLst>
            </p:cNvPr>
            <p:cNvGrpSpPr/>
            <p:nvPr/>
          </p:nvGrpSpPr>
          <p:grpSpPr>
            <a:xfrm>
              <a:off x="814160" y="2905748"/>
              <a:ext cx="8663665" cy="1143738"/>
              <a:chOff x="814161" y="2905748"/>
              <a:chExt cx="5743713" cy="633412"/>
            </a:xfrm>
          </p:grpSpPr>
          <p:sp>
            <p:nvSpPr>
              <p:cNvPr id="7" name="矩形 6">
                <a:extLst>
                  <a:ext uri="{FF2B5EF4-FFF2-40B4-BE49-F238E27FC236}">
                    <a16:creationId xmlns:a16="http://schemas.microsoft.com/office/drawing/2014/main" xmlns="" id="{4270F331-D3EB-4EDA-9FD9-60CA984F2F79}"/>
                  </a:ext>
                </a:extLst>
              </p:cNvPr>
              <p:cNvSpPr/>
              <p:nvPr/>
            </p:nvSpPr>
            <p:spPr>
              <a:xfrm>
                <a:off x="814161" y="3166098"/>
                <a:ext cx="1912938" cy="373062"/>
              </a:xfrm>
              <a:prstGeom prst="rect">
                <a:avLst/>
              </a:prstGeom>
              <a:solidFill>
                <a:srgbClr val="C87E4C"/>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eaLnBrk="1" fontAlgn="auto" hangingPunct="1">
                  <a:spcBef>
                    <a:spcPts val="0"/>
                  </a:spcBef>
                  <a:spcAft>
                    <a:spcPts val="0"/>
                  </a:spcAft>
                  <a:defRPr/>
                </a:pPr>
                <a:endParaRPr lang="zh-CN" altLang="en-US" sz="1600" dirty="0">
                  <a:latin typeface="微软雅黑" panose="020B0503020204020204" pitchFamily="34" charset="-122"/>
                </a:endParaRPr>
              </a:p>
            </p:txBody>
          </p:sp>
          <p:sp>
            <p:nvSpPr>
              <p:cNvPr id="8" name="任意多边形 8">
                <a:extLst>
                  <a:ext uri="{FF2B5EF4-FFF2-40B4-BE49-F238E27FC236}">
                    <a16:creationId xmlns:a16="http://schemas.microsoft.com/office/drawing/2014/main" xmlns="" id="{091654A9-B274-41A2-AD7B-A906F3EF9766}"/>
                  </a:ext>
                </a:extLst>
              </p:cNvPr>
              <p:cNvSpPr/>
              <p:nvPr/>
            </p:nvSpPr>
            <p:spPr>
              <a:xfrm>
                <a:off x="2236561" y="3216898"/>
                <a:ext cx="487363" cy="322262"/>
              </a:xfrm>
              <a:custGeom>
                <a:avLst/>
                <a:gdLst>
                  <a:gd name="connsiteX0" fmla="*/ 0 w 480060"/>
                  <a:gd name="connsiteY0" fmla="*/ 7620 h 297180"/>
                  <a:gd name="connsiteX1" fmla="*/ 480060 w 480060"/>
                  <a:gd name="connsiteY1" fmla="*/ 0 h 297180"/>
                  <a:gd name="connsiteX2" fmla="*/ 480060 w 480060"/>
                  <a:gd name="connsiteY2" fmla="*/ 297180 h 297180"/>
                  <a:gd name="connsiteX3" fmla="*/ 0 w 480060"/>
                  <a:gd name="connsiteY3" fmla="*/ 7620 h 297180"/>
                  <a:gd name="connsiteX0-1" fmla="*/ 0 w 487203"/>
                  <a:gd name="connsiteY0-2" fmla="*/ 62739 h 297180"/>
                  <a:gd name="connsiteX1-3" fmla="*/ 487203 w 487203"/>
                  <a:gd name="connsiteY1-4" fmla="*/ 0 h 297180"/>
                  <a:gd name="connsiteX2-5" fmla="*/ 487203 w 487203"/>
                  <a:gd name="connsiteY2-6" fmla="*/ 297180 h 297180"/>
                  <a:gd name="connsiteX3-7" fmla="*/ 0 w 487203"/>
                  <a:gd name="connsiteY3-8" fmla="*/ 62739 h 297180"/>
                  <a:gd name="connsiteX0-9" fmla="*/ 0 w 487203"/>
                  <a:gd name="connsiteY0-10" fmla="*/ 66676 h 297180"/>
                  <a:gd name="connsiteX1-11" fmla="*/ 487203 w 487203"/>
                  <a:gd name="connsiteY1-12" fmla="*/ 0 h 297180"/>
                  <a:gd name="connsiteX2-13" fmla="*/ 487203 w 487203"/>
                  <a:gd name="connsiteY2-14" fmla="*/ 297180 h 297180"/>
                  <a:gd name="connsiteX3-15" fmla="*/ 0 w 487203"/>
                  <a:gd name="connsiteY3-16" fmla="*/ 66676 h 297180"/>
                </a:gdLst>
                <a:ahLst/>
                <a:cxnLst>
                  <a:cxn ang="0">
                    <a:pos x="connsiteX0-1" y="connsiteY0-2"/>
                  </a:cxn>
                  <a:cxn ang="0">
                    <a:pos x="connsiteX1-3" y="connsiteY1-4"/>
                  </a:cxn>
                  <a:cxn ang="0">
                    <a:pos x="connsiteX2-5" y="connsiteY2-6"/>
                  </a:cxn>
                  <a:cxn ang="0">
                    <a:pos x="connsiteX3-7" y="connsiteY3-8"/>
                  </a:cxn>
                </a:cxnLst>
                <a:rect l="l" t="t" r="r" b="b"/>
                <a:pathLst>
                  <a:path w="487203" h="297180">
                    <a:moveTo>
                      <a:pt x="0" y="66676"/>
                    </a:moveTo>
                    <a:lnTo>
                      <a:pt x="487203" y="0"/>
                    </a:lnTo>
                    <a:lnTo>
                      <a:pt x="487203" y="297180"/>
                    </a:lnTo>
                    <a:lnTo>
                      <a:pt x="0" y="66676"/>
                    </a:lnTo>
                    <a:close/>
                  </a:path>
                </a:pathLst>
              </a:custGeom>
              <a:solidFill>
                <a:srgbClr val="7C4926"/>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3600" dirty="0">
                  <a:latin typeface="微软雅黑" panose="020B0503020204020204" pitchFamily="34" charset="-122"/>
                </a:endParaRPr>
              </a:p>
            </p:txBody>
          </p:sp>
          <p:sp>
            <p:nvSpPr>
              <p:cNvPr id="9" name="矩形 8">
                <a:extLst>
                  <a:ext uri="{FF2B5EF4-FFF2-40B4-BE49-F238E27FC236}">
                    <a16:creationId xmlns:a16="http://schemas.microsoft.com/office/drawing/2014/main" xmlns="" id="{801F9ACC-D650-4694-ACE4-DFB3ED896D80}"/>
                  </a:ext>
                </a:extLst>
              </p:cNvPr>
              <p:cNvSpPr/>
              <p:nvPr/>
            </p:nvSpPr>
            <p:spPr>
              <a:xfrm>
                <a:off x="2238148" y="2905748"/>
                <a:ext cx="4319726" cy="373062"/>
              </a:xfrm>
              <a:prstGeom prst="rect">
                <a:avLst/>
              </a:prstGeom>
              <a:solidFill>
                <a:schemeClr val="accent2">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180000" tIns="0" rIns="90000" bIns="0" anchor="ctr"/>
              <a:lstStyle/>
              <a:p>
                <a:pPr eaLnBrk="1" fontAlgn="auto" hangingPunct="1">
                  <a:spcBef>
                    <a:spcPts val="0"/>
                  </a:spcBef>
                  <a:spcAft>
                    <a:spcPts val="0"/>
                  </a:spcAft>
                  <a:defRPr/>
                </a:pPr>
                <a:endParaRPr lang="zh-CN" altLang="en-US" sz="1600" dirty="0">
                  <a:solidFill>
                    <a:schemeClr val="tx1">
                      <a:lumMod val="50000"/>
                      <a:lumOff val="50000"/>
                    </a:schemeClr>
                  </a:solidFill>
                  <a:latin typeface="微软雅黑" panose="020B0503020204020204" pitchFamily="34" charset="-122"/>
                </a:endParaRPr>
              </a:p>
            </p:txBody>
          </p:sp>
        </p:grpSp>
        <p:sp>
          <p:nvSpPr>
            <p:cNvPr id="14" name="文本框 1">
              <a:extLst>
                <a:ext uri="{FF2B5EF4-FFF2-40B4-BE49-F238E27FC236}">
                  <a16:creationId xmlns:a16="http://schemas.microsoft.com/office/drawing/2014/main" xmlns="" id="{4C0AF7FE-6131-4C0F-9150-D000D064C28D}"/>
                </a:ext>
              </a:extLst>
            </p:cNvPr>
            <p:cNvSpPr txBox="1">
              <a:spLocks noChangeArrowheads="1"/>
            </p:cNvSpPr>
            <p:nvPr/>
          </p:nvSpPr>
          <p:spPr bwMode="auto">
            <a:xfrm>
              <a:off x="975484" y="3484160"/>
              <a:ext cx="22612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b="1" dirty="0">
                  <a:solidFill>
                    <a:schemeClr val="bg1"/>
                  </a:solidFill>
                  <a:latin typeface="微软雅黑" panose="020B0503020204020204" pitchFamily="34" charset="-122"/>
                  <a:sym typeface="微软雅黑" panose="020B0503020204020204" pitchFamily="34" charset="-122"/>
                </a:rPr>
                <a:t>商品的价值量</a:t>
              </a:r>
            </a:p>
          </p:txBody>
        </p:sp>
        <p:sp>
          <p:nvSpPr>
            <p:cNvPr id="15" name="文本框 1">
              <a:extLst>
                <a:ext uri="{FF2B5EF4-FFF2-40B4-BE49-F238E27FC236}">
                  <a16:creationId xmlns:a16="http://schemas.microsoft.com/office/drawing/2014/main" xmlns="" id="{117959E7-6EF1-48EC-835B-4E415F369450}"/>
                </a:ext>
              </a:extLst>
            </p:cNvPr>
            <p:cNvSpPr txBox="1">
              <a:spLocks noChangeArrowheads="1"/>
            </p:cNvSpPr>
            <p:nvPr/>
          </p:nvSpPr>
          <p:spPr bwMode="auto">
            <a:xfrm>
              <a:off x="3039722" y="2980953"/>
              <a:ext cx="61125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dirty="0">
                  <a:latin typeface="微软雅黑" panose="020B0503020204020204" pitchFamily="34" charset="-122"/>
                  <a:sym typeface="微软雅黑" panose="020B0503020204020204" pitchFamily="34" charset="-122"/>
                </a:rPr>
                <a:t>由生产商品的</a:t>
              </a:r>
              <a:r>
                <a:rPr lang="zh-CN" altLang="en-US" sz="2800" b="1" dirty="0">
                  <a:solidFill>
                    <a:srgbClr val="C87E4C"/>
                  </a:solidFill>
                  <a:latin typeface="微软雅黑" panose="020B0503020204020204" pitchFamily="34" charset="-122"/>
                  <a:sym typeface="微软雅黑" panose="020B0503020204020204" pitchFamily="34" charset="-122"/>
                </a:rPr>
                <a:t>社会必要劳动时间</a:t>
              </a:r>
              <a:r>
                <a:rPr lang="zh-CN" altLang="en-US" sz="2400" dirty="0">
                  <a:latin typeface="微软雅黑" panose="020B0503020204020204" pitchFamily="34" charset="-122"/>
                  <a:sym typeface="微软雅黑" panose="020B0503020204020204" pitchFamily="34" charset="-122"/>
                </a:rPr>
                <a:t>决定</a:t>
              </a:r>
              <a:endParaRPr lang="en-US" altLang="zh-CN" sz="2400" dirty="0">
                <a:latin typeface="微软雅黑" panose="020B0503020204020204" pitchFamily="34" charset="-122"/>
                <a:sym typeface="微软雅黑" panose="020B0503020204020204" pitchFamily="34" charset="-122"/>
              </a:endParaRPr>
            </a:p>
          </p:txBody>
        </p:sp>
      </p:grpSp>
      <p:grpSp>
        <p:nvGrpSpPr>
          <p:cNvPr id="16" name="组合 15">
            <a:extLst>
              <a:ext uri="{FF2B5EF4-FFF2-40B4-BE49-F238E27FC236}">
                <a16:creationId xmlns:a16="http://schemas.microsoft.com/office/drawing/2014/main" xmlns="" id="{0791C116-8682-41B2-97D1-1FDF8A010981}"/>
              </a:ext>
            </a:extLst>
          </p:cNvPr>
          <p:cNvGrpSpPr/>
          <p:nvPr/>
        </p:nvGrpSpPr>
        <p:grpSpPr>
          <a:xfrm>
            <a:off x="756103" y="4163559"/>
            <a:ext cx="9285741" cy="1143738"/>
            <a:chOff x="814160" y="2905748"/>
            <a:chExt cx="9285741" cy="1143738"/>
          </a:xfrm>
        </p:grpSpPr>
        <p:grpSp>
          <p:nvGrpSpPr>
            <p:cNvPr id="17" name="组合 16">
              <a:extLst>
                <a:ext uri="{FF2B5EF4-FFF2-40B4-BE49-F238E27FC236}">
                  <a16:creationId xmlns:a16="http://schemas.microsoft.com/office/drawing/2014/main" xmlns="" id="{70A8C9B4-5A20-41C7-A1C8-EB9A190F5A78}"/>
                </a:ext>
              </a:extLst>
            </p:cNvPr>
            <p:cNvGrpSpPr/>
            <p:nvPr/>
          </p:nvGrpSpPr>
          <p:grpSpPr>
            <a:xfrm>
              <a:off x="814160" y="2905748"/>
              <a:ext cx="8663668" cy="1143738"/>
              <a:chOff x="814161" y="2905748"/>
              <a:chExt cx="5743715" cy="633412"/>
            </a:xfrm>
          </p:grpSpPr>
          <p:sp>
            <p:nvSpPr>
              <p:cNvPr id="20" name="矩形 19">
                <a:extLst>
                  <a:ext uri="{FF2B5EF4-FFF2-40B4-BE49-F238E27FC236}">
                    <a16:creationId xmlns:a16="http://schemas.microsoft.com/office/drawing/2014/main" xmlns="" id="{60ED5212-09F3-492B-B8BA-1A2F4BB9092E}"/>
                  </a:ext>
                </a:extLst>
              </p:cNvPr>
              <p:cNvSpPr/>
              <p:nvPr/>
            </p:nvSpPr>
            <p:spPr>
              <a:xfrm>
                <a:off x="814161" y="3166098"/>
                <a:ext cx="1912938" cy="373062"/>
              </a:xfrm>
              <a:prstGeom prst="rect">
                <a:avLst/>
              </a:prstGeom>
              <a:solidFill>
                <a:srgbClr val="C87E4C"/>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eaLnBrk="1" fontAlgn="auto" hangingPunct="1">
                  <a:spcBef>
                    <a:spcPts val="0"/>
                  </a:spcBef>
                  <a:spcAft>
                    <a:spcPts val="0"/>
                  </a:spcAft>
                  <a:defRPr/>
                </a:pPr>
                <a:endParaRPr lang="zh-CN" altLang="en-US" sz="1600" dirty="0">
                  <a:latin typeface="微软雅黑" panose="020B0503020204020204" pitchFamily="34" charset="-122"/>
                </a:endParaRPr>
              </a:p>
            </p:txBody>
          </p:sp>
          <p:sp>
            <p:nvSpPr>
              <p:cNvPr id="21" name="任意多边形 8">
                <a:extLst>
                  <a:ext uri="{FF2B5EF4-FFF2-40B4-BE49-F238E27FC236}">
                    <a16:creationId xmlns:a16="http://schemas.microsoft.com/office/drawing/2014/main" xmlns="" id="{8ADBCF53-B243-4741-8AB0-0ED34E300E4E}"/>
                  </a:ext>
                </a:extLst>
              </p:cNvPr>
              <p:cNvSpPr/>
              <p:nvPr/>
            </p:nvSpPr>
            <p:spPr>
              <a:xfrm>
                <a:off x="2236561" y="3216898"/>
                <a:ext cx="487363" cy="322262"/>
              </a:xfrm>
              <a:custGeom>
                <a:avLst/>
                <a:gdLst>
                  <a:gd name="connsiteX0" fmla="*/ 0 w 480060"/>
                  <a:gd name="connsiteY0" fmla="*/ 7620 h 297180"/>
                  <a:gd name="connsiteX1" fmla="*/ 480060 w 480060"/>
                  <a:gd name="connsiteY1" fmla="*/ 0 h 297180"/>
                  <a:gd name="connsiteX2" fmla="*/ 480060 w 480060"/>
                  <a:gd name="connsiteY2" fmla="*/ 297180 h 297180"/>
                  <a:gd name="connsiteX3" fmla="*/ 0 w 480060"/>
                  <a:gd name="connsiteY3" fmla="*/ 7620 h 297180"/>
                  <a:gd name="connsiteX0-1" fmla="*/ 0 w 487203"/>
                  <a:gd name="connsiteY0-2" fmla="*/ 62739 h 297180"/>
                  <a:gd name="connsiteX1-3" fmla="*/ 487203 w 487203"/>
                  <a:gd name="connsiteY1-4" fmla="*/ 0 h 297180"/>
                  <a:gd name="connsiteX2-5" fmla="*/ 487203 w 487203"/>
                  <a:gd name="connsiteY2-6" fmla="*/ 297180 h 297180"/>
                  <a:gd name="connsiteX3-7" fmla="*/ 0 w 487203"/>
                  <a:gd name="connsiteY3-8" fmla="*/ 62739 h 297180"/>
                  <a:gd name="connsiteX0-9" fmla="*/ 0 w 487203"/>
                  <a:gd name="connsiteY0-10" fmla="*/ 66676 h 297180"/>
                  <a:gd name="connsiteX1-11" fmla="*/ 487203 w 487203"/>
                  <a:gd name="connsiteY1-12" fmla="*/ 0 h 297180"/>
                  <a:gd name="connsiteX2-13" fmla="*/ 487203 w 487203"/>
                  <a:gd name="connsiteY2-14" fmla="*/ 297180 h 297180"/>
                  <a:gd name="connsiteX3-15" fmla="*/ 0 w 487203"/>
                  <a:gd name="connsiteY3-16" fmla="*/ 66676 h 297180"/>
                </a:gdLst>
                <a:ahLst/>
                <a:cxnLst>
                  <a:cxn ang="0">
                    <a:pos x="connsiteX0-1" y="connsiteY0-2"/>
                  </a:cxn>
                  <a:cxn ang="0">
                    <a:pos x="connsiteX1-3" y="connsiteY1-4"/>
                  </a:cxn>
                  <a:cxn ang="0">
                    <a:pos x="connsiteX2-5" y="connsiteY2-6"/>
                  </a:cxn>
                  <a:cxn ang="0">
                    <a:pos x="connsiteX3-7" y="connsiteY3-8"/>
                  </a:cxn>
                </a:cxnLst>
                <a:rect l="l" t="t" r="r" b="b"/>
                <a:pathLst>
                  <a:path w="487203" h="297180">
                    <a:moveTo>
                      <a:pt x="0" y="66676"/>
                    </a:moveTo>
                    <a:lnTo>
                      <a:pt x="487203" y="0"/>
                    </a:lnTo>
                    <a:lnTo>
                      <a:pt x="487203" y="297180"/>
                    </a:lnTo>
                    <a:lnTo>
                      <a:pt x="0" y="66676"/>
                    </a:lnTo>
                    <a:close/>
                  </a:path>
                </a:pathLst>
              </a:custGeom>
              <a:solidFill>
                <a:srgbClr val="7C4926"/>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3600" dirty="0">
                  <a:latin typeface="微软雅黑" panose="020B0503020204020204" pitchFamily="34" charset="-122"/>
                </a:endParaRPr>
              </a:p>
            </p:txBody>
          </p:sp>
          <p:sp>
            <p:nvSpPr>
              <p:cNvPr id="23" name="矩形 22">
                <a:extLst>
                  <a:ext uri="{FF2B5EF4-FFF2-40B4-BE49-F238E27FC236}">
                    <a16:creationId xmlns:a16="http://schemas.microsoft.com/office/drawing/2014/main" xmlns="" id="{A75035B7-215D-4B13-B92E-961A73913EEE}"/>
                  </a:ext>
                </a:extLst>
              </p:cNvPr>
              <p:cNvSpPr/>
              <p:nvPr/>
            </p:nvSpPr>
            <p:spPr>
              <a:xfrm>
                <a:off x="2238149" y="2905748"/>
                <a:ext cx="4319727" cy="373062"/>
              </a:xfrm>
              <a:prstGeom prst="rect">
                <a:avLst/>
              </a:prstGeom>
              <a:solidFill>
                <a:schemeClr val="accent2">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180000" tIns="0" rIns="90000" bIns="0" anchor="ctr"/>
              <a:lstStyle/>
              <a:p>
                <a:pPr eaLnBrk="1" fontAlgn="auto" hangingPunct="1">
                  <a:spcBef>
                    <a:spcPts val="0"/>
                  </a:spcBef>
                  <a:spcAft>
                    <a:spcPts val="0"/>
                  </a:spcAft>
                  <a:defRPr/>
                </a:pPr>
                <a:endParaRPr lang="zh-CN" altLang="en-US" sz="1600" dirty="0">
                  <a:solidFill>
                    <a:schemeClr val="tx1">
                      <a:lumMod val="50000"/>
                      <a:lumOff val="50000"/>
                    </a:schemeClr>
                  </a:solidFill>
                  <a:latin typeface="微软雅黑" panose="020B0503020204020204" pitchFamily="34" charset="-122"/>
                </a:endParaRPr>
              </a:p>
            </p:txBody>
          </p:sp>
        </p:grpSp>
        <p:sp>
          <p:nvSpPr>
            <p:cNvPr id="18" name="文本框 1">
              <a:extLst>
                <a:ext uri="{FF2B5EF4-FFF2-40B4-BE49-F238E27FC236}">
                  <a16:creationId xmlns:a16="http://schemas.microsoft.com/office/drawing/2014/main" xmlns="" id="{5D06088D-FDEF-459D-8B63-F283DE029AD9}"/>
                </a:ext>
              </a:extLst>
            </p:cNvPr>
            <p:cNvSpPr txBox="1">
              <a:spLocks noChangeArrowheads="1"/>
            </p:cNvSpPr>
            <p:nvPr/>
          </p:nvSpPr>
          <p:spPr bwMode="auto">
            <a:xfrm>
              <a:off x="975484" y="3484160"/>
              <a:ext cx="22612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b="1" dirty="0">
                  <a:solidFill>
                    <a:schemeClr val="bg1"/>
                  </a:solidFill>
                  <a:latin typeface="微软雅黑" panose="020B0503020204020204" pitchFamily="34" charset="-122"/>
                  <a:sym typeface="微软雅黑" panose="020B0503020204020204" pitchFamily="34" charset="-122"/>
                </a:rPr>
                <a:t>商品交换</a:t>
              </a:r>
            </a:p>
          </p:txBody>
        </p:sp>
        <p:sp>
          <p:nvSpPr>
            <p:cNvPr id="19" name="文本框 1">
              <a:extLst>
                <a:ext uri="{FF2B5EF4-FFF2-40B4-BE49-F238E27FC236}">
                  <a16:creationId xmlns:a16="http://schemas.microsoft.com/office/drawing/2014/main" xmlns="" id="{51175D3B-EC13-415B-9F07-127EFDB59615}"/>
                </a:ext>
              </a:extLst>
            </p:cNvPr>
            <p:cNvSpPr txBox="1">
              <a:spLocks noChangeArrowheads="1"/>
            </p:cNvSpPr>
            <p:nvPr/>
          </p:nvSpPr>
          <p:spPr bwMode="auto">
            <a:xfrm>
              <a:off x="3037680" y="2936078"/>
              <a:ext cx="70622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dirty="0">
                  <a:latin typeface="微软雅黑" panose="020B0503020204020204" pitchFamily="34" charset="-122"/>
                  <a:sym typeface="微软雅黑" panose="020B0503020204020204" pitchFamily="34" charset="-122"/>
                </a:rPr>
                <a:t>以价值量为基础，按照</a:t>
              </a:r>
              <a:r>
                <a:rPr lang="zh-CN" altLang="en-US" sz="2800" b="1" dirty="0">
                  <a:solidFill>
                    <a:srgbClr val="C87E4C"/>
                  </a:solidFill>
                  <a:latin typeface="微软雅黑" panose="020B0503020204020204" pitchFamily="34" charset="-122"/>
                  <a:sym typeface="微软雅黑" panose="020B0503020204020204" pitchFamily="34" charset="-122"/>
                </a:rPr>
                <a:t>等价交换</a:t>
              </a:r>
              <a:r>
                <a:rPr lang="zh-CN" altLang="en-US" sz="2400" dirty="0">
                  <a:latin typeface="微软雅黑" panose="020B0503020204020204" pitchFamily="34" charset="-122"/>
                  <a:sym typeface="微软雅黑" panose="020B0503020204020204" pitchFamily="34" charset="-122"/>
                </a:rPr>
                <a:t>的原则进行</a:t>
              </a:r>
              <a:endParaRPr lang="en-US" altLang="zh-CN" sz="2400" dirty="0">
                <a:latin typeface="微软雅黑" panose="020B0503020204020204" pitchFamily="34" charset="-122"/>
                <a:sym typeface="微软雅黑" panose="020B0503020204020204" pitchFamily="34" charset="-122"/>
              </a:endParaRPr>
            </a:p>
          </p:txBody>
        </p:sp>
      </p:grpSp>
      <p:pic>
        <p:nvPicPr>
          <p:cNvPr id="2" name="图片 1">
            <a:extLst>
              <a:ext uri="{FF2B5EF4-FFF2-40B4-BE49-F238E27FC236}">
                <a16:creationId xmlns:a16="http://schemas.microsoft.com/office/drawing/2014/main" xmlns="" id="{C0F03BCA-FF5B-4F8F-A1C7-CCF3D6233059}"/>
              </a:ext>
            </a:extLst>
          </p:cNvPr>
          <p:cNvPicPr>
            <a:picLocks noChangeAspect="1"/>
          </p:cNvPicPr>
          <p:nvPr/>
        </p:nvPicPr>
        <p:blipFill rotWithShape="1">
          <a:blip r:embed="rId2">
            <a:clrChange>
              <a:clrFrom>
                <a:srgbClr val="FFFFFF"/>
              </a:clrFrom>
              <a:clrTo>
                <a:srgbClr val="FFFFFF">
                  <a:alpha val="0"/>
                </a:srgbClr>
              </a:clrTo>
            </a:clrChange>
          </a:blip>
          <a:srcRect l="23267" t="11592" r="23267" b="11592"/>
          <a:stretch/>
        </p:blipFill>
        <p:spPr>
          <a:xfrm>
            <a:off x="8780784" y="2486417"/>
            <a:ext cx="3399764" cy="2761724"/>
          </a:xfrm>
          <a:prstGeom prst="rect">
            <a:avLst/>
          </a:prstGeom>
        </p:spPr>
      </p:pic>
      <p:cxnSp>
        <p:nvCxnSpPr>
          <p:cNvPr id="24" name="直接连接符 23">
            <a:extLst>
              <a:ext uri="{FF2B5EF4-FFF2-40B4-BE49-F238E27FC236}">
                <a16:creationId xmlns:a16="http://schemas.microsoft.com/office/drawing/2014/main" xmlns="" id="{420D3475-C6FA-431F-89CB-C101A35F00A7}"/>
              </a:ext>
            </a:extLst>
          </p:cNvPr>
          <p:cNvCxnSpPr>
            <a:cxnSpLocks/>
          </p:cNvCxnSpPr>
          <p:nvPr/>
        </p:nvCxnSpPr>
        <p:spPr>
          <a:xfrm>
            <a:off x="4255442" y="6245905"/>
            <a:ext cx="7033058" cy="0"/>
          </a:xfrm>
          <a:prstGeom prst="line">
            <a:avLst/>
          </a:prstGeom>
          <a:ln>
            <a:solidFill>
              <a:srgbClr val="B26A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70279"/>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二、价值规律及其作用</a:t>
            </a:r>
          </a:p>
        </p:txBody>
      </p:sp>
      <p:grpSp>
        <p:nvGrpSpPr>
          <p:cNvPr id="23" name="组合 2">
            <a:extLst>
              <a:ext uri="{FF2B5EF4-FFF2-40B4-BE49-F238E27FC236}">
                <a16:creationId xmlns:a16="http://schemas.microsoft.com/office/drawing/2014/main" xmlns="" id="{3E077AE1-F900-4DEA-A43E-05BD920A9232}"/>
              </a:ext>
            </a:extLst>
          </p:cNvPr>
          <p:cNvGrpSpPr>
            <a:grpSpLocks/>
          </p:cNvGrpSpPr>
          <p:nvPr/>
        </p:nvGrpSpPr>
        <p:grpSpPr bwMode="auto">
          <a:xfrm>
            <a:off x="812801" y="3362838"/>
            <a:ext cx="10943770" cy="3097712"/>
            <a:chOff x="900112" y="4284663"/>
            <a:chExt cx="7343776" cy="2078037"/>
          </a:xfrm>
        </p:grpSpPr>
        <p:sp>
          <p:nvSpPr>
            <p:cNvPr id="24" name="Line 2">
              <a:extLst>
                <a:ext uri="{FF2B5EF4-FFF2-40B4-BE49-F238E27FC236}">
                  <a16:creationId xmlns:a16="http://schemas.microsoft.com/office/drawing/2014/main" xmlns="" id="{2152823D-77D6-4050-BF6C-1FE3032AB6FC}"/>
                </a:ext>
              </a:extLst>
            </p:cNvPr>
            <p:cNvSpPr>
              <a:spLocks noChangeShapeType="1"/>
            </p:cNvSpPr>
            <p:nvPr/>
          </p:nvSpPr>
          <p:spPr bwMode="auto">
            <a:xfrm>
              <a:off x="1355942" y="5283605"/>
              <a:ext cx="6887946"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5" name="Rectangle 4">
              <a:extLst>
                <a:ext uri="{FF2B5EF4-FFF2-40B4-BE49-F238E27FC236}">
                  <a16:creationId xmlns:a16="http://schemas.microsoft.com/office/drawing/2014/main" xmlns="" id="{6A72A0E6-3FE8-420A-9D71-185C698ED3A9}"/>
                </a:ext>
              </a:extLst>
            </p:cNvPr>
            <p:cNvSpPr>
              <a:spLocks noChangeArrowheads="1"/>
            </p:cNvSpPr>
            <p:nvPr/>
          </p:nvSpPr>
          <p:spPr bwMode="auto">
            <a:xfrm>
              <a:off x="900112" y="5017913"/>
              <a:ext cx="766152" cy="439356"/>
            </a:xfrm>
            <a:prstGeom prst="rect">
              <a:avLst/>
            </a:prstGeom>
            <a:solidFill>
              <a:schemeClr val="bg1"/>
            </a:solidFill>
            <a:ln w="9525">
              <a:solidFill>
                <a:schemeClr val="tx1"/>
              </a:solidFill>
              <a:miter lim="800000"/>
              <a:headEnd/>
              <a:tailEnd/>
            </a:ln>
          </p:spPr>
          <p:txBody>
            <a:bodyPr wrap="none" anchor="ctr" anchorCtr="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a:t>
              </a:r>
            </a:p>
          </p:txBody>
        </p:sp>
        <p:sp>
          <p:nvSpPr>
            <p:cNvPr id="26" name="未知">
              <a:extLst>
                <a:ext uri="{FF2B5EF4-FFF2-40B4-BE49-F238E27FC236}">
                  <a16:creationId xmlns:a16="http://schemas.microsoft.com/office/drawing/2014/main" xmlns="" id="{7E9E642D-7F1A-4023-96A0-A61D0260C0B6}"/>
                </a:ext>
              </a:extLst>
            </p:cNvPr>
            <p:cNvSpPr>
              <a:spLocks noChangeArrowheads="1"/>
            </p:cNvSpPr>
            <p:nvPr/>
          </p:nvSpPr>
          <p:spPr bwMode="auto">
            <a:xfrm>
              <a:off x="1884528" y="4284663"/>
              <a:ext cx="5903529" cy="2078037"/>
            </a:xfrm>
            <a:custGeom>
              <a:avLst/>
              <a:gdLst>
                <a:gd name="T0" fmla="*/ 0 w 4224"/>
                <a:gd name="T1" fmla="*/ 2147483646 h 1696"/>
                <a:gd name="T2" fmla="*/ 2147483646 w 4224"/>
                <a:gd name="T3" fmla="*/ 2147483646 h 1696"/>
                <a:gd name="T4" fmla="*/ 2147483646 w 4224"/>
                <a:gd name="T5" fmla="*/ 2147483646 h 1696"/>
                <a:gd name="T6" fmla="*/ 2147483646 w 4224"/>
                <a:gd name="T7" fmla="*/ 2147483646 h 1696"/>
                <a:gd name="T8" fmla="*/ 2147483646 w 4224"/>
                <a:gd name="T9" fmla="*/ 2147483646 h 1696"/>
                <a:gd name="T10" fmla="*/ 2147483646 w 4224"/>
                <a:gd name="T11" fmla="*/ 2147483646 h 1696"/>
                <a:gd name="T12" fmla="*/ 2147483646 w 4224"/>
                <a:gd name="T13" fmla="*/ 2147483646 h 1696"/>
                <a:gd name="T14" fmla="*/ 2147483646 w 4224"/>
                <a:gd name="T15" fmla="*/ 2147483646 h 1696"/>
                <a:gd name="T16" fmla="*/ 2147483646 w 4224"/>
                <a:gd name="T17" fmla="*/ 2147483646 h 1696"/>
                <a:gd name="T18" fmla="*/ 2147483646 w 4224"/>
                <a:gd name="T19" fmla="*/ 2147483646 h 1696"/>
                <a:gd name="T20" fmla="*/ 2147483646 w 4224"/>
                <a:gd name="T21" fmla="*/ 2147483646 h 1696"/>
                <a:gd name="T22" fmla="*/ 2147483646 w 4224"/>
                <a:gd name="T23" fmla="*/ 2147483646 h 16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24" h="1696">
                  <a:moveTo>
                    <a:pt x="0" y="880"/>
                  </a:moveTo>
                  <a:cubicBezTo>
                    <a:pt x="60" y="640"/>
                    <a:pt x="120" y="400"/>
                    <a:pt x="192" y="400"/>
                  </a:cubicBezTo>
                  <a:cubicBezTo>
                    <a:pt x="264" y="400"/>
                    <a:pt x="368" y="736"/>
                    <a:pt x="432" y="880"/>
                  </a:cubicBezTo>
                  <a:cubicBezTo>
                    <a:pt x="496" y="1024"/>
                    <a:pt x="464" y="1352"/>
                    <a:pt x="576" y="1264"/>
                  </a:cubicBezTo>
                  <a:cubicBezTo>
                    <a:pt x="688" y="1176"/>
                    <a:pt x="936" y="344"/>
                    <a:pt x="1104" y="352"/>
                  </a:cubicBezTo>
                  <a:cubicBezTo>
                    <a:pt x="1272" y="360"/>
                    <a:pt x="1400" y="1360"/>
                    <a:pt x="1584" y="1312"/>
                  </a:cubicBezTo>
                  <a:cubicBezTo>
                    <a:pt x="1768" y="1264"/>
                    <a:pt x="2024" y="0"/>
                    <a:pt x="2208" y="64"/>
                  </a:cubicBezTo>
                  <a:cubicBezTo>
                    <a:pt x="2392" y="128"/>
                    <a:pt x="2496" y="1696"/>
                    <a:pt x="2688" y="1696"/>
                  </a:cubicBezTo>
                  <a:cubicBezTo>
                    <a:pt x="2880" y="1696"/>
                    <a:pt x="3168" y="88"/>
                    <a:pt x="3360" y="64"/>
                  </a:cubicBezTo>
                  <a:cubicBezTo>
                    <a:pt x="3552" y="40"/>
                    <a:pt x="3712" y="1416"/>
                    <a:pt x="3840" y="1552"/>
                  </a:cubicBezTo>
                  <a:cubicBezTo>
                    <a:pt x="3968" y="1688"/>
                    <a:pt x="4064" y="1088"/>
                    <a:pt x="4128" y="880"/>
                  </a:cubicBezTo>
                  <a:cubicBezTo>
                    <a:pt x="4192" y="672"/>
                    <a:pt x="4208" y="488"/>
                    <a:pt x="4224" y="304"/>
                  </a:cubicBezTo>
                </a:path>
              </a:pathLst>
            </a:custGeom>
            <a:noFill/>
            <a:ln w="222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7" name="Text Box 3">
              <a:extLst>
                <a:ext uri="{FF2B5EF4-FFF2-40B4-BE49-F238E27FC236}">
                  <a16:creationId xmlns:a16="http://schemas.microsoft.com/office/drawing/2014/main" xmlns="" id="{A5532E8F-0700-49AA-9999-25CC444BA18D}"/>
                </a:ext>
              </a:extLst>
            </p:cNvPr>
            <p:cNvSpPr txBox="1">
              <a:spLocks noChangeArrowheads="1"/>
            </p:cNvSpPr>
            <p:nvPr/>
          </p:nvSpPr>
          <p:spPr bwMode="auto">
            <a:xfrm>
              <a:off x="4799173" y="4565459"/>
              <a:ext cx="803271" cy="309699"/>
            </a:xfrm>
            <a:prstGeom prst="rect">
              <a:avLst/>
            </a:prstGeom>
            <a:solidFill>
              <a:schemeClr val="bg1"/>
            </a:solidFill>
            <a:ln w="9525">
              <a:solidFill>
                <a:srgbClr val="000000"/>
              </a:solidFill>
              <a:miter lim="800000"/>
              <a:headEnd/>
              <a:tailEnd/>
            </a:ln>
          </p:spPr>
          <p:txBody>
            <a:bodyPr anchor="ctr" anchorCtr="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价格</a:t>
              </a:r>
            </a:p>
          </p:txBody>
        </p:sp>
      </p:grpSp>
      <p:sp>
        <p:nvSpPr>
          <p:cNvPr id="28" name="文本框 1">
            <a:extLst>
              <a:ext uri="{FF2B5EF4-FFF2-40B4-BE49-F238E27FC236}">
                <a16:creationId xmlns:a16="http://schemas.microsoft.com/office/drawing/2014/main" xmlns="" id="{362A2DBA-288E-4CDA-816A-F5D9A236719D}"/>
              </a:ext>
            </a:extLst>
          </p:cNvPr>
          <p:cNvSpPr txBox="1">
            <a:spLocks noChangeArrowheads="1"/>
          </p:cNvSpPr>
          <p:nvPr/>
        </p:nvSpPr>
        <p:spPr bwMode="auto">
          <a:xfrm>
            <a:off x="2413794" y="2476500"/>
            <a:ext cx="7364413"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商品的价格围绕价值自发波动</a:t>
            </a:r>
          </a:p>
        </p:txBody>
      </p:sp>
      <p:sp>
        <p:nvSpPr>
          <p:cNvPr id="12" name="矩形: 圆角 11">
            <a:extLst>
              <a:ext uri="{FF2B5EF4-FFF2-40B4-BE49-F238E27FC236}">
                <a16:creationId xmlns:a16="http://schemas.microsoft.com/office/drawing/2014/main" xmlns="" id="{BA083125-FC6C-46D6-B65C-8B439F6BCD49}"/>
              </a:ext>
            </a:extLst>
          </p:cNvPr>
          <p:cNvSpPr/>
          <p:nvPr/>
        </p:nvSpPr>
        <p:spPr>
          <a:xfrm>
            <a:off x="4435492" y="1147192"/>
            <a:ext cx="33210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（一）价值规律</a:t>
            </a:r>
          </a:p>
        </p:txBody>
      </p:sp>
      <p:sp>
        <p:nvSpPr>
          <p:cNvPr id="14" name="矩形 4">
            <a:extLst>
              <a:ext uri="{FF2B5EF4-FFF2-40B4-BE49-F238E27FC236}">
                <a16:creationId xmlns:a16="http://schemas.microsoft.com/office/drawing/2014/main" xmlns="" id="{01C75141-A6B9-463B-B59E-EFB70415F70C}"/>
              </a:ext>
            </a:extLst>
          </p:cNvPr>
          <p:cNvSpPr>
            <a:spLocks noChangeArrowheads="1"/>
          </p:cNvSpPr>
          <p:nvPr/>
        </p:nvSpPr>
        <p:spPr bwMode="auto">
          <a:xfrm>
            <a:off x="989353" y="1908324"/>
            <a:ext cx="569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00000"/>
              </a:lnSpc>
              <a:spcBef>
                <a:spcPct val="0"/>
              </a:spcBef>
              <a:buNone/>
              <a:defRPr/>
            </a:pPr>
            <a:r>
              <a:rPr lang="en-US" altLang="zh-CN" sz="2400" b="1" dirty="0">
                <a:solidFill>
                  <a:srgbClr val="AE6836"/>
                </a:solidFill>
              </a:rPr>
              <a:t>2.</a:t>
            </a:r>
            <a:r>
              <a:rPr lang="zh-CN" altLang="en-US" sz="2400" b="1" dirty="0">
                <a:solidFill>
                  <a:srgbClr val="AE6836"/>
                </a:solidFill>
              </a:rPr>
              <a:t>价值规律的表现形式</a:t>
            </a:r>
          </a:p>
        </p:txBody>
      </p:sp>
    </p:spTree>
    <p:extLst>
      <p:ext uri="{BB962C8B-B14F-4D97-AF65-F5344CB8AC3E}">
        <p14:creationId xmlns:p14="http://schemas.microsoft.com/office/powerpoint/2010/main" val="1647721723"/>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二、价值规律及其作用</a:t>
            </a:r>
          </a:p>
        </p:txBody>
      </p:sp>
      <p:sp>
        <p:nvSpPr>
          <p:cNvPr id="11" name="矩形: 圆角 10">
            <a:extLst>
              <a:ext uri="{FF2B5EF4-FFF2-40B4-BE49-F238E27FC236}">
                <a16:creationId xmlns:a16="http://schemas.microsoft.com/office/drawing/2014/main" xmlns="" id="{0E200BA7-516D-40E4-A1AD-07F6E8821F4B}"/>
              </a:ext>
            </a:extLst>
          </p:cNvPr>
          <p:cNvSpPr/>
          <p:nvPr/>
        </p:nvSpPr>
        <p:spPr>
          <a:xfrm>
            <a:off x="3992807" y="1147192"/>
            <a:ext cx="420638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（二）价值规律的作用</a:t>
            </a:r>
          </a:p>
        </p:txBody>
      </p:sp>
      <p:grpSp>
        <p:nvGrpSpPr>
          <p:cNvPr id="12" name="组合 7">
            <a:extLst>
              <a:ext uri="{FF2B5EF4-FFF2-40B4-BE49-F238E27FC236}">
                <a16:creationId xmlns:a16="http://schemas.microsoft.com/office/drawing/2014/main" xmlns="" id="{45C89387-642F-40E6-9DDD-293AA5AAE63B}"/>
              </a:ext>
            </a:extLst>
          </p:cNvPr>
          <p:cNvGrpSpPr>
            <a:grpSpLocks/>
          </p:cNvGrpSpPr>
          <p:nvPr/>
        </p:nvGrpSpPr>
        <p:grpSpPr bwMode="auto">
          <a:xfrm>
            <a:off x="841375" y="2297113"/>
            <a:ext cx="750888" cy="750887"/>
            <a:chOff x="3994982" y="5690837"/>
            <a:chExt cx="833618" cy="833618"/>
          </a:xfrm>
          <a:solidFill>
            <a:srgbClr val="B26A37"/>
          </a:solidFill>
        </p:grpSpPr>
        <p:sp>
          <p:nvSpPr>
            <p:cNvPr id="14" name="椭圆 13">
              <a:extLst>
                <a:ext uri="{FF2B5EF4-FFF2-40B4-BE49-F238E27FC236}">
                  <a16:creationId xmlns:a16="http://schemas.microsoft.com/office/drawing/2014/main" xmlns="" id="{8ADF6BD9-8223-44B7-AD86-0CE07148D559}"/>
                </a:ext>
              </a:extLst>
            </p:cNvPr>
            <p:cNvSpPr/>
            <p:nvPr/>
          </p:nvSpPr>
          <p:spPr>
            <a:xfrm>
              <a:off x="3994982" y="5690837"/>
              <a:ext cx="833618" cy="833618"/>
            </a:xfrm>
            <a:prstGeom prst="ellipse">
              <a:avLst/>
            </a:prstGeom>
            <a:grp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sym typeface="微软雅黑" panose="020B0503020204020204" pitchFamily="34" charset="-122"/>
              </a:endParaRPr>
            </a:p>
          </p:txBody>
        </p:sp>
        <p:sp>
          <p:nvSpPr>
            <p:cNvPr id="15" name="椭圆 14">
              <a:extLst>
                <a:ext uri="{FF2B5EF4-FFF2-40B4-BE49-F238E27FC236}">
                  <a16:creationId xmlns:a16="http://schemas.microsoft.com/office/drawing/2014/main" xmlns="" id="{3B04C934-9E09-4443-9694-FF434DDA07D0}"/>
                </a:ext>
              </a:extLst>
            </p:cNvPr>
            <p:cNvSpPr>
              <a:spLocks noChangeAspect="1"/>
            </p:cNvSpPr>
            <p:nvPr/>
          </p:nvSpPr>
          <p:spPr>
            <a:xfrm>
              <a:off x="4141262" y="5837116"/>
              <a:ext cx="541058" cy="54106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sym typeface="微软雅黑" panose="020B0503020204020204" pitchFamily="34" charset="-122"/>
              </a:endParaRPr>
            </a:p>
          </p:txBody>
        </p:sp>
        <p:sp>
          <p:nvSpPr>
            <p:cNvPr id="16" name="文本框 11">
              <a:extLst>
                <a:ext uri="{FF2B5EF4-FFF2-40B4-BE49-F238E27FC236}">
                  <a16:creationId xmlns:a16="http://schemas.microsoft.com/office/drawing/2014/main" xmlns="" id="{9BD9B467-0289-4B4C-8580-AC82BD14BC11}"/>
                </a:ext>
              </a:extLst>
            </p:cNvPr>
            <p:cNvSpPr txBox="1">
              <a:spLocks noChangeArrowheads="1"/>
            </p:cNvSpPr>
            <p:nvPr/>
          </p:nvSpPr>
          <p:spPr bwMode="auto">
            <a:xfrm>
              <a:off x="4120113" y="5845929"/>
              <a:ext cx="623891" cy="5128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a:solidFill>
                    <a:schemeClr val="bg1"/>
                  </a:solidFill>
                  <a:latin typeface="微软雅黑" panose="020B0503020204020204" pitchFamily="34" charset="-122"/>
                  <a:sym typeface="微软雅黑" panose="020B0503020204020204" pitchFamily="34" charset="-122"/>
                </a:rPr>
                <a:t>01</a:t>
              </a:r>
              <a:endParaRPr lang="zh-CN" altLang="en-US" sz="2400" b="1">
                <a:solidFill>
                  <a:schemeClr val="bg1"/>
                </a:solidFill>
                <a:latin typeface="微软雅黑" panose="020B0503020204020204" pitchFamily="34" charset="-122"/>
                <a:sym typeface="微软雅黑" panose="020B0503020204020204" pitchFamily="34" charset="-122"/>
              </a:endParaRPr>
            </a:p>
          </p:txBody>
        </p:sp>
      </p:grpSp>
      <p:sp>
        <p:nvSpPr>
          <p:cNvPr id="17" name="文本框 2">
            <a:extLst>
              <a:ext uri="{FF2B5EF4-FFF2-40B4-BE49-F238E27FC236}">
                <a16:creationId xmlns:a16="http://schemas.microsoft.com/office/drawing/2014/main" xmlns="" id="{D8B39A2D-5782-4EB0-9B7A-6119D36873BA}"/>
              </a:ext>
            </a:extLst>
          </p:cNvPr>
          <p:cNvSpPr txBox="1">
            <a:spLocks noChangeArrowheads="1"/>
          </p:cNvSpPr>
          <p:nvPr/>
        </p:nvSpPr>
        <p:spPr bwMode="auto">
          <a:xfrm>
            <a:off x="1754188" y="2105025"/>
            <a:ext cx="507365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自发地调节生产资料和劳动力在社会各生产部门之间的分配比例</a:t>
            </a:r>
          </a:p>
        </p:txBody>
      </p:sp>
      <p:sp>
        <p:nvSpPr>
          <p:cNvPr id="18" name="文本框 17">
            <a:extLst>
              <a:ext uri="{FF2B5EF4-FFF2-40B4-BE49-F238E27FC236}">
                <a16:creationId xmlns:a16="http://schemas.microsoft.com/office/drawing/2014/main" xmlns="" id="{A1271238-50A2-4C7E-A89B-12CAE20672B0}"/>
              </a:ext>
            </a:extLst>
          </p:cNvPr>
          <p:cNvSpPr txBox="1">
            <a:spLocks noChangeArrowheads="1"/>
          </p:cNvSpPr>
          <p:nvPr/>
        </p:nvSpPr>
        <p:spPr bwMode="auto">
          <a:xfrm>
            <a:off x="1754188" y="3935413"/>
            <a:ext cx="50736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pPr>
            <a:r>
              <a:rPr lang="zh-CN" altLang="en-US" sz="2400">
                <a:latin typeface="微软雅黑" panose="020B0503020204020204" pitchFamily="34" charset="-122"/>
                <a:sym typeface="微软雅黑" panose="020B0503020204020204" pitchFamily="34" charset="-122"/>
              </a:rPr>
              <a:t>自发地刺激社会生产力的发展</a:t>
            </a:r>
          </a:p>
        </p:txBody>
      </p:sp>
      <p:sp>
        <p:nvSpPr>
          <p:cNvPr id="19" name="文本框 22">
            <a:extLst>
              <a:ext uri="{FF2B5EF4-FFF2-40B4-BE49-F238E27FC236}">
                <a16:creationId xmlns:a16="http://schemas.microsoft.com/office/drawing/2014/main" xmlns="" id="{2C1C900C-7CCD-4EC2-BC1F-2C22DB3091CF}"/>
              </a:ext>
            </a:extLst>
          </p:cNvPr>
          <p:cNvSpPr txBox="1">
            <a:spLocks noChangeArrowheads="1"/>
          </p:cNvSpPr>
          <p:nvPr/>
        </p:nvSpPr>
        <p:spPr bwMode="auto">
          <a:xfrm>
            <a:off x="1754188" y="5395913"/>
            <a:ext cx="50736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pPr>
            <a:r>
              <a:rPr lang="zh-CN" altLang="en-US" sz="2400">
                <a:latin typeface="微软雅黑" panose="020B0503020204020204" pitchFamily="34" charset="-122"/>
                <a:sym typeface="微软雅黑" panose="020B0503020204020204" pitchFamily="34" charset="-122"/>
              </a:rPr>
              <a:t>自发地调节社会收入的分配</a:t>
            </a:r>
          </a:p>
        </p:txBody>
      </p:sp>
      <p:grpSp>
        <p:nvGrpSpPr>
          <p:cNvPr id="20" name="组合 23">
            <a:extLst>
              <a:ext uri="{FF2B5EF4-FFF2-40B4-BE49-F238E27FC236}">
                <a16:creationId xmlns:a16="http://schemas.microsoft.com/office/drawing/2014/main" xmlns="" id="{13AC03F0-4963-4C0B-B144-42FF8B0F6DF1}"/>
              </a:ext>
            </a:extLst>
          </p:cNvPr>
          <p:cNvGrpSpPr>
            <a:grpSpLocks/>
          </p:cNvGrpSpPr>
          <p:nvPr/>
        </p:nvGrpSpPr>
        <p:grpSpPr bwMode="auto">
          <a:xfrm>
            <a:off x="841375" y="3825875"/>
            <a:ext cx="750888" cy="749300"/>
            <a:chOff x="3994982" y="5690837"/>
            <a:chExt cx="833618" cy="833618"/>
          </a:xfrm>
          <a:solidFill>
            <a:srgbClr val="B26A37"/>
          </a:solidFill>
        </p:grpSpPr>
        <p:sp>
          <p:nvSpPr>
            <p:cNvPr id="21" name="椭圆 20">
              <a:extLst>
                <a:ext uri="{FF2B5EF4-FFF2-40B4-BE49-F238E27FC236}">
                  <a16:creationId xmlns:a16="http://schemas.microsoft.com/office/drawing/2014/main" xmlns="" id="{AAAEEBD1-0866-44F7-8AE1-DD99D339710F}"/>
                </a:ext>
              </a:extLst>
            </p:cNvPr>
            <p:cNvSpPr/>
            <p:nvPr/>
          </p:nvSpPr>
          <p:spPr>
            <a:xfrm>
              <a:off x="3994982" y="5690837"/>
              <a:ext cx="833618" cy="833618"/>
            </a:xfrm>
            <a:prstGeom prst="ellipse">
              <a:avLst/>
            </a:prstGeom>
            <a:grp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sym typeface="微软雅黑" panose="020B0503020204020204" pitchFamily="34" charset="-122"/>
              </a:endParaRPr>
            </a:p>
          </p:txBody>
        </p:sp>
        <p:sp>
          <p:nvSpPr>
            <p:cNvPr id="29" name="椭圆 28">
              <a:extLst>
                <a:ext uri="{FF2B5EF4-FFF2-40B4-BE49-F238E27FC236}">
                  <a16:creationId xmlns:a16="http://schemas.microsoft.com/office/drawing/2014/main" xmlns="" id="{3C5CF110-99DC-4AC5-B4E1-5ECD1CCD21E4}"/>
                </a:ext>
              </a:extLst>
            </p:cNvPr>
            <p:cNvSpPr>
              <a:spLocks noChangeAspect="1"/>
            </p:cNvSpPr>
            <p:nvPr/>
          </p:nvSpPr>
          <p:spPr>
            <a:xfrm>
              <a:off x="4141262" y="5837427"/>
              <a:ext cx="541058" cy="5404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sym typeface="微软雅黑" panose="020B0503020204020204" pitchFamily="34" charset="-122"/>
              </a:endParaRPr>
            </a:p>
          </p:txBody>
        </p:sp>
        <p:sp>
          <p:nvSpPr>
            <p:cNvPr id="30" name="文本框 26">
              <a:extLst>
                <a:ext uri="{FF2B5EF4-FFF2-40B4-BE49-F238E27FC236}">
                  <a16:creationId xmlns:a16="http://schemas.microsoft.com/office/drawing/2014/main" xmlns="" id="{2A2E5836-1761-43CB-BF5D-1172ED9500B4}"/>
                </a:ext>
              </a:extLst>
            </p:cNvPr>
            <p:cNvSpPr txBox="1">
              <a:spLocks noChangeArrowheads="1"/>
            </p:cNvSpPr>
            <p:nvPr/>
          </p:nvSpPr>
          <p:spPr bwMode="auto">
            <a:xfrm>
              <a:off x="4120113" y="5846257"/>
              <a:ext cx="623891" cy="5139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a:solidFill>
                    <a:schemeClr val="bg1"/>
                  </a:solidFill>
                  <a:latin typeface="微软雅黑" panose="020B0503020204020204" pitchFamily="34" charset="-122"/>
                  <a:sym typeface="微软雅黑" panose="020B0503020204020204" pitchFamily="34" charset="-122"/>
                </a:rPr>
                <a:t>02</a:t>
              </a:r>
              <a:endParaRPr lang="zh-CN" altLang="en-US" sz="2400" b="1">
                <a:solidFill>
                  <a:schemeClr val="bg1"/>
                </a:solidFill>
                <a:latin typeface="微软雅黑" panose="020B0503020204020204" pitchFamily="34" charset="-122"/>
                <a:sym typeface="微软雅黑" panose="020B0503020204020204" pitchFamily="34" charset="-122"/>
              </a:endParaRPr>
            </a:p>
          </p:txBody>
        </p:sp>
      </p:grpSp>
      <p:grpSp>
        <p:nvGrpSpPr>
          <p:cNvPr id="31" name="组合 27">
            <a:extLst>
              <a:ext uri="{FF2B5EF4-FFF2-40B4-BE49-F238E27FC236}">
                <a16:creationId xmlns:a16="http://schemas.microsoft.com/office/drawing/2014/main" xmlns="" id="{50DB334D-8E32-4450-9BD8-208D85DB9C21}"/>
              </a:ext>
            </a:extLst>
          </p:cNvPr>
          <p:cNvGrpSpPr>
            <a:grpSpLocks/>
          </p:cNvGrpSpPr>
          <p:nvPr/>
        </p:nvGrpSpPr>
        <p:grpSpPr bwMode="auto">
          <a:xfrm>
            <a:off x="841375" y="5292725"/>
            <a:ext cx="750888" cy="749300"/>
            <a:chOff x="3994982" y="5690837"/>
            <a:chExt cx="833618" cy="833618"/>
          </a:xfrm>
          <a:solidFill>
            <a:srgbClr val="B26A37"/>
          </a:solidFill>
        </p:grpSpPr>
        <p:sp>
          <p:nvSpPr>
            <p:cNvPr id="32" name="椭圆 31">
              <a:extLst>
                <a:ext uri="{FF2B5EF4-FFF2-40B4-BE49-F238E27FC236}">
                  <a16:creationId xmlns:a16="http://schemas.microsoft.com/office/drawing/2014/main" xmlns="" id="{C2552047-6F35-47DA-A540-BBAA80C82B98}"/>
                </a:ext>
              </a:extLst>
            </p:cNvPr>
            <p:cNvSpPr/>
            <p:nvPr/>
          </p:nvSpPr>
          <p:spPr>
            <a:xfrm>
              <a:off x="3994982" y="5690837"/>
              <a:ext cx="833618" cy="833618"/>
            </a:xfrm>
            <a:prstGeom prst="ellipse">
              <a:avLst/>
            </a:prstGeom>
            <a:grp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sym typeface="微软雅黑" panose="020B0503020204020204" pitchFamily="34" charset="-122"/>
              </a:endParaRPr>
            </a:p>
          </p:txBody>
        </p:sp>
        <p:sp>
          <p:nvSpPr>
            <p:cNvPr id="33" name="椭圆 32">
              <a:extLst>
                <a:ext uri="{FF2B5EF4-FFF2-40B4-BE49-F238E27FC236}">
                  <a16:creationId xmlns:a16="http://schemas.microsoft.com/office/drawing/2014/main" xmlns="" id="{0C7AEBE3-7934-44E7-9766-655DC9B2F6FF}"/>
                </a:ext>
              </a:extLst>
            </p:cNvPr>
            <p:cNvSpPr>
              <a:spLocks noChangeAspect="1"/>
            </p:cNvSpPr>
            <p:nvPr/>
          </p:nvSpPr>
          <p:spPr>
            <a:xfrm>
              <a:off x="4141262" y="5837427"/>
              <a:ext cx="541058" cy="54043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sym typeface="微软雅黑" panose="020B0503020204020204" pitchFamily="34" charset="-122"/>
              </a:endParaRPr>
            </a:p>
          </p:txBody>
        </p:sp>
        <p:sp>
          <p:nvSpPr>
            <p:cNvPr id="34" name="文本框 30">
              <a:extLst>
                <a:ext uri="{FF2B5EF4-FFF2-40B4-BE49-F238E27FC236}">
                  <a16:creationId xmlns:a16="http://schemas.microsoft.com/office/drawing/2014/main" xmlns="" id="{FA1693BB-0686-4897-9C0B-D2A489A02B94}"/>
                </a:ext>
              </a:extLst>
            </p:cNvPr>
            <p:cNvSpPr txBox="1">
              <a:spLocks noChangeArrowheads="1"/>
            </p:cNvSpPr>
            <p:nvPr/>
          </p:nvSpPr>
          <p:spPr bwMode="auto">
            <a:xfrm>
              <a:off x="4120113" y="5846257"/>
              <a:ext cx="623891" cy="5139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2400" b="1">
                  <a:solidFill>
                    <a:schemeClr val="bg1"/>
                  </a:solidFill>
                  <a:latin typeface="微软雅黑" panose="020B0503020204020204" pitchFamily="34" charset="-122"/>
                  <a:sym typeface="微软雅黑" panose="020B0503020204020204" pitchFamily="34" charset="-122"/>
                </a:rPr>
                <a:t>03</a:t>
              </a:r>
              <a:endParaRPr lang="zh-CN" altLang="en-US" sz="2400" b="1">
                <a:solidFill>
                  <a:schemeClr val="bg1"/>
                </a:solidFill>
                <a:latin typeface="微软雅黑" panose="020B0503020204020204" pitchFamily="34" charset="-122"/>
                <a:sym typeface="微软雅黑" panose="020B0503020204020204" pitchFamily="34" charset="-122"/>
              </a:endParaRPr>
            </a:p>
          </p:txBody>
        </p:sp>
      </p:grpSp>
      <p:pic>
        <p:nvPicPr>
          <p:cNvPr id="7170" name="Picture 2" descr="价值规律的作用">
            <a:extLst>
              <a:ext uri="{FF2B5EF4-FFF2-40B4-BE49-F238E27FC236}">
                <a16:creationId xmlns:a16="http://schemas.microsoft.com/office/drawing/2014/main" xmlns="" id="{C5E1B2CE-1AB9-489F-AA7E-095A906B6EC4}"/>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31427" y="3446579"/>
            <a:ext cx="5660573" cy="2264229"/>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接连接符 22">
            <a:extLst>
              <a:ext uri="{FF2B5EF4-FFF2-40B4-BE49-F238E27FC236}">
                <a16:creationId xmlns:a16="http://schemas.microsoft.com/office/drawing/2014/main" xmlns="" id="{0E0E743C-17CD-405C-BEF5-2FBCCC7A59AB}"/>
              </a:ext>
            </a:extLst>
          </p:cNvPr>
          <p:cNvCxnSpPr>
            <a:cxnSpLocks/>
          </p:cNvCxnSpPr>
          <p:nvPr/>
        </p:nvCxnSpPr>
        <p:spPr>
          <a:xfrm>
            <a:off x="1868942" y="3423380"/>
            <a:ext cx="4227058" cy="0"/>
          </a:xfrm>
          <a:prstGeom prst="line">
            <a:avLst/>
          </a:prstGeom>
          <a:ln>
            <a:solidFill>
              <a:srgbClr val="B26A3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9D5B2DC8-C0F2-4BED-98D8-479C03745671}"/>
              </a:ext>
            </a:extLst>
          </p:cNvPr>
          <p:cNvCxnSpPr>
            <a:cxnSpLocks/>
          </p:cNvCxnSpPr>
          <p:nvPr/>
        </p:nvCxnSpPr>
        <p:spPr>
          <a:xfrm>
            <a:off x="1868942" y="4903838"/>
            <a:ext cx="4227058" cy="0"/>
          </a:xfrm>
          <a:prstGeom prst="line">
            <a:avLst/>
          </a:prstGeom>
          <a:ln>
            <a:solidFill>
              <a:srgbClr val="B26A3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28995"/>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二、价值规律及其作用</a:t>
            </a:r>
          </a:p>
        </p:txBody>
      </p:sp>
      <p:grpSp>
        <p:nvGrpSpPr>
          <p:cNvPr id="35" name="组合 4">
            <a:extLst>
              <a:ext uri="{FF2B5EF4-FFF2-40B4-BE49-F238E27FC236}">
                <a16:creationId xmlns:a16="http://schemas.microsoft.com/office/drawing/2014/main" xmlns="" id="{6A69EB4B-C539-4371-BA15-06EF649FC595}"/>
              </a:ext>
            </a:extLst>
          </p:cNvPr>
          <p:cNvGrpSpPr>
            <a:grpSpLocks/>
          </p:cNvGrpSpPr>
          <p:nvPr/>
        </p:nvGrpSpPr>
        <p:grpSpPr bwMode="auto">
          <a:xfrm>
            <a:off x="247423" y="2649712"/>
            <a:ext cx="5297034" cy="3236031"/>
            <a:chOff x="1050192" y="4372605"/>
            <a:chExt cx="6101069" cy="4445584"/>
          </a:xfrm>
        </p:grpSpPr>
        <p:sp>
          <p:nvSpPr>
            <p:cNvPr id="36" name="文本框 3">
              <a:extLst>
                <a:ext uri="{FF2B5EF4-FFF2-40B4-BE49-F238E27FC236}">
                  <a16:creationId xmlns:a16="http://schemas.microsoft.com/office/drawing/2014/main" xmlns="" id="{CBA010D2-BE57-49E4-91A8-72517B0F67D8}"/>
                </a:ext>
              </a:extLst>
            </p:cNvPr>
            <p:cNvSpPr txBox="1">
              <a:spLocks noChangeArrowheads="1"/>
            </p:cNvSpPr>
            <p:nvPr/>
          </p:nvSpPr>
          <p:spPr bwMode="auto">
            <a:xfrm>
              <a:off x="1286827" y="4762928"/>
              <a:ext cx="5627799" cy="366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20000"/>
                </a:lnSpc>
                <a:spcBef>
                  <a:spcPct val="0"/>
                </a:spcBef>
                <a:spcAft>
                  <a:spcPts val="1800"/>
                </a:spcAft>
                <a:buClrTx/>
                <a:buSzTx/>
                <a:buFontTx/>
                <a:buNone/>
                <a:tabLst/>
                <a:defRPr/>
              </a:pP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价值规律也会产生一些</a:t>
              </a:r>
              <a:r>
                <a:rPr kumimoji="0" lang="zh-CN" altLang="en-US" sz="32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消极后果</a:t>
              </a:r>
              <a:endPar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just" defTabSz="914400" rtl="0" eaLnBrk="1" fontAlgn="base" latinLnBrk="0" hangingPunct="1">
                <a:lnSpc>
                  <a:spcPct val="120000"/>
                </a:lnSpc>
                <a:spcBef>
                  <a:spcPct val="0"/>
                </a:spcBef>
                <a:spcAft>
                  <a:spcPts val="18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其一</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，导致社会资源浪费</a:t>
              </a:r>
            </a:p>
            <a:p>
              <a:pPr marL="0" marR="0" lvl="0" indent="0" algn="just" defTabSz="914400" rtl="0" eaLnBrk="1" fontAlgn="base" latinLnBrk="0" hangingPunct="1">
                <a:lnSpc>
                  <a:spcPct val="120000"/>
                </a:lnSpc>
                <a:spcBef>
                  <a:spcPct val="0"/>
                </a:spcBef>
                <a:spcAft>
                  <a:spcPts val="18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其二</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，阻碍技术进步</a:t>
              </a:r>
            </a:p>
            <a:p>
              <a:pPr marL="0" marR="0" lvl="0" indent="0" algn="just" defTabSz="914400" rtl="0" eaLnBrk="1" fontAlgn="base" latinLnBrk="0" hangingPunct="1">
                <a:lnSpc>
                  <a:spcPct val="120000"/>
                </a:lnSpc>
                <a:spcBef>
                  <a:spcPct val="0"/>
                </a:spcBef>
                <a:spcAft>
                  <a:spcPts val="18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其三</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，导致收入两极分化</a:t>
              </a:r>
            </a:p>
          </p:txBody>
        </p:sp>
        <p:sp>
          <p:nvSpPr>
            <p:cNvPr id="37" name="圆角矩形 4">
              <a:extLst>
                <a:ext uri="{FF2B5EF4-FFF2-40B4-BE49-F238E27FC236}">
                  <a16:creationId xmlns:a16="http://schemas.microsoft.com/office/drawing/2014/main" xmlns="" id="{A6CD12AF-0D24-4695-886C-36FA46B7BEC8}"/>
                </a:ext>
              </a:extLst>
            </p:cNvPr>
            <p:cNvSpPr>
              <a:spLocks noChangeArrowheads="1"/>
            </p:cNvSpPr>
            <p:nvPr/>
          </p:nvSpPr>
          <p:spPr bwMode="auto">
            <a:xfrm>
              <a:off x="1050192" y="4372605"/>
              <a:ext cx="6101069" cy="4445584"/>
            </a:xfrm>
            <a:prstGeom prst="roundRect">
              <a:avLst>
                <a:gd name="adj" fmla="val 0"/>
              </a:avLst>
            </a:prstGeom>
            <a:noFill/>
            <a:ln w="12700" algn="ctr">
              <a:solidFill>
                <a:srgbClr val="A5A5A5"/>
              </a:solidFill>
              <a:miter lim="800000"/>
              <a:headEnd/>
              <a:tailEnd/>
            </a:ln>
            <a:extLst>
              <a:ext uri="{909E8E84-426E-40DD-AFC4-6F175D3DCCD1}">
                <a14:hiddenFill xmlns:a14="http://schemas.microsoft.com/office/drawing/2010/main">
                  <a:solidFill>
                    <a:srgbClr val="FFFFFF"/>
                  </a:solidFill>
                </a14:hiddenFill>
              </a:ext>
            </a:extLst>
          </p:spPr>
          <p:txBody>
            <a:bodyPr lIns="91430" tIns="45716" rIns="91430" bIns="45716" anchor="ctr"/>
            <a:lstStyle>
              <a:lvl1pPr marL="342900" indent="-342900">
                <a:tabLst>
                  <a:tab pos="136525" algn="l"/>
                </a:tabLst>
                <a:defRPr>
                  <a:solidFill>
                    <a:schemeClr val="tx1"/>
                  </a:solidFill>
                  <a:latin typeface="Arial" panose="020B0604020202020204" pitchFamily="34" charset="0"/>
                  <a:ea typeface="微软雅黑" panose="020B0503020204020204" pitchFamily="34" charset="-122"/>
                </a:defRPr>
              </a:lvl1pPr>
              <a:lvl2pPr marL="742950" indent="-285750">
                <a:tabLst>
                  <a:tab pos="136525" algn="l"/>
                </a:tabLst>
                <a:defRPr>
                  <a:solidFill>
                    <a:schemeClr val="tx1"/>
                  </a:solidFill>
                  <a:latin typeface="Arial" panose="020B0604020202020204" pitchFamily="34" charset="0"/>
                  <a:ea typeface="微软雅黑" panose="020B0503020204020204" pitchFamily="34" charset="-122"/>
                </a:defRPr>
              </a:lvl2pPr>
              <a:lvl3pPr>
                <a:tabLst>
                  <a:tab pos="136525" algn="l"/>
                </a:tabLst>
                <a:defRPr>
                  <a:solidFill>
                    <a:schemeClr val="tx1"/>
                  </a:solidFill>
                  <a:latin typeface="Arial" panose="020B0604020202020204" pitchFamily="34" charset="0"/>
                  <a:ea typeface="微软雅黑" panose="020B0503020204020204" pitchFamily="34" charset="-122"/>
                </a:defRPr>
              </a:lvl3pPr>
              <a:lvl4pPr marL="1600200" indent="-228600">
                <a:tabLst>
                  <a:tab pos="136525" algn="l"/>
                </a:tabLst>
                <a:defRPr>
                  <a:solidFill>
                    <a:schemeClr val="tx1"/>
                  </a:solidFill>
                  <a:latin typeface="Arial" panose="020B0604020202020204" pitchFamily="34" charset="0"/>
                  <a:ea typeface="微软雅黑" panose="020B0503020204020204" pitchFamily="34" charset="-122"/>
                </a:defRPr>
              </a:lvl4pPr>
              <a:lvl5pPr marL="2057400" indent="-228600">
                <a:tabLst>
                  <a:tab pos="136525" algn="l"/>
                </a:tabLst>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anose="05000000000000000000" pitchFamily="2" charset="2"/>
                <a:buChar char="n"/>
                <a:tabLst>
                  <a:tab pos="136525" algn="l"/>
                </a:tabLst>
                <a:defRPr/>
              </a:pPr>
              <a:endPar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pic>
        <p:nvPicPr>
          <p:cNvPr id="3074" name="Picture 2">
            <a:extLst>
              <a:ext uri="{FF2B5EF4-FFF2-40B4-BE49-F238E27FC236}">
                <a16:creationId xmlns:a16="http://schemas.microsoft.com/office/drawing/2014/main" xmlns="" id="{CFB32FBC-1437-492F-BA46-17C54D9DA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642" y="2649712"/>
            <a:ext cx="6472060" cy="323603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xmlns="" id="{6A7B4EB6-6A49-478C-BEE9-BC9551C1B17F}"/>
              </a:ext>
            </a:extLst>
          </p:cNvPr>
          <p:cNvSpPr/>
          <p:nvPr/>
        </p:nvSpPr>
        <p:spPr>
          <a:xfrm>
            <a:off x="3992807" y="1147192"/>
            <a:ext cx="420638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（二）价值规律的作用</a:t>
            </a:r>
          </a:p>
        </p:txBody>
      </p:sp>
    </p:spTree>
    <p:extLst>
      <p:ext uri="{BB962C8B-B14F-4D97-AF65-F5344CB8AC3E}">
        <p14:creationId xmlns:p14="http://schemas.microsoft.com/office/powerpoint/2010/main" val="91536265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59EA9DD0-832A-434C-97BB-584176F3B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3666246" y="3075458"/>
            <a:ext cx="3647152"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商品经济和</a:t>
            </a:r>
            <a:endParaRPr lang="en-US" altLang="zh-CN" sz="5400" b="1" dirty="0">
              <a:solidFill>
                <a:srgbClr val="B26A37"/>
              </a:solidFill>
              <a:effectLst>
                <a:glow>
                  <a:prstClr val="white"/>
                </a:glow>
              </a:effectLst>
              <a:latin typeface="微软雅黑" panose="020B0503020204020204" pitchFamily="34" charset="-122"/>
              <a:ea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价值规律</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第一节</a:t>
            </a:r>
          </a:p>
        </p:txBody>
      </p:sp>
      <p:pic>
        <p:nvPicPr>
          <p:cNvPr id="11" name="图片 8">
            <a:hlinkClick r:id="rId3" action="ppaction://hlinksldjump"/>
            <a:extLst>
              <a:ext uri="{FF2B5EF4-FFF2-40B4-BE49-F238E27FC236}">
                <a16:creationId xmlns:a16="http://schemas.microsoft.com/office/drawing/2014/main" xmlns="" id="{57BFB268-B814-45F3-9377-4FAD33519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86578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11">
            <a:alphaModFix amt="5000"/>
            <a:lum/>
          </a:blip>
          <a:srcRect/>
          <a:stretch>
            <a:fillRect/>
          </a:stretch>
        </a:blip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CEEB2B19-C52B-4728-9D19-29E968F33ACC}"/>
              </a:ext>
            </a:extLst>
          </p:cNvPr>
          <p:cNvGrpSpPr/>
          <p:nvPr/>
        </p:nvGrpSpPr>
        <p:grpSpPr>
          <a:xfrm>
            <a:off x="-156" y="0"/>
            <a:ext cx="12192154" cy="1413097"/>
            <a:chOff x="-156" y="0"/>
            <a:chExt cx="12192154" cy="1413097"/>
          </a:xfrm>
        </p:grpSpPr>
        <p:grpSp>
          <p:nvGrpSpPr>
            <p:cNvPr id="12" name="组合 11">
              <a:extLst>
                <a:ext uri="{FF2B5EF4-FFF2-40B4-BE49-F238E27FC236}">
                  <a16:creationId xmlns:a16="http://schemas.microsoft.com/office/drawing/2014/main" xmlns="" id="{B68C8D86-0ADC-432E-BEDB-E0206A1D8D3C}"/>
                </a:ext>
              </a:extLst>
            </p:cNvPr>
            <p:cNvGrpSpPr/>
            <p:nvPr/>
          </p:nvGrpSpPr>
          <p:grpSpPr>
            <a:xfrm>
              <a:off x="-156" y="0"/>
              <a:ext cx="12192154" cy="1379459"/>
              <a:chOff x="-156" y="0"/>
              <a:chExt cx="12192154" cy="1379459"/>
            </a:xfrm>
          </p:grpSpPr>
          <p:grpSp>
            <p:nvGrpSpPr>
              <p:cNvPr id="16" name="组合 15">
                <a:extLst>
                  <a:ext uri="{FF2B5EF4-FFF2-40B4-BE49-F238E27FC236}">
                    <a16:creationId xmlns:a16="http://schemas.microsoft.com/office/drawing/2014/main" xmlns="" id="{B03D4B99-0926-401E-91C0-02F4854815CB}"/>
                  </a:ext>
                </a:extLst>
              </p:cNvPr>
              <p:cNvGrpSpPr/>
              <p:nvPr/>
            </p:nvGrpSpPr>
            <p:grpSpPr>
              <a:xfrm>
                <a:off x="-156" y="132762"/>
                <a:ext cx="12192154" cy="1246697"/>
                <a:chOff x="-5720519" y="757867"/>
                <a:chExt cx="14864518" cy="1519954"/>
              </a:xfrm>
            </p:grpSpPr>
            <p:sp>
              <p:nvSpPr>
                <p:cNvPr id="17" name="矩形 16">
                  <a:extLst>
                    <a:ext uri="{FF2B5EF4-FFF2-40B4-BE49-F238E27FC236}">
                      <a16:creationId xmlns:a16="http://schemas.microsoft.com/office/drawing/2014/main" xmlns="" id="{6CCC6A16-34EC-4E2F-AB5C-4FCE5C4C373B}"/>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xmlns="" id="{5C428476-E6A9-42EA-A62A-922EB10D8EFE}"/>
                    </a:ext>
                  </a:extLst>
                </p:cNvPr>
                <p:cNvSpPr txBox="1"/>
                <p:nvPr/>
              </p:nvSpPr>
              <p:spPr>
                <a:xfrm>
                  <a:off x="-3676483" y="1618952"/>
                  <a:ext cx="10312781" cy="600379"/>
                </a:xfrm>
                <a:prstGeom prst="rect">
                  <a:avLst/>
                </a:prstGeom>
                <a:noFill/>
              </p:spPr>
              <p:txBody>
                <a:bodyPr wrap="square" rtlCol="0">
                  <a:spAutoFit/>
                </a:bodyPr>
                <a:lstStyle/>
                <a:p>
                  <a:pPr lvl="0" algn="ctr">
                    <a:defRPr/>
                  </a:pPr>
                  <a:r>
                    <a:rPr lang="zh-CN" altLang="en-US" sz="2600" b="1" kern="0" dirty="0">
                      <a:solidFill>
                        <a:prstClr val="white"/>
                      </a:solidFill>
                      <a:latin typeface="微软雅黑" panose="020B0503020204020204" pitchFamily="34" charset="-122"/>
                      <a:ea typeface="微软雅黑" panose="020B0503020204020204" pitchFamily="34" charset="-122"/>
                    </a:rPr>
                    <a:t>买到转手就赚了</a:t>
                  </a:r>
                  <a:r>
                    <a:rPr lang="en-US" altLang="zh-CN" sz="2600" b="1" kern="0" dirty="0">
                      <a:solidFill>
                        <a:prstClr val="white"/>
                      </a:solidFill>
                      <a:latin typeface="微软雅黑" panose="020B0503020204020204" pitchFamily="34" charset="-122"/>
                      <a:ea typeface="微软雅黑" panose="020B0503020204020204" pitchFamily="34" charset="-122"/>
                    </a:rPr>
                    <a:t>600%</a:t>
                  </a:r>
                  <a:r>
                    <a:rPr lang="zh-CN" altLang="en-US" sz="2600" b="1" kern="0" dirty="0">
                      <a:solidFill>
                        <a:prstClr val="white"/>
                      </a:solidFill>
                      <a:latin typeface="微软雅黑" panose="020B0503020204020204" pitchFamily="34" charset="-122"/>
                      <a:ea typeface="微软雅黑" panose="020B0503020204020204" pitchFamily="34" charset="-122"/>
                    </a:rPr>
                    <a:t>！“炒物经济”究竟在炒什么？</a:t>
                  </a:r>
                </a:p>
              </p:txBody>
            </p:sp>
            <p:sp>
              <p:nvSpPr>
                <p:cNvPr id="19" name="矩形 18">
                  <a:extLst>
                    <a:ext uri="{FF2B5EF4-FFF2-40B4-BE49-F238E27FC236}">
                      <a16:creationId xmlns:a16="http://schemas.microsoft.com/office/drawing/2014/main" xmlns="" id="{F149BF51-A7DE-419D-A5AC-4899B05B9354}"/>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4" name="图片 13">
                <a:extLst>
                  <a:ext uri="{FF2B5EF4-FFF2-40B4-BE49-F238E27FC236}">
                    <a16:creationId xmlns:a16="http://schemas.microsoft.com/office/drawing/2014/main" xmlns="" id="{A94881F2-E587-47F2-B914-9FCCF13E07A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32770" name="Picture 2">
              <a:extLst>
                <a:ext uri="{FF2B5EF4-FFF2-40B4-BE49-F238E27FC236}">
                  <a16:creationId xmlns:a16="http://schemas.microsoft.com/office/drawing/2014/main" xmlns="" id="{A99E3475-212C-4A29-87F4-70BB1BCE617E}"/>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bwMode="auto">
            <a:xfrm>
              <a:off x="10568237" y="132762"/>
              <a:ext cx="1237371" cy="1280335"/>
            </a:xfrm>
            <a:prstGeom prst="rect">
              <a:avLst/>
            </a:prstGeom>
            <a:extLst>
              <a:ext uri="{909E8E84-426E-40DD-AFC4-6F175D3DCCD1}">
                <a14:hiddenFill xmlns:a14="http://schemas.microsoft.com/office/drawing/2010/main">
                  <a:solidFill>
                    <a:srgbClr val="FFFFFF"/>
                  </a:solidFill>
                </a14:hiddenFill>
              </a:ext>
            </a:extLst>
          </p:spPr>
        </p:pic>
      </p:grpSp>
      <p:pic>
        <p:nvPicPr>
          <p:cNvPr id="4098" name="Picture 2" descr="过度“炒鞋”不可取">
            <a:extLst>
              <a:ext uri="{FF2B5EF4-FFF2-40B4-BE49-F238E27FC236}">
                <a16:creationId xmlns:a16="http://schemas.microsoft.com/office/drawing/2014/main" xmlns="" id="{AAF67715-B672-4F02-88D7-E1502172876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418776" y="1712120"/>
            <a:ext cx="3707406" cy="5145880"/>
          </a:xfrm>
          <a:prstGeom prst="rect">
            <a:avLst/>
          </a:prstGeom>
          <a:extLst>
            <a:ext uri="{909E8E84-426E-40DD-AFC4-6F175D3DCCD1}">
              <a14:hiddenFill xmlns:a14="http://schemas.microsoft.com/office/drawing/2010/main">
                <a:solidFill>
                  <a:srgbClr val="FFFFFF"/>
                </a:solidFill>
              </a14:hiddenFill>
            </a:ext>
          </a:extLst>
        </p:spPr>
      </p:pic>
      <p:sp>
        <p:nvSpPr>
          <p:cNvPr id="28" name="KSO_Shape">
            <a:extLst>
              <a:ext uri="{FF2B5EF4-FFF2-40B4-BE49-F238E27FC236}">
                <a16:creationId xmlns:a16="http://schemas.microsoft.com/office/drawing/2014/main" xmlns="" id="{B5748378-2DDF-4F56-AD45-01C5245AA4E0}"/>
              </a:ext>
            </a:extLst>
          </p:cNvPr>
          <p:cNvSpPr>
            <a:spLocks noChangeAspect="1"/>
          </p:cNvSpPr>
          <p:nvPr>
            <p:custDataLst>
              <p:tags r:id="rId1"/>
            </p:custDataLst>
          </p:nvPr>
        </p:nvSpPr>
        <p:spPr>
          <a:xfrm>
            <a:off x="270426" y="3978000"/>
            <a:ext cx="4172779" cy="2880000"/>
          </a:xfrm>
          <a:custGeom>
            <a:avLst/>
            <a:gdLst>
              <a:gd name="connsiteX0" fmla="*/ 4109878 w 7991396"/>
              <a:gd name="connsiteY0" fmla="*/ 0 h 4172540"/>
              <a:gd name="connsiteX1" fmla="*/ 5415487 w 7991396"/>
              <a:gd name="connsiteY1" fmla="*/ 816050 h 4172540"/>
              <a:gd name="connsiteX2" fmla="*/ 6027418 w 7991396"/>
              <a:gd name="connsiteY2" fmla="*/ 677951 h 4172540"/>
              <a:gd name="connsiteX3" fmla="*/ 7489804 w 7991396"/>
              <a:gd name="connsiteY3" fmla="*/ 2140332 h 4172540"/>
              <a:gd name="connsiteX4" fmla="*/ 7483396 w 7991396"/>
              <a:gd name="connsiteY4" fmla="*/ 2203898 h 4172540"/>
              <a:gd name="connsiteX5" fmla="*/ 7991396 w 7991396"/>
              <a:gd name="connsiteY5" fmla="*/ 3146665 h 4172540"/>
              <a:gd name="connsiteX6" fmla="*/ 7456648 w 7991396"/>
              <a:gd name="connsiteY6" fmla="*/ 4106801 h 4172540"/>
              <a:gd name="connsiteX7" fmla="*/ 7330940 w 7991396"/>
              <a:gd name="connsiteY7" fmla="*/ 4172540 h 4172540"/>
              <a:gd name="connsiteX8" fmla="*/ 1079370 w 7991396"/>
              <a:gd name="connsiteY8" fmla="*/ 4172540 h 4172540"/>
              <a:gd name="connsiteX9" fmla="*/ 1015130 w 7991396"/>
              <a:gd name="connsiteY9" fmla="*/ 4169296 h 4172540"/>
              <a:gd name="connsiteX10" fmla="*/ 0 w 7991396"/>
              <a:gd name="connsiteY10" fmla="*/ 3044397 h 4172540"/>
              <a:gd name="connsiteX11" fmla="*/ 1130742 w 7991396"/>
              <a:gd name="connsiteY11" fmla="*/ 1913659 h 4172540"/>
              <a:gd name="connsiteX12" fmla="*/ 1346871 w 7991396"/>
              <a:gd name="connsiteY12" fmla="*/ 1935445 h 4172540"/>
              <a:gd name="connsiteX13" fmla="*/ 2261481 w 7991396"/>
              <a:gd name="connsiteY13" fmla="*/ 1462386 h 4172540"/>
              <a:gd name="connsiteX14" fmla="*/ 2653668 w 7991396"/>
              <a:gd name="connsiteY14" fmla="*/ 1536361 h 4172540"/>
              <a:gd name="connsiteX15" fmla="*/ 2647492 w 7991396"/>
              <a:gd name="connsiteY15" fmla="*/ 1462386 h 4172540"/>
              <a:gd name="connsiteX16" fmla="*/ 4109878 w 7991396"/>
              <a:gd name="connsiteY16" fmla="*/ 0 h 41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1396" h="4172540">
                <a:moveTo>
                  <a:pt x="4109878" y="0"/>
                </a:moveTo>
                <a:cubicBezTo>
                  <a:pt x="4684462" y="0"/>
                  <a:pt x="5181648" y="331374"/>
                  <a:pt x="5415487" y="816050"/>
                </a:cubicBezTo>
                <a:cubicBezTo>
                  <a:pt x="5600435" y="726143"/>
                  <a:pt x="5808299" y="677951"/>
                  <a:pt x="6027418" y="677951"/>
                </a:cubicBezTo>
                <a:cubicBezTo>
                  <a:pt x="6835073" y="677951"/>
                  <a:pt x="7489804" y="1332682"/>
                  <a:pt x="7489804" y="2140332"/>
                </a:cubicBezTo>
                <a:lnTo>
                  <a:pt x="7483396" y="2203898"/>
                </a:lnTo>
                <a:cubicBezTo>
                  <a:pt x="7789726" y="2405463"/>
                  <a:pt x="7991396" y="2752511"/>
                  <a:pt x="7991396" y="3146665"/>
                </a:cubicBezTo>
                <a:cubicBezTo>
                  <a:pt x="7991396" y="3552291"/>
                  <a:pt x="7777816" y="3908032"/>
                  <a:pt x="7456648" y="4106801"/>
                </a:cubicBezTo>
                <a:lnTo>
                  <a:pt x="7330940" y="4172540"/>
                </a:lnTo>
                <a:lnTo>
                  <a:pt x="1079370" y="4172540"/>
                </a:lnTo>
                <a:lnTo>
                  <a:pt x="1015130" y="4169296"/>
                </a:lnTo>
                <a:cubicBezTo>
                  <a:pt x="444946" y="4111392"/>
                  <a:pt x="0" y="3629859"/>
                  <a:pt x="0" y="3044397"/>
                </a:cubicBezTo>
                <a:cubicBezTo>
                  <a:pt x="0" y="2419908"/>
                  <a:pt x="506249" y="1913659"/>
                  <a:pt x="1130742" y="1913659"/>
                </a:cubicBezTo>
                <a:lnTo>
                  <a:pt x="1346871" y="1935445"/>
                </a:lnTo>
                <a:cubicBezTo>
                  <a:pt x="1548513" y="1648023"/>
                  <a:pt x="1883314" y="1462386"/>
                  <a:pt x="2261481" y="1462386"/>
                </a:cubicBezTo>
                <a:cubicBezTo>
                  <a:pt x="2399871" y="1462386"/>
                  <a:pt x="2532456" y="1487244"/>
                  <a:pt x="2653668" y="1536361"/>
                </a:cubicBezTo>
                <a:cubicBezTo>
                  <a:pt x="2648116" y="1512003"/>
                  <a:pt x="2647492" y="1487266"/>
                  <a:pt x="2647492" y="1462386"/>
                </a:cubicBezTo>
                <a:cubicBezTo>
                  <a:pt x="2647492" y="654731"/>
                  <a:pt x="3302223" y="0"/>
                  <a:pt x="4109878" y="0"/>
                </a:cubicBezTo>
                <a:close/>
              </a:path>
            </a:pathLst>
          </a:custGeom>
          <a:solidFill>
            <a:srgbClr val="B28600"/>
          </a:solidFill>
          <a:ln w="12700" cap="flat" cmpd="sng" algn="ctr">
            <a:noFill/>
            <a:prstDash val="solid"/>
            <a:miter lim="800000"/>
          </a:ln>
          <a:effectLst/>
        </p:spPr>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9" name="KSO_Shape">
            <a:extLst>
              <a:ext uri="{FF2B5EF4-FFF2-40B4-BE49-F238E27FC236}">
                <a16:creationId xmlns:a16="http://schemas.microsoft.com/office/drawing/2014/main" xmlns="" id="{274D1BEB-D8F3-4A1A-AF6C-4593475BCA62}"/>
              </a:ext>
            </a:extLst>
          </p:cNvPr>
          <p:cNvSpPr>
            <a:spLocks noChangeAspect="1"/>
          </p:cNvSpPr>
          <p:nvPr>
            <p:custDataLst>
              <p:tags r:id="rId2"/>
            </p:custDataLst>
          </p:nvPr>
        </p:nvSpPr>
        <p:spPr>
          <a:xfrm>
            <a:off x="531224" y="4338000"/>
            <a:ext cx="3651183" cy="2520000"/>
          </a:xfrm>
          <a:custGeom>
            <a:avLst/>
            <a:gdLst>
              <a:gd name="connsiteX0" fmla="*/ 4109878 w 7991396"/>
              <a:gd name="connsiteY0" fmla="*/ 0 h 4172540"/>
              <a:gd name="connsiteX1" fmla="*/ 5415487 w 7991396"/>
              <a:gd name="connsiteY1" fmla="*/ 816050 h 4172540"/>
              <a:gd name="connsiteX2" fmla="*/ 6027418 w 7991396"/>
              <a:gd name="connsiteY2" fmla="*/ 677951 h 4172540"/>
              <a:gd name="connsiteX3" fmla="*/ 7489804 w 7991396"/>
              <a:gd name="connsiteY3" fmla="*/ 2140332 h 4172540"/>
              <a:gd name="connsiteX4" fmla="*/ 7483396 w 7991396"/>
              <a:gd name="connsiteY4" fmla="*/ 2203898 h 4172540"/>
              <a:gd name="connsiteX5" fmla="*/ 7991396 w 7991396"/>
              <a:gd name="connsiteY5" fmla="*/ 3146665 h 4172540"/>
              <a:gd name="connsiteX6" fmla="*/ 7456648 w 7991396"/>
              <a:gd name="connsiteY6" fmla="*/ 4106801 h 4172540"/>
              <a:gd name="connsiteX7" fmla="*/ 7330940 w 7991396"/>
              <a:gd name="connsiteY7" fmla="*/ 4172540 h 4172540"/>
              <a:gd name="connsiteX8" fmla="*/ 1079370 w 7991396"/>
              <a:gd name="connsiteY8" fmla="*/ 4172540 h 4172540"/>
              <a:gd name="connsiteX9" fmla="*/ 1015130 w 7991396"/>
              <a:gd name="connsiteY9" fmla="*/ 4169296 h 4172540"/>
              <a:gd name="connsiteX10" fmla="*/ 0 w 7991396"/>
              <a:gd name="connsiteY10" fmla="*/ 3044397 h 4172540"/>
              <a:gd name="connsiteX11" fmla="*/ 1130742 w 7991396"/>
              <a:gd name="connsiteY11" fmla="*/ 1913659 h 4172540"/>
              <a:gd name="connsiteX12" fmla="*/ 1346871 w 7991396"/>
              <a:gd name="connsiteY12" fmla="*/ 1935445 h 4172540"/>
              <a:gd name="connsiteX13" fmla="*/ 2261481 w 7991396"/>
              <a:gd name="connsiteY13" fmla="*/ 1462386 h 4172540"/>
              <a:gd name="connsiteX14" fmla="*/ 2653668 w 7991396"/>
              <a:gd name="connsiteY14" fmla="*/ 1536361 h 4172540"/>
              <a:gd name="connsiteX15" fmla="*/ 2647492 w 7991396"/>
              <a:gd name="connsiteY15" fmla="*/ 1462386 h 4172540"/>
              <a:gd name="connsiteX16" fmla="*/ 4109878 w 7991396"/>
              <a:gd name="connsiteY16" fmla="*/ 0 h 41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1396" h="4172540">
                <a:moveTo>
                  <a:pt x="4109878" y="0"/>
                </a:moveTo>
                <a:cubicBezTo>
                  <a:pt x="4684462" y="0"/>
                  <a:pt x="5181648" y="331374"/>
                  <a:pt x="5415487" y="816050"/>
                </a:cubicBezTo>
                <a:cubicBezTo>
                  <a:pt x="5600435" y="726143"/>
                  <a:pt x="5808299" y="677951"/>
                  <a:pt x="6027418" y="677951"/>
                </a:cubicBezTo>
                <a:cubicBezTo>
                  <a:pt x="6835073" y="677951"/>
                  <a:pt x="7489804" y="1332682"/>
                  <a:pt x="7489804" y="2140332"/>
                </a:cubicBezTo>
                <a:lnTo>
                  <a:pt x="7483396" y="2203898"/>
                </a:lnTo>
                <a:cubicBezTo>
                  <a:pt x="7789726" y="2405463"/>
                  <a:pt x="7991396" y="2752511"/>
                  <a:pt x="7991396" y="3146665"/>
                </a:cubicBezTo>
                <a:cubicBezTo>
                  <a:pt x="7991396" y="3552291"/>
                  <a:pt x="7777816" y="3908032"/>
                  <a:pt x="7456648" y="4106801"/>
                </a:cubicBezTo>
                <a:lnTo>
                  <a:pt x="7330940" y="4172540"/>
                </a:lnTo>
                <a:lnTo>
                  <a:pt x="1079370" y="4172540"/>
                </a:lnTo>
                <a:lnTo>
                  <a:pt x="1015130" y="4169296"/>
                </a:lnTo>
                <a:cubicBezTo>
                  <a:pt x="444946" y="4111392"/>
                  <a:pt x="0" y="3629859"/>
                  <a:pt x="0" y="3044397"/>
                </a:cubicBezTo>
                <a:cubicBezTo>
                  <a:pt x="0" y="2419908"/>
                  <a:pt x="506249" y="1913659"/>
                  <a:pt x="1130742" y="1913659"/>
                </a:cubicBezTo>
                <a:lnTo>
                  <a:pt x="1346871" y="1935445"/>
                </a:lnTo>
                <a:cubicBezTo>
                  <a:pt x="1548513" y="1648023"/>
                  <a:pt x="1883314" y="1462386"/>
                  <a:pt x="2261481" y="1462386"/>
                </a:cubicBezTo>
                <a:cubicBezTo>
                  <a:pt x="2399871" y="1462386"/>
                  <a:pt x="2532456" y="1487244"/>
                  <a:pt x="2653668" y="1536361"/>
                </a:cubicBezTo>
                <a:cubicBezTo>
                  <a:pt x="2648116" y="1512003"/>
                  <a:pt x="2647492" y="1487266"/>
                  <a:pt x="2647492" y="1462386"/>
                </a:cubicBezTo>
                <a:cubicBezTo>
                  <a:pt x="2647492" y="654731"/>
                  <a:pt x="3302223" y="0"/>
                  <a:pt x="4109878" y="0"/>
                </a:cubicBezTo>
                <a:close/>
              </a:path>
            </a:pathLst>
          </a:custGeom>
          <a:solidFill>
            <a:schemeClr val="bg1"/>
          </a:solidFill>
          <a:ln w="12700" cap="flat" cmpd="sng" algn="ctr">
            <a:noFill/>
            <a:prstDash val="solid"/>
            <a:miter lim="800000"/>
          </a:ln>
          <a:effectLst/>
        </p:spPr>
        <p:txBody>
          <a:bodyPr anchor="ctr">
            <a:normAutofit/>
          </a:bodyPr>
          <a:lstStyle/>
          <a:p>
            <a:pPr algn="ctr" eaLnBrk="1" hangingPunct="1">
              <a:spcBef>
                <a:spcPts val="0"/>
              </a:spcBef>
              <a:spcAft>
                <a:spcPts val="0"/>
              </a:spcAft>
              <a:defRPr/>
            </a:pPr>
            <a:endParaRPr lang="zh-CN" altLang="en-US">
              <a:solidFill>
                <a:srgbClr val="FFFFFF"/>
              </a:solidFill>
            </a:endParaRPr>
          </a:p>
        </p:txBody>
      </p:sp>
      <p:grpSp>
        <p:nvGrpSpPr>
          <p:cNvPr id="31" name="组合 30">
            <a:extLst>
              <a:ext uri="{FF2B5EF4-FFF2-40B4-BE49-F238E27FC236}">
                <a16:creationId xmlns:a16="http://schemas.microsoft.com/office/drawing/2014/main" xmlns="" id="{FF70005C-9402-46FA-87EE-0E715B0A559B}"/>
              </a:ext>
            </a:extLst>
          </p:cNvPr>
          <p:cNvGrpSpPr/>
          <p:nvPr>
            <p:custDataLst>
              <p:tags r:id="rId3"/>
            </p:custDataLst>
          </p:nvPr>
        </p:nvGrpSpPr>
        <p:grpSpPr>
          <a:xfrm>
            <a:off x="1919521" y="2141057"/>
            <a:ext cx="2754101" cy="2077633"/>
            <a:chOff x="2799494" y="1713881"/>
            <a:chExt cx="2291407" cy="2077633"/>
          </a:xfrm>
        </p:grpSpPr>
        <p:cxnSp>
          <p:nvCxnSpPr>
            <p:cNvPr id="32" name="直接连接符 31">
              <a:extLst>
                <a:ext uri="{FF2B5EF4-FFF2-40B4-BE49-F238E27FC236}">
                  <a16:creationId xmlns:a16="http://schemas.microsoft.com/office/drawing/2014/main" xmlns="" id="{5B36A7EC-9542-4A5C-AA7D-63B6FB2F8DBC}"/>
                </a:ext>
              </a:extLst>
            </p:cNvPr>
            <p:cNvCxnSpPr/>
            <p:nvPr>
              <p:custDataLst>
                <p:tags r:id="rId8"/>
              </p:custDataLst>
            </p:nvPr>
          </p:nvCxnSpPr>
          <p:spPr>
            <a:xfrm>
              <a:off x="2799494" y="1713881"/>
              <a:ext cx="0" cy="2077633"/>
            </a:xfrm>
            <a:prstGeom prst="line">
              <a:avLst/>
            </a:prstGeom>
            <a:noFill/>
            <a:ln w="6350" cap="flat" cmpd="sng" algn="ctr">
              <a:solidFill>
                <a:schemeClr val="tx1">
                  <a:lumMod val="75000"/>
                  <a:lumOff val="25000"/>
                </a:schemeClr>
              </a:solidFill>
              <a:prstDash val="sysDash"/>
              <a:miter lim="800000"/>
            </a:ln>
            <a:effectLst/>
          </p:spPr>
        </p:cxnSp>
        <p:cxnSp>
          <p:nvCxnSpPr>
            <p:cNvPr id="33" name="直接连接符 32">
              <a:extLst>
                <a:ext uri="{FF2B5EF4-FFF2-40B4-BE49-F238E27FC236}">
                  <a16:creationId xmlns:a16="http://schemas.microsoft.com/office/drawing/2014/main" xmlns="" id="{7974E728-BF2B-4A0C-A996-A6B791D7FA77}"/>
                </a:ext>
              </a:extLst>
            </p:cNvPr>
            <p:cNvCxnSpPr/>
            <p:nvPr>
              <p:custDataLst>
                <p:tags r:id="rId9"/>
              </p:custDataLst>
            </p:nvPr>
          </p:nvCxnSpPr>
          <p:spPr>
            <a:xfrm>
              <a:off x="2799494" y="1713881"/>
              <a:ext cx="2291407" cy="0"/>
            </a:xfrm>
            <a:prstGeom prst="line">
              <a:avLst/>
            </a:prstGeom>
            <a:noFill/>
            <a:ln w="6350" cap="flat" cmpd="sng" algn="ctr">
              <a:solidFill>
                <a:schemeClr val="tx1">
                  <a:lumMod val="75000"/>
                  <a:lumOff val="25000"/>
                </a:schemeClr>
              </a:solidFill>
              <a:prstDash val="sysDash"/>
              <a:miter lim="800000"/>
              <a:tailEnd type="oval"/>
            </a:ln>
            <a:effectLst/>
          </p:spPr>
        </p:cxnSp>
      </p:grpSp>
      <p:grpSp>
        <p:nvGrpSpPr>
          <p:cNvPr id="34" name="组合 33">
            <a:extLst>
              <a:ext uri="{FF2B5EF4-FFF2-40B4-BE49-F238E27FC236}">
                <a16:creationId xmlns:a16="http://schemas.microsoft.com/office/drawing/2014/main" xmlns="" id="{DEB6D175-4C47-402B-85B0-73142325E3B9}"/>
              </a:ext>
            </a:extLst>
          </p:cNvPr>
          <p:cNvGrpSpPr/>
          <p:nvPr>
            <p:custDataLst>
              <p:tags r:id="rId4"/>
            </p:custDataLst>
          </p:nvPr>
        </p:nvGrpSpPr>
        <p:grpSpPr>
          <a:xfrm>
            <a:off x="2135421" y="3424376"/>
            <a:ext cx="2538201" cy="995680"/>
            <a:chOff x="2799494" y="1713881"/>
            <a:chExt cx="2291407" cy="1512000"/>
          </a:xfrm>
        </p:grpSpPr>
        <p:cxnSp>
          <p:nvCxnSpPr>
            <p:cNvPr id="35" name="直接连接符 34">
              <a:extLst>
                <a:ext uri="{FF2B5EF4-FFF2-40B4-BE49-F238E27FC236}">
                  <a16:creationId xmlns:a16="http://schemas.microsoft.com/office/drawing/2014/main" xmlns="" id="{F9A72659-9DDD-4157-83A9-052660E06764}"/>
                </a:ext>
              </a:extLst>
            </p:cNvPr>
            <p:cNvCxnSpPr/>
            <p:nvPr>
              <p:custDataLst>
                <p:tags r:id="rId6"/>
              </p:custDataLst>
            </p:nvPr>
          </p:nvCxnSpPr>
          <p:spPr>
            <a:xfrm>
              <a:off x="2799494" y="1713881"/>
              <a:ext cx="0" cy="1512000"/>
            </a:xfrm>
            <a:prstGeom prst="line">
              <a:avLst/>
            </a:prstGeom>
            <a:noFill/>
            <a:ln w="6350" cap="flat" cmpd="sng" algn="ctr">
              <a:solidFill>
                <a:schemeClr val="tx1">
                  <a:lumMod val="75000"/>
                  <a:lumOff val="25000"/>
                </a:schemeClr>
              </a:solidFill>
              <a:prstDash val="sysDash"/>
              <a:miter lim="800000"/>
            </a:ln>
            <a:effectLst/>
          </p:spPr>
        </p:cxnSp>
        <p:cxnSp>
          <p:nvCxnSpPr>
            <p:cNvPr id="36" name="直接连接符 35">
              <a:extLst>
                <a:ext uri="{FF2B5EF4-FFF2-40B4-BE49-F238E27FC236}">
                  <a16:creationId xmlns:a16="http://schemas.microsoft.com/office/drawing/2014/main" xmlns="" id="{E6C3E0D6-E383-44D1-AFDA-3D1615593E27}"/>
                </a:ext>
              </a:extLst>
            </p:cNvPr>
            <p:cNvCxnSpPr/>
            <p:nvPr>
              <p:custDataLst>
                <p:tags r:id="rId7"/>
              </p:custDataLst>
            </p:nvPr>
          </p:nvCxnSpPr>
          <p:spPr>
            <a:xfrm>
              <a:off x="2799494" y="1713881"/>
              <a:ext cx="2291407" cy="0"/>
            </a:xfrm>
            <a:prstGeom prst="line">
              <a:avLst/>
            </a:prstGeom>
            <a:noFill/>
            <a:ln w="6350" cap="flat" cmpd="sng" algn="ctr">
              <a:solidFill>
                <a:schemeClr val="tx1">
                  <a:lumMod val="75000"/>
                  <a:lumOff val="25000"/>
                </a:schemeClr>
              </a:solidFill>
              <a:prstDash val="sysDash"/>
              <a:miter lim="800000"/>
              <a:tailEnd type="oval"/>
            </a:ln>
            <a:effectLst/>
          </p:spPr>
        </p:cxnSp>
      </p:grpSp>
      <p:cxnSp>
        <p:nvCxnSpPr>
          <p:cNvPr id="37" name="直接连接符 36">
            <a:extLst>
              <a:ext uri="{FF2B5EF4-FFF2-40B4-BE49-F238E27FC236}">
                <a16:creationId xmlns:a16="http://schemas.microsoft.com/office/drawing/2014/main" xmlns="" id="{1C9FE4A8-A82F-44AE-B4F2-E2044E4EE0B6}"/>
              </a:ext>
            </a:extLst>
          </p:cNvPr>
          <p:cNvCxnSpPr/>
          <p:nvPr>
            <p:custDataLst>
              <p:tags r:id="rId5"/>
            </p:custDataLst>
          </p:nvPr>
        </p:nvCxnSpPr>
        <p:spPr>
          <a:xfrm>
            <a:off x="2351321" y="4675774"/>
            <a:ext cx="2322301" cy="0"/>
          </a:xfrm>
          <a:prstGeom prst="line">
            <a:avLst/>
          </a:prstGeom>
          <a:noFill/>
          <a:ln w="6350" cap="flat" cmpd="sng" algn="ctr">
            <a:solidFill>
              <a:schemeClr val="tx1">
                <a:lumMod val="75000"/>
                <a:lumOff val="25000"/>
              </a:schemeClr>
            </a:solidFill>
            <a:prstDash val="sysDash"/>
            <a:miter lim="800000"/>
            <a:tailEnd type="oval"/>
          </a:ln>
          <a:effectLst/>
        </p:spPr>
      </p:cxnSp>
      <p:sp>
        <p:nvSpPr>
          <p:cNvPr id="38" name="矩形 37">
            <a:extLst>
              <a:ext uri="{FF2B5EF4-FFF2-40B4-BE49-F238E27FC236}">
                <a16:creationId xmlns:a16="http://schemas.microsoft.com/office/drawing/2014/main" xmlns="" id="{292C370D-B49A-467B-9A3F-1ED84B31479E}"/>
              </a:ext>
            </a:extLst>
          </p:cNvPr>
          <p:cNvSpPr/>
          <p:nvPr/>
        </p:nvSpPr>
        <p:spPr>
          <a:xfrm>
            <a:off x="4673623" y="1951878"/>
            <a:ext cx="4499406" cy="461665"/>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defRPr/>
            </a:pPr>
            <a:r>
              <a:rPr lang="zh-CN" altLang="en-US" sz="2400" b="1" dirty="0">
                <a:solidFill>
                  <a:srgbClr val="B26A37"/>
                </a:solidFill>
                <a:latin typeface="微软雅黑" panose="020B0503020204020204" pitchFamily="34" charset="-122"/>
              </a:rPr>
              <a:t>“球鞋一面墙，堪比一套房”</a:t>
            </a:r>
            <a:endParaRPr lang="en-US" altLang="zh-CN" sz="2400" b="1" dirty="0">
              <a:solidFill>
                <a:srgbClr val="B26A37"/>
              </a:solidFill>
              <a:latin typeface="微软雅黑" panose="020B0503020204020204" pitchFamily="34" charset="-122"/>
            </a:endParaRPr>
          </a:p>
        </p:txBody>
      </p:sp>
      <p:sp>
        <p:nvSpPr>
          <p:cNvPr id="39" name="矩形 38">
            <a:extLst>
              <a:ext uri="{FF2B5EF4-FFF2-40B4-BE49-F238E27FC236}">
                <a16:creationId xmlns:a16="http://schemas.microsoft.com/office/drawing/2014/main" xmlns="" id="{6B8AE981-5074-4A0F-82A2-D6435170B483}"/>
              </a:ext>
            </a:extLst>
          </p:cNvPr>
          <p:cNvSpPr/>
          <p:nvPr/>
        </p:nvSpPr>
        <p:spPr>
          <a:xfrm>
            <a:off x="4673623" y="3219235"/>
            <a:ext cx="4499406" cy="461665"/>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defRPr/>
            </a:pPr>
            <a:r>
              <a:rPr lang="zh-CN" altLang="en-US" sz="2400" b="1" dirty="0">
                <a:solidFill>
                  <a:srgbClr val="B26A37"/>
                </a:solidFill>
                <a:latin typeface="微软雅黑" panose="020B0503020204020204" pitchFamily="34" charset="-122"/>
              </a:rPr>
              <a:t>“炒盲盒赚首付”</a:t>
            </a:r>
          </a:p>
        </p:txBody>
      </p:sp>
      <p:sp>
        <p:nvSpPr>
          <p:cNvPr id="40" name="矩形 39">
            <a:extLst>
              <a:ext uri="{FF2B5EF4-FFF2-40B4-BE49-F238E27FC236}">
                <a16:creationId xmlns:a16="http://schemas.microsoft.com/office/drawing/2014/main" xmlns="" id="{50A4D755-63AF-401D-A590-803E3447CBC4}"/>
              </a:ext>
            </a:extLst>
          </p:cNvPr>
          <p:cNvSpPr/>
          <p:nvPr/>
        </p:nvSpPr>
        <p:spPr>
          <a:xfrm>
            <a:off x="4673623" y="4460900"/>
            <a:ext cx="4499406" cy="461665"/>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defRPr/>
            </a:pPr>
            <a:r>
              <a:rPr lang="zh-CN" altLang="en-US" sz="2400" b="1" dirty="0">
                <a:solidFill>
                  <a:srgbClr val="B26A37"/>
                </a:solidFill>
                <a:latin typeface="微软雅黑" panose="020B0503020204020204" pitchFamily="34" charset="-122"/>
              </a:rPr>
              <a:t>“买到转手就赚了</a:t>
            </a:r>
            <a:r>
              <a:rPr lang="en-US" altLang="zh-CN" sz="2400" b="1" dirty="0">
                <a:solidFill>
                  <a:srgbClr val="B26A37"/>
                </a:solidFill>
                <a:latin typeface="微软雅黑" panose="020B0503020204020204" pitchFamily="34" charset="-122"/>
              </a:rPr>
              <a:t>600%”</a:t>
            </a:r>
            <a:endParaRPr lang="zh-CN" altLang="en-US" sz="2400" b="1" dirty="0">
              <a:solidFill>
                <a:srgbClr val="B26A37"/>
              </a:solidFill>
              <a:latin typeface="微软雅黑" panose="020B0503020204020204" pitchFamily="34" charset="-122"/>
            </a:endParaRPr>
          </a:p>
        </p:txBody>
      </p:sp>
      <p:sp>
        <p:nvSpPr>
          <p:cNvPr id="11" name="矩形 10">
            <a:extLst>
              <a:ext uri="{FF2B5EF4-FFF2-40B4-BE49-F238E27FC236}">
                <a16:creationId xmlns:a16="http://schemas.microsoft.com/office/drawing/2014/main" xmlns="" id="{421EF75D-AFE1-4E80-A254-4A5E5C66D9AB}"/>
              </a:ext>
            </a:extLst>
          </p:cNvPr>
          <p:cNvSpPr/>
          <p:nvPr/>
        </p:nvSpPr>
        <p:spPr>
          <a:xfrm>
            <a:off x="1020517" y="4993235"/>
            <a:ext cx="3064776" cy="1689052"/>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a:lnSpc>
                <a:spcPct val="150000"/>
              </a:lnSpc>
              <a:defRPr/>
            </a:pPr>
            <a:r>
              <a:rPr lang="zh-CN" altLang="en-US" sz="2400" b="1" dirty="0">
                <a:solidFill>
                  <a:srgbClr val="262626"/>
                </a:solidFill>
                <a:latin typeface="微软雅黑" panose="020B0503020204020204" pitchFamily="34" charset="-122"/>
              </a:rPr>
              <a:t>种种造富</a:t>
            </a:r>
            <a:endParaRPr lang="en-US" altLang="zh-CN" sz="2400" b="1" dirty="0">
              <a:solidFill>
                <a:srgbClr val="262626"/>
              </a:solidFill>
              <a:latin typeface="微软雅黑" panose="020B0503020204020204" pitchFamily="34" charset="-122"/>
            </a:endParaRPr>
          </a:p>
          <a:p>
            <a:pPr lvl="0" indent="0" algn="ctr" eaLnBrk="1">
              <a:lnSpc>
                <a:spcPct val="150000"/>
              </a:lnSpc>
              <a:defRPr/>
            </a:pPr>
            <a:r>
              <a:rPr lang="zh-CN" altLang="en-US" sz="2400" b="1" dirty="0">
                <a:solidFill>
                  <a:srgbClr val="262626"/>
                </a:solidFill>
                <a:latin typeface="微软雅黑" panose="020B0503020204020204" pitchFamily="34" charset="-122"/>
              </a:rPr>
              <a:t>“神话”，让“炒物经济”越来越疯狂</a:t>
            </a:r>
            <a:endParaRPr kumimoji="0" lang="zh-CN" altLang="en-US"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431353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xmlns="" id="{C3AF84F0-FE99-4747-8E79-6B35BFC478CA}"/>
              </a:ext>
            </a:extLst>
          </p:cNvPr>
          <p:cNvSpPr/>
          <p:nvPr/>
        </p:nvSpPr>
        <p:spPr>
          <a:xfrm>
            <a:off x="532464" y="1701382"/>
            <a:ext cx="6753707" cy="2941878"/>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0" anchor="ctr"/>
          <a:lstStyle/>
          <a:p>
            <a:pPr algn="just" eaLnBrk="1" fontAlgn="auto" hangingPunct="1">
              <a:lnSpc>
                <a:spcPct val="130000"/>
              </a:lnSpc>
              <a:spcBef>
                <a:spcPts val="0"/>
              </a:spcBef>
              <a:spcAft>
                <a:spcPts val="0"/>
              </a:spcAft>
              <a:defRPr/>
            </a:pPr>
            <a:endParaRPr lang="zh-CN" altLang="en-US" sz="140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11" name="矩形 10">
            <a:extLst>
              <a:ext uri="{FF2B5EF4-FFF2-40B4-BE49-F238E27FC236}">
                <a16:creationId xmlns:a16="http://schemas.microsoft.com/office/drawing/2014/main" xmlns="" id="{421EF75D-AFE1-4E80-A254-4A5E5C66D9AB}"/>
              </a:ext>
            </a:extLst>
          </p:cNvPr>
          <p:cNvSpPr/>
          <p:nvPr/>
        </p:nvSpPr>
        <p:spPr>
          <a:xfrm>
            <a:off x="612643" y="1732931"/>
            <a:ext cx="6528386" cy="2797048"/>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defRPr/>
            </a:pPr>
            <a:r>
              <a:rPr lang="zh-CN" altLang="en-US" sz="2400" dirty="0">
                <a:solidFill>
                  <a:srgbClr val="262626"/>
                </a:solidFill>
                <a:latin typeface="微软雅黑" panose="020B0503020204020204" pitchFamily="34" charset="-122"/>
              </a:rPr>
              <a:t>部分品牌限量款球鞋价格飙涨，其中个别球鞋价格涨幅</a:t>
            </a:r>
            <a:r>
              <a:rPr lang="zh-CN" altLang="en-US" sz="2400" b="1" dirty="0">
                <a:solidFill>
                  <a:srgbClr val="262626"/>
                </a:solidFill>
                <a:latin typeface="微软雅黑" panose="020B0503020204020204" pitchFamily="34" charset="-122"/>
              </a:rPr>
              <a:t>高达</a:t>
            </a:r>
            <a:r>
              <a:rPr lang="en-US" altLang="zh-CN" sz="2400" b="1" dirty="0">
                <a:solidFill>
                  <a:srgbClr val="262626"/>
                </a:solidFill>
                <a:latin typeface="微软雅黑" panose="020B0503020204020204" pitchFamily="34" charset="-122"/>
              </a:rPr>
              <a:t>31</a:t>
            </a:r>
            <a:r>
              <a:rPr lang="zh-CN" altLang="en-US" sz="2400" b="1" dirty="0">
                <a:solidFill>
                  <a:srgbClr val="262626"/>
                </a:solidFill>
                <a:latin typeface="微软雅黑" panose="020B0503020204020204" pitchFamily="34" charset="-122"/>
              </a:rPr>
              <a:t>倍</a:t>
            </a:r>
            <a:r>
              <a:rPr lang="zh-CN" altLang="en-US" sz="2400" dirty="0">
                <a:solidFill>
                  <a:srgbClr val="262626"/>
                </a:solidFill>
                <a:latin typeface="微软雅黑" panose="020B0503020204020204" pitchFamily="34" charset="-122"/>
              </a:rPr>
              <a:t>。知名品牌的限量款球鞋在二手市场上存在一定溢价并不新鲜，然而这波价格上涨明显超出溢价范畴，背离价值规律，</a:t>
            </a:r>
            <a:r>
              <a:rPr lang="zh-CN" altLang="en-US" sz="2400" b="1" dirty="0">
                <a:solidFill>
                  <a:srgbClr val="262626"/>
                </a:solidFill>
                <a:latin typeface="微软雅黑" panose="020B0503020204020204" pitchFamily="34" charset="-122"/>
              </a:rPr>
              <a:t>不是市场运行正常现象</a:t>
            </a:r>
            <a:r>
              <a:rPr lang="zh-CN" altLang="en-US" sz="2400" dirty="0">
                <a:solidFill>
                  <a:srgbClr val="262626"/>
                </a:solidFill>
                <a:latin typeface="微软雅黑" panose="020B0503020204020204" pitchFamily="34" charset="-122"/>
              </a:rPr>
              <a:t>。</a:t>
            </a:r>
          </a:p>
        </p:txBody>
      </p:sp>
      <p:grpSp>
        <p:nvGrpSpPr>
          <p:cNvPr id="16" name="组合 15">
            <a:extLst>
              <a:ext uri="{FF2B5EF4-FFF2-40B4-BE49-F238E27FC236}">
                <a16:creationId xmlns:a16="http://schemas.microsoft.com/office/drawing/2014/main" xmlns="" id="{3C899DDD-FB74-4F45-A706-68F10D56CD95}"/>
              </a:ext>
            </a:extLst>
          </p:cNvPr>
          <p:cNvGrpSpPr/>
          <p:nvPr/>
        </p:nvGrpSpPr>
        <p:grpSpPr>
          <a:xfrm>
            <a:off x="-156" y="0"/>
            <a:ext cx="12192154" cy="1413097"/>
            <a:chOff x="-156" y="0"/>
            <a:chExt cx="12192154" cy="1413097"/>
          </a:xfrm>
        </p:grpSpPr>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618952"/>
                  <a:ext cx="10312781" cy="600379"/>
                </a:xfrm>
                <a:prstGeom prst="rect">
                  <a:avLst/>
                </a:prstGeom>
                <a:noFill/>
              </p:spPr>
              <p:txBody>
                <a:bodyPr wrap="square" rtlCol="0">
                  <a:spAutoFit/>
                </a:bodyPr>
                <a:lstStyle/>
                <a:p>
                  <a:pPr lvl="0" algn="ctr">
                    <a:defRPr/>
                  </a:pPr>
                  <a:r>
                    <a:rPr lang="zh-CN" altLang="en-US" sz="2600" b="1" kern="0" dirty="0">
                      <a:solidFill>
                        <a:prstClr val="white"/>
                      </a:solidFill>
                      <a:latin typeface="微软雅黑" panose="020B0503020204020204" pitchFamily="34" charset="-122"/>
                      <a:ea typeface="微软雅黑" panose="020B0503020204020204" pitchFamily="34" charset="-122"/>
                    </a:rPr>
                    <a:t>买到转手就赚了</a:t>
                  </a:r>
                  <a:r>
                    <a:rPr lang="en-US" altLang="zh-CN" sz="2600" b="1" kern="0" dirty="0">
                      <a:solidFill>
                        <a:prstClr val="white"/>
                      </a:solidFill>
                      <a:latin typeface="微软雅黑" panose="020B0503020204020204" pitchFamily="34" charset="-122"/>
                      <a:ea typeface="微软雅黑" panose="020B0503020204020204" pitchFamily="34" charset="-122"/>
                    </a:rPr>
                    <a:t>600%</a:t>
                  </a:r>
                  <a:r>
                    <a:rPr lang="zh-CN" altLang="en-US" sz="2600" b="1" kern="0" dirty="0">
                      <a:solidFill>
                        <a:prstClr val="white"/>
                      </a:solidFill>
                      <a:latin typeface="微软雅黑" panose="020B0503020204020204" pitchFamily="34" charset="-122"/>
                      <a:ea typeface="微软雅黑" panose="020B0503020204020204" pitchFamily="34" charset="-122"/>
                    </a:rPr>
                    <a:t>！“炒物经济”究竟在炒什么？</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18" name="Picture 2">
              <a:extLst>
                <a:ext uri="{FF2B5EF4-FFF2-40B4-BE49-F238E27FC236}">
                  <a16:creationId xmlns:a16="http://schemas.microsoft.com/office/drawing/2014/main" xmlns="" id="{222BBB67-D40E-4CA1-B360-39C79EC092B9}"/>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bwMode="auto">
            <a:xfrm>
              <a:off x="10568237" y="132762"/>
              <a:ext cx="1237371" cy="1280335"/>
            </a:xfrm>
            <a:prstGeom prst="rect">
              <a:avLst/>
            </a:prstGeom>
            <a:extLst>
              <a:ext uri="{909E8E84-426E-40DD-AFC4-6F175D3DCCD1}">
                <a14:hiddenFill xmlns:a14="http://schemas.microsoft.com/office/drawing/2010/main">
                  <a:solidFill>
                    <a:srgbClr val="FFFFFF"/>
                  </a:solidFill>
                </a14:hiddenFill>
              </a:ext>
            </a:extLst>
          </p:spPr>
        </p:pic>
      </p:grpSp>
      <p:grpSp>
        <p:nvGrpSpPr>
          <p:cNvPr id="24" name="组合 23">
            <a:extLst>
              <a:ext uri="{FF2B5EF4-FFF2-40B4-BE49-F238E27FC236}">
                <a16:creationId xmlns:a16="http://schemas.microsoft.com/office/drawing/2014/main" xmlns="" id="{E4063BE0-BE18-4ED4-B02D-AC5641D883D1}"/>
              </a:ext>
            </a:extLst>
          </p:cNvPr>
          <p:cNvGrpSpPr/>
          <p:nvPr/>
        </p:nvGrpSpPr>
        <p:grpSpPr>
          <a:xfrm>
            <a:off x="1928462" y="4932185"/>
            <a:ext cx="7913575" cy="1579562"/>
            <a:chOff x="359569" y="1806576"/>
            <a:chExt cx="7913575" cy="1579562"/>
          </a:xfrm>
        </p:grpSpPr>
        <p:sp>
          <p:nvSpPr>
            <p:cNvPr id="25" name="矩形 24">
              <a:extLst>
                <a:ext uri="{FF2B5EF4-FFF2-40B4-BE49-F238E27FC236}">
                  <a16:creationId xmlns:a16="http://schemas.microsoft.com/office/drawing/2014/main" xmlns="" id="{8BB7A442-7B75-45F5-B378-B381426CC4A9}"/>
                </a:ext>
              </a:extLst>
            </p:cNvPr>
            <p:cNvSpPr/>
            <p:nvPr/>
          </p:nvSpPr>
          <p:spPr>
            <a:xfrm>
              <a:off x="1147764" y="2035175"/>
              <a:ext cx="7125379" cy="122137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1">
              <a:extLst>
                <a:ext uri="{FF2B5EF4-FFF2-40B4-BE49-F238E27FC236}">
                  <a16:creationId xmlns:a16="http://schemas.microsoft.com/office/drawing/2014/main" xmlns="" id="{CAAD16E1-2B8D-47BC-8069-4A9FF83712F5}"/>
                </a:ext>
              </a:extLst>
            </p:cNvPr>
            <p:cNvSpPr>
              <a:spLocks noChangeArrowheads="1"/>
            </p:cNvSpPr>
            <p:nvPr/>
          </p:nvSpPr>
          <p:spPr bwMode="auto">
            <a:xfrm>
              <a:off x="1935958" y="2307898"/>
              <a:ext cx="633718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261938" algn="just">
                <a:lnSpc>
                  <a:spcPct val="150000"/>
                </a:lnSpc>
                <a:spcBef>
                  <a:spcPct val="0"/>
                </a:spcBef>
                <a:buFontTx/>
                <a:buNone/>
              </a:pPr>
              <a:r>
                <a:rPr lang="zh-CN" altLang="en-US" sz="2400" b="1" dirty="0"/>
                <a:t>如何用价值规律的理论来解释这一现象？</a:t>
              </a:r>
            </a:p>
          </p:txBody>
        </p:sp>
        <p:grpSp>
          <p:nvGrpSpPr>
            <p:cNvPr id="27" name="组合 26">
              <a:extLst>
                <a:ext uri="{FF2B5EF4-FFF2-40B4-BE49-F238E27FC236}">
                  <a16:creationId xmlns:a16="http://schemas.microsoft.com/office/drawing/2014/main" xmlns="" id="{FC6F1063-AA95-4DFE-AFF0-67AFF38BA31D}"/>
                </a:ext>
              </a:extLst>
            </p:cNvPr>
            <p:cNvGrpSpPr/>
            <p:nvPr/>
          </p:nvGrpSpPr>
          <p:grpSpPr>
            <a:xfrm>
              <a:off x="359569" y="1806576"/>
              <a:ext cx="1576388" cy="1579562"/>
              <a:chOff x="3622743" y="673094"/>
              <a:chExt cx="1576388" cy="1579562"/>
            </a:xfrm>
          </p:grpSpPr>
          <p:sp>
            <p:nvSpPr>
              <p:cNvPr id="28" name="Oval 5">
                <a:extLst>
                  <a:ext uri="{FF2B5EF4-FFF2-40B4-BE49-F238E27FC236}">
                    <a16:creationId xmlns:a16="http://schemas.microsoft.com/office/drawing/2014/main" xmlns="" id="{573A4F5C-B4DF-40B5-9CDA-FEF2006754CA}"/>
                  </a:ext>
                </a:extLst>
              </p:cNvPr>
              <p:cNvSpPr>
                <a:spLocks noChangeArrowheads="1"/>
              </p:cNvSpPr>
              <p:nvPr/>
            </p:nvSpPr>
            <p:spPr bwMode="auto">
              <a:xfrm>
                <a:off x="3622743" y="673094"/>
                <a:ext cx="1576388" cy="1579562"/>
              </a:xfrm>
              <a:prstGeom prst="ellipse">
                <a:avLst/>
              </a:prstGeom>
              <a:solidFill>
                <a:srgbClr val="B26A37"/>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mn-ea"/>
                  <a:cs typeface="+mn-ea"/>
                  <a:sym typeface="+mn-lt"/>
                </a:endParaRPr>
              </a:p>
            </p:txBody>
          </p:sp>
          <p:sp>
            <p:nvSpPr>
              <p:cNvPr id="29" name="Freeform 6">
                <a:extLst>
                  <a:ext uri="{FF2B5EF4-FFF2-40B4-BE49-F238E27FC236}">
                    <a16:creationId xmlns:a16="http://schemas.microsoft.com/office/drawing/2014/main" xmlns="" id="{D3362580-775E-4859-83BC-1F2817879C47}"/>
                  </a:ext>
                </a:extLst>
              </p:cNvPr>
              <p:cNvSpPr>
                <a:spLocks noEditPoints="1"/>
              </p:cNvSpPr>
              <p:nvPr/>
            </p:nvSpPr>
            <p:spPr bwMode="auto">
              <a:xfrm>
                <a:off x="3814831" y="896931"/>
                <a:ext cx="1095375" cy="1066800"/>
              </a:xfrm>
              <a:custGeom>
                <a:avLst/>
                <a:gdLst>
                  <a:gd name="T0" fmla="*/ 775 w 2078"/>
                  <a:gd name="T1" fmla="*/ 2019 h 2019"/>
                  <a:gd name="T2" fmla="*/ 736 w 2078"/>
                  <a:gd name="T3" fmla="*/ 1694 h 2019"/>
                  <a:gd name="T4" fmla="*/ 812 w 2078"/>
                  <a:gd name="T5" fmla="*/ 130 h 2019"/>
                  <a:gd name="T6" fmla="*/ 1869 w 2078"/>
                  <a:gd name="T7" fmla="*/ 367 h 2019"/>
                  <a:gd name="T8" fmla="*/ 1977 w 2078"/>
                  <a:gd name="T9" fmla="*/ 631 h 2019"/>
                  <a:gd name="T10" fmla="*/ 1931 w 2078"/>
                  <a:gd name="T11" fmla="*/ 656 h 2019"/>
                  <a:gd name="T12" fmla="*/ 1996 w 2078"/>
                  <a:gd name="T13" fmla="*/ 965 h 2019"/>
                  <a:gd name="T14" fmla="*/ 1950 w 2078"/>
                  <a:gd name="T15" fmla="*/ 1035 h 2019"/>
                  <a:gd name="T16" fmla="*/ 2054 w 2078"/>
                  <a:gd name="T17" fmla="*/ 1386 h 2019"/>
                  <a:gd name="T18" fmla="*/ 1961 w 2078"/>
                  <a:gd name="T19" fmla="*/ 1425 h 2019"/>
                  <a:gd name="T20" fmla="*/ 1983 w 2078"/>
                  <a:gd name="T21" fmla="*/ 1743 h 2019"/>
                  <a:gd name="T22" fmla="*/ 1867 w 2078"/>
                  <a:gd name="T23" fmla="*/ 1821 h 2019"/>
                  <a:gd name="T24" fmla="*/ 1552 w 2078"/>
                  <a:gd name="T25" fmla="*/ 1841 h 2019"/>
                  <a:gd name="T26" fmla="*/ 1562 w 2078"/>
                  <a:gd name="T27" fmla="*/ 2019 h 2019"/>
                  <a:gd name="T28" fmla="*/ 775 w 2078"/>
                  <a:gd name="T29" fmla="*/ 2019 h 2019"/>
                  <a:gd name="T30" fmla="*/ 1204 w 2078"/>
                  <a:gd name="T31" fmla="*/ 1183 h 2019"/>
                  <a:gd name="T32" fmla="*/ 1091 w 2078"/>
                  <a:gd name="T33" fmla="*/ 1183 h 2019"/>
                  <a:gd name="T34" fmla="*/ 1091 w 2078"/>
                  <a:gd name="T35" fmla="*/ 1075 h 2019"/>
                  <a:gd name="T36" fmla="*/ 1180 w 2078"/>
                  <a:gd name="T37" fmla="*/ 886 h 2019"/>
                  <a:gd name="T38" fmla="*/ 1286 w 2078"/>
                  <a:gd name="T39" fmla="*/ 664 h 2019"/>
                  <a:gd name="T40" fmla="*/ 1091 w 2078"/>
                  <a:gd name="T41" fmla="*/ 422 h 2019"/>
                  <a:gd name="T42" fmla="*/ 879 w 2078"/>
                  <a:gd name="T43" fmla="*/ 509 h 2019"/>
                  <a:gd name="T44" fmla="*/ 911 w 2078"/>
                  <a:gd name="T45" fmla="*/ 509 h 2019"/>
                  <a:gd name="T46" fmla="*/ 1066 w 2078"/>
                  <a:gd name="T47" fmla="*/ 624 h 2019"/>
                  <a:gd name="T48" fmla="*/ 911 w 2078"/>
                  <a:gd name="T49" fmla="*/ 745 h 2019"/>
                  <a:gd name="T50" fmla="*/ 749 w 2078"/>
                  <a:gd name="T51" fmla="*/ 604 h 2019"/>
                  <a:gd name="T52" fmla="*/ 1155 w 2078"/>
                  <a:gd name="T53" fmla="*/ 341 h 2019"/>
                  <a:gd name="T54" fmla="*/ 1603 w 2078"/>
                  <a:gd name="T55" fmla="*/ 604 h 2019"/>
                  <a:gd name="T56" fmla="*/ 1399 w 2078"/>
                  <a:gd name="T57" fmla="*/ 866 h 2019"/>
                  <a:gd name="T58" fmla="*/ 1204 w 2078"/>
                  <a:gd name="T59" fmla="*/ 1108 h 2019"/>
                  <a:gd name="T60" fmla="*/ 1204 w 2078"/>
                  <a:gd name="T61" fmla="*/ 1183 h 2019"/>
                  <a:gd name="T62" fmla="*/ 960 w 2078"/>
                  <a:gd name="T63" fmla="*/ 1398 h 2019"/>
                  <a:gd name="T64" fmla="*/ 1139 w 2078"/>
                  <a:gd name="T65" fmla="*/ 1256 h 2019"/>
                  <a:gd name="T66" fmla="*/ 1310 w 2078"/>
                  <a:gd name="T67" fmla="*/ 1398 h 2019"/>
                  <a:gd name="T68" fmla="*/ 1139 w 2078"/>
                  <a:gd name="T69" fmla="*/ 1526 h 2019"/>
                  <a:gd name="T70" fmla="*/ 960 w 2078"/>
                  <a:gd name="T71" fmla="*/ 1398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8" h="2019">
                    <a:moveTo>
                      <a:pt x="775" y="2019"/>
                    </a:moveTo>
                    <a:cubicBezTo>
                      <a:pt x="777" y="1908"/>
                      <a:pt x="765" y="1797"/>
                      <a:pt x="736" y="1694"/>
                    </a:cubicBezTo>
                    <a:cubicBezTo>
                      <a:pt x="0" y="1279"/>
                      <a:pt x="193" y="323"/>
                      <a:pt x="812" y="130"/>
                    </a:cubicBezTo>
                    <a:cubicBezTo>
                      <a:pt x="1137" y="0"/>
                      <a:pt x="1580" y="78"/>
                      <a:pt x="1869" y="367"/>
                    </a:cubicBezTo>
                    <a:cubicBezTo>
                      <a:pt x="2078" y="576"/>
                      <a:pt x="1977" y="631"/>
                      <a:pt x="1977" y="631"/>
                    </a:cubicBezTo>
                    <a:lnTo>
                      <a:pt x="1931" y="656"/>
                    </a:lnTo>
                    <a:cubicBezTo>
                      <a:pt x="1957" y="756"/>
                      <a:pt x="2002" y="940"/>
                      <a:pt x="1996" y="965"/>
                    </a:cubicBezTo>
                    <a:cubicBezTo>
                      <a:pt x="1988" y="1000"/>
                      <a:pt x="1950" y="1035"/>
                      <a:pt x="1950" y="1035"/>
                    </a:cubicBezTo>
                    <a:lnTo>
                      <a:pt x="2054" y="1386"/>
                    </a:lnTo>
                    <a:lnTo>
                      <a:pt x="1961" y="1425"/>
                    </a:lnTo>
                    <a:cubicBezTo>
                      <a:pt x="1982" y="1538"/>
                      <a:pt x="1994" y="1632"/>
                      <a:pt x="1983" y="1743"/>
                    </a:cubicBezTo>
                    <a:cubicBezTo>
                      <a:pt x="1981" y="1763"/>
                      <a:pt x="1918" y="1818"/>
                      <a:pt x="1867" y="1821"/>
                    </a:cubicBezTo>
                    <a:lnTo>
                      <a:pt x="1552" y="1841"/>
                    </a:lnTo>
                    <a:lnTo>
                      <a:pt x="1562" y="2019"/>
                    </a:lnTo>
                    <a:lnTo>
                      <a:pt x="775" y="2019"/>
                    </a:lnTo>
                    <a:close/>
                    <a:moveTo>
                      <a:pt x="1204" y="1183"/>
                    </a:moveTo>
                    <a:lnTo>
                      <a:pt x="1091" y="1183"/>
                    </a:lnTo>
                    <a:lnTo>
                      <a:pt x="1091" y="1075"/>
                    </a:lnTo>
                    <a:cubicBezTo>
                      <a:pt x="1091" y="1012"/>
                      <a:pt x="1120" y="949"/>
                      <a:pt x="1180" y="886"/>
                    </a:cubicBezTo>
                    <a:cubicBezTo>
                      <a:pt x="1251" y="814"/>
                      <a:pt x="1286" y="741"/>
                      <a:pt x="1286" y="664"/>
                    </a:cubicBezTo>
                    <a:cubicBezTo>
                      <a:pt x="1286" y="507"/>
                      <a:pt x="1221" y="426"/>
                      <a:pt x="1091" y="422"/>
                    </a:cubicBezTo>
                    <a:cubicBezTo>
                      <a:pt x="987" y="431"/>
                      <a:pt x="917" y="460"/>
                      <a:pt x="879" y="509"/>
                    </a:cubicBezTo>
                    <a:cubicBezTo>
                      <a:pt x="884" y="509"/>
                      <a:pt x="895" y="509"/>
                      <a:pt x="911" y="509"/>
                    </a:cubicBezTo>
                    <a:cubicBezTo>
                      <a:pt x="1015" y="509"/>
                      <a:pt x="1066" y="548"/>
                      <a:pt x="1066" y="624"/>
                    </a:cubicBezTo>
                    <a:cubicBezTo>
                      <a:pt x="1055" y="696"/>
                      <a:pt x="1004" y="736"/>
                      <a:pt x="911" y="745"/>
                    </a:cubicBezTo>
                    <a:cubicBezTo>
                      <a:pt x="814" y="736"/>
                      <a:pt x="760" y="689"/>
                      <a:pt x="749" y="604"/>
                    </a:cubicBezTo>
                    <a:cubicBezTo>
                      <a:pt x="770" y="447"/>
                      <a:pt x="906" y="359"/>
                      <a:pt x="1155" y="341"/>
                    </a:cubicBezTo>
                    <a:cubicBezTo>
                      <a:pt x="1438" y="350"/>
                      <a:pt x="1587" y="438"/>
                      <a:pt x="1603" y="604"/>
                    </a:cubicBezTo>
                    <a:cubicBezTo>
                      <a:pt x="1603" y="694"/>
                      <a:pt x="1535" y="781"/>
                      <a:pt x="1399" y="866"/>
                    </a:cubicBezTo>
                    <a:cubicBezTo>
                      <a:pt x="1269" y="947"/>
                      <a:pt x="1204" y="1028"/>
                      <a:pt x="1204" y="1108"/>
                    </a:cubicBezTo>
                    <a:lnTo>
                      <a:pt x="1204" y="1183"/>
                    </a:lnTo>
                    <a:close/>
                    <a:moveTo>
                      <a:pt x="960" y="1398"/>
                    </a:moveTo>
                    <a:cubicBezTo>
                      <a:pt x="971" y="1313"/>
                      <a:pt x="1031" y="1266"/>
                      <a:pt x="1139" y="1256"/>
                    </a:cubicBezTo>
                    <a:cubicBezTo>
                      <a:pt x="1242" y="1266"/>
                      <a:pt x="1299" y="1313"/>
                      <a:pt x="1310" y="1398"/>
                    </a:cubicBezTo>
                    <a:cubicBezTo>
                      <a:pt x="1305" y="1479"/>
                      <a:pt x="1248" y="1521"/>
                      <a:pt x="1139" y="1526"/>
                    </a:cubicBezTo>
                    <a:cubicBezTo>
                      <a:pt x="1025" y="1521"/>
                      <a:pt x="966" y="1479"/>
                      <a:pt x="960" y="13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mn-ea"/>
                  <a:cs typeface="+mn-ea"/>
                  <a:sym typeface="+mn-lt"/>
                </a:endParaRPr>
              </a:p>
            </p:txBody>
          </p:sp>
        </p:grpSp>
      </p:grpSp>
      <p:pic>
        <p:nvPicPr>
          <p:cNvPr id="4" name="图片 3">
            <a:extLst>
              <a:ext uri="{FF2B5EF4-FFF2-40B4-BE49-F238E27FC236}">
                <a16:creationId xmlns:a16="http://schemas.microsoft.com/office/drawing/2014/main" xmlns="" id="{F6714C0B-5D2A-4CB6-918F-B1AE0793F723}"/>
              </a:ext>
            </a:extLst>
          </p:cNvPr>
          <p:cNvPicPr>
            <a:picLocks noChangeAspect="1"/>
          </p:cNvPicPr>
          <p:nvPr/>
        </p:nvPicPr>
        <p:blipFill>
          <a:blip r:embed="rId6"/>
          <a:stretch>
            <a:fillRect/>
          </a:stretch>
        </p:blipFill>
        <p:spPr>
          <a:xfrm>
            <a:off x="7366350" y="1713084"/>
            <a:ext cx="4404009" cy="2941878"/>
          </a:xfrm>
          <a:prstGeom prst="rect">
            <a:avLst/>
          </a:prstGeom>
        </p:spPr>
      </p:pic>
    </p:spTree>
    <p:extLst>
      <p:ext uri="{BB962C8B-B14F-4D97-AF65-F5344CB8AC3E}">
        <p14:creationId xmlns:p14="http://schemas.microsoft.com/office/powerpoint/2010/main" val="3596301341"/>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三、以私有制为基础的商品经济的基本矛盾</a:t>
            </a:r>
          </a:p>
        </p:txBody>
      </p:sp>
      <p:grpSp>
        <p:nvGrpSpPr>
          <p:cNvPr id="2" name="组合 1">
            <a:extLst>
              <a:ext uri="{FF2B5EF4-FFF2-40B4-BE49-F238E27FC236}">
                <a16:creationId xmlns:a16="http://schemas.microsoft.com/office/drawing/2014/main" xmlns="" id="{92FAA6C2-DF00-4CCF-84B7-C3B9A5F98100}"/>
              </a:ext>
            </a:extLst>
          </p:cNvPr>
          <p:cNvGrpSpPr/>
          <p:nvPr/>
        </p:nvGrpSpPr>
        <p:grpSpPr>
          <a:xfrm>
            <a:off x="1295174" y="1334892"/>
            <a:ext cx="9601653" cy="5137432"/>
            <a:chOff x="587376" y="1465521"/>
            <a:chExt cx="9601653" cy="5137432"/>
          </a:xfrm>
        </p:grpSpPr>
        <p:sp>
          <p:nvSpPr>
            <p:cNvPr id="11" name="矩形 10">
              <a:extLst>
                <a:ext uri="{FF2B5EF4-FFF2-40B4-BE49-F238E27FC236}">
                  <a16:creationId xmlns:a16="http://schemas.microsoft.com/office/drawing/2014/main" xmlns="" id="{544FEEB2-B7E3-4D8B-AC4B-85953C81268E}"/>
                </a:ext>
              </a:extLst>
            </p:cNvPr>
            <p:cNvSpPr/>
            <p:nvPr/>
          </p:nvSpPr>
          <p:spPr>
            <a:xfrm>
              <a:off x="5954845" y="1465521"/>
              <a:ext cx="4234184" cy="3208080"/>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0" anchor="ctr"/>
            <a:lstStyle/>
            <a:p>
              <a:pPr algn="just" eaLnBrk="1" fontAlgn="auto" hangingPunct="1">
                <a:lnSpc>
                  <a:spcPct val="130000"/>
                </a:lnSpc>
                <a:spcBef>
                  <a:spcPts val="0"/>
                </a:spcBef>
                <a:spcAft>
                  <a:spcPts val="0"/>
                </a:spcAft>
                <a:defRPr/>
              </a:pPr>
              <a:endParaRPr lang="zh-CN" altLang="en-US" sz="1400">
                <a:solidFill>
                  <a:schemeClr val="tx1">
                    <a:lumMod val="50000"/>
                    <a:lumOff val="50000"/>
                  </a:schemeClr>
                </a:solidFill>
                <a:latin typeface="幼圆" panose="02010509060101010101" pitchFamily="49" charset="-122"/>
                <a:ea typeface="幼圆" panose="02010509060101010101" pitchFamily="49" charset="-122"/>
              </a:endParaRPr>
            </a:p>
          </p:txBody>
        </p:sp>
        <p:pic>
          <p:nvPicPr>
            <p:cNvPr id="34818" name="Picture 2">
              <a:extLst>
                <a:ext uri="{FF2B5EF4-FFF2-40B4-BE49-F238E27FC236}">
                  <a16:creationId xmlns:a16="http://schemas.microsoft.com/office/drawing/2014/main" xmlns="" id="{C0B7F2A7-B3C1-4ACB-A0E7-53B75F7D8895}"/>
                </a:ext>
              </a:extLst>
            </p:cNvPr>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031562" y="3608846"/>
              <a:ext cx="3215149" cy="299410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xmlns="" id="{C35DFE99-65B4-47A3-AF38-96CE67569621}"/>
                </a:ext>
              </a:extLst>
            </p:cNvPr>
            <p:cNvSpPr/>
            <p:nvPr/>
          </p:nvSpPr>
          <p:spPr>
            <a:xfrm>
              <a:off x="5954844" y="1906677"/>
              <a:ext cx="4234185" cy="461665"/>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0">
                <a:spcBef>
                  <a:spcPct val="0"/>
                </a:spcBef>
                <a:spcAft>
                  <a:spcPct val="0"/>
                </a:spcAft>
                <a:buClrTx/>
                <a:buSzTx/>
                <a:buFontTx/>
                <a:buNone/>
                <a:tabLst/>
                <a:defRPr/>
              </a:pPr>
              <a:r>
                <a:rPr lang="zh-CN" altLang="en-US" sz="2400" b="1" dirty="0">
                  <a:solidFill>
                    <a:srgbClr val="B26A37"/>
                  </a:solidFill>
                </a:rPr>
                <a:t>私人劳动和社会劳动的矛盾</a:t>
              </a:r>
              <a:endPar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xmlns="" id="{0D47D426-2C38-4A21-9539-EEE5DCDFBC08}"/>
                </a:ext>
              </a:extLst>
            </p:cNvPr>
            <p:cNvSpPr/>
            <p:nvPr/>
          </p:nvSpPr>
          <p:spPr>
            <a:xfrm>
              <a:off x="4377253" y="2869959"/>
              <a:ext cx="1261884" cy="523220"/>
            </a:xfrm>
            <a:prstGeom prst="rect">
              <a:avLst/>
            </a:prstGeom>
          </p:spPr>
          <p:txBody>
            <a:bodyPr wrap="none">
              <a:spAutoFit/>
            </a:bodyPr>
            <a:lstStyle/>
            <a:p>
              <a:r>
                <a:rPr lang="zh-CN" altLang="en-US" sz="2800" b="1" dirty="0">
                  <a:solidFill>
                    <a:srgbClr val="C87E4C"/>
                  </a:solidFill>
                  <a:latin typeface="+mn-ea"/>
                  <a:ea typeface="+mn-ea"/>
                </a:rPr>
                <a:t>根源于</a:t>
              </a:r>
              <a:endParaRPr lang="zh-CN" altLang="en-US" sz="2000" b="1" dirty="0">
                <a:solidFill>
                  <a:srgbClr val="C87E4C"/>
                </a:solidFill>
                <a:latin typeface="+mn-ea"/>
                <a:ea typeface="+mn-ea"/>
              </a:endParaRPr>
            </a:p>
          </p:txBody>
        </p:sp>
        <p:sp>
          <p:nvSpPr>
            <p:cNvPr id="7" name="箭头: 下 6">
              <a:extLst>
                <a:ext uri="{FF2B5EF4-FFF2-40B4-BE49-F238E27FC236}">
                  <a16:creationId xmlns:a16="http://schemas.microsoft.com/office/drawing/2014/main" xmlns="" id="{7CFCE502-08DA-4EF4-AA41-507477FBF6D2}"/>
                </a:ext>
              </a:extLst>
            </p:cNvPr>
            <p:cNvSpPr/>
            <p:nvPr/>
          </p:nvSpPr>
          <p:spPr>
            <a:xfrm>
              <a:off x="7866102" y="2590469"/>
              <a:ext cx="348343" cy="84606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xmlns="" id="{67BCBE41-8A11-4D9B-ABAE-F248D8B5A2C7}"/>
                </a:ext>
              </a:extLst>
            </p:cNvPr>
            <p:cNvSpPr/>
            <p:nvPr/>
          </p:nvSpPr>
          <p:spPr>
            <a:xfrm>
              <a:off x="587376" y="1465521"/>
              <a:ext cx="3474170" cy="3208080"/>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0" anchor="ctr"/>
            <a:lstStyle/>
            <a:p>
              <a:pPr algn="just" eaLnBrk="1" fontAlgn="auto" hangingPunct="1">
                <a:lnSpc>
                  <a:spcPct val="130000"/>
                </a:lnSpc>
                <a:spcBef>
                  <a:spcPts val="0"/>
                </a:spcBef>
                <a:spcAft>
                  <a:spcPts val="0"/>
                </a:spcAft>
                <a:defRPr/>
              </a:pPr>
              <a:endParaRPr lang="zh-CN" altLang="en-US" sz="140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57" name="矩形 56">
              <a:extLst>
                <a:ext uri="{FF2B5EF4-FFF2-40B4-BE49-F238E27FC236}">
                  <a16:creationId xmlns:a16="http://schemas.microsoft.com/office/drawing/2014/main" xmlns="" id="{ED704789-708E-4F22-8875-6CC9C304664E}"/>
                </a:ext>
              </a:extLst>
            </p:cNvPr>
            <p:cNvSpPr/>
            <p:nvPr/>
          </p:nvSpPr>
          <p:spPr>
            <a:xfrm>
              <a:off x="865188" y="1650558"/>
              <a:ext cx="2919033" cy="2796407"/>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0">
                <a:lnSpc>
                  <a:spcPct val="150000"/>
                </a:lnSpc>
                <a:spcBef>
                  <a:spcPct val="0"/>
                </a:spcBef>
                <a:spcAft>
                  <a:spcPct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商品的使用价值和价值的矛盾</a:t>
              </a:r>
              <a:endParaRPr lang="en-US" altLang="zh-CN" sz="2400" dirty="0">
                <a:solidFill>
                  <a:srgbClr val="262626"/>
                </a:solidFill>
                <a:latin typeface="微软雅黑" panose="020B0503020204020204" pitchFamily="34" charset="-122"/>
              </a:endParaRPr>
            </a:p>
            <a:p>
              <a:pPr marL="342900" marR="0" lvl="0" indent="-342900" algn="just" defTabSz="914400" rtl="0" eaLnBrk="1" fontAlgn="base" latinLnBrk="0" hangingPunct="0">
                <a:lnSpc>
                  <a:spcPct val="150000"/>
                </a:lnSpc>
                <a:spcBef>
                  <a:spcPct val="0"/>
                </a:spcBef>
                <a:spcAft>
                  <a:spcPct val="0"/>
                </a:spcAft>
                <a:buClrTx/>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生产商品的具体劳动和抽象劳动的矛</a:t>
              </a:r>
              <a:r>
                <a:rPr lang="zh-CN" altLang="en-US" sz="2400" dirty="0"/>
                <a:t>盾</a:t>
              </a:r>
              <a:endParaRPr lang="en-US" altLang="zh-CN" sz="2400" dirty="0"/>
            </a:p>
          </p:txBody>
        </p:sp>
        <p:sp>
          <p:nvSpPr>
            <p:cNvPr id="12" name="矩形 11">
              <a:extLst>
                <a:ext uri="{FF2B5EF4-FFF2-40B4-BE49-F238E27FC236}">
                  <a16:creationId xmlns:a16="http://schemas.microsoft.com/office/drawing/2014/main" xmlns="" id="{223314DD-66A1-4B19-B383-FED1EAFFCA67}"/>
                </a:ext>
              </a:extLst>
            </p:cNvPr>
            <p:cNvSpPr/>
            <p:nvPr/>
          </p:nvSpPr>
          <p:spPr>
            <a:xfrm>
              <a:off x="5954844" y="3658661"/>
              <a:ext cx="4234185" cy="461665"/>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a:defRPr/>
              </a:pPr>
              <a:r>
                <a:rPr lang="zh-CN" altLang="en-US" sz="2400" dirty="0">
                  <a:solidFill>
                    <a:prstClr val="black"/>
                  </a:solidFill>
                </a:rPr>
                <a:t>商品经济的</a:t>
              </a:r>
              <a:r>
                <a:rPr lang="zh-CN" altLang="en-US" sz="2400" b="1" dirty="0">
                  <a:solidFill>
                    <a:srgbClr val="B26A37"/>
                  </a:solidFill>
                </a:rPr>
                <a:t>基本矛盾</a:t>
              </a:r>
              <a:endPar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grpSp>
      <p:pic>
        <p:nvPicPr>
          <p:cNvPr id="13" name="图片 8">
            <a:hlinkClick r:id="rId3" action="ppaction://hlinksldjump"/>
            <a:extLst>
              <a:ext uri="{FF2B5EF4-FFF2-40B4-BE49-F238E27FC236}">
                <a16:creationId xmlns:a16="http://schemas.microsoft.com/office/drawing/2014/main" xmlns="" id="{A75720C7-20E0-411D-BCEF-9F3BCFBE619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608544"/>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三、以私有制为基础的商品经济的基本矛盾</a:t>
            </a:r>
          </a:p>
        </p:txBody>
      </p:sp>
      <p:sp>
        <p:nvSpPr>
          <p:cNvPr id="38" name="Rectangle 3">
            <a:extLst>
              <a:ext uri="{FF2B5EF4-FFF2-40B4-BE49-F238E27FC236}">
                <a16:creationId xmlns:a16="http://schemas.microsoft.com/office/drawing/2014/main" xmlns="" id="{786C9B37-94DD-43B1-81A0-C0AB178DF8ED}"/>
              </a:ext>
            </a:extLst>
          </p:cNvPr>
          <p:cNvSpPr>
            <a:spLocks noChangeArrowheads="1"/>
          </p:cNvSpPr>
          <p:nvPr/>
        </p:nvSpPr>
        <p:spPr bwMode="auto">
          <a:xfrm>
            <a:off x="2543175" y="5413375"/>
            <a:ext cx="1701800" cy="574675"/>
          </a:xfrm>
          <a:prstGeom prst="rect">
            <a:avLst/>
          </a:prstGeom>
          <a:solidFill>
            <a:srgbClr val="B26A37"/>
          </a:solidFill>
          <a:ln w="25400" cmpd="sng">
            <a:solidFill>
              <a:srgbClr val="B26A37"/>
            </a:solidFill>
            <a:miter lim="800000"/>
          </a:ln>
          <a:effectLst>
            <a:outerShdw dist="107763" dir="18900000" algn="ctr" rotWithShape="0">
              <a:schemeClr val="bg2"/>
            </a:outerShdw>
          </a:effectLst>
        </p:spPr>
        <p:txBody>
          <a:bodyPr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n-ea"/>
                <a:ea typeface="+mn-ea"/>
                <a:cs typeface="+mn-cs"/>
                <a:sym typeface="微软雅黑" panose="020B0503020204020204" pitchFamily="34" charset="-122"/>
              </a:rPr>
              <a:t>私人劳动</a:t>
            </a:r>
          </a:p>
        </p:txBody>
      </p:sp>
      <p:sp>
        <p:nvSpPr>
          <p:cNvPr id="39" name="Line 4">
            <a:extLst>
              <a:ext uri="{FF2B5EF4-FFF2-40B4-BE49-F238E27FC236}">
                <a16:creationId xmlns:a16="http://schemas.microsoft.com/office/drawing/2014/main" xmlns="" id="{83C5B156-9151-4979-A944-C4439D347622}"/>
              </a:ext>
            </a:extLst>
          </p:cNvPr>
          <p:cNvSpPr>
            <a:spLocks noChangeShapeType="1"/>
          </p:cNvSpPr>
          <p:nvPr/>
        </p:nvSpPr>
        <p:spPr bwMode="auto">
          <a:xfrm flipV="1">
            <a:off x="3394075" y="3217863"/>
            <a:ext cx="0" cy="2166937"/>
          </a:xfrm>
          <a:prstGeom prst="line">
            <a:avLst/>
          </a:prstGeom>
          <a:noFill/>
          <a:ln w="57150" cmpd="sng">
            <a:solidFill>
              <a:schemeClr val="bg1">
                <a:lumMod val="50000"/>
              </a:schemeClr>
            </a:solidFill>
            <a:rou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mn-ea"/>
              <a:ea typeface="+mn-ea"/>
              <a:cs typeface="+mn-cs"/>
              <a:sym typeface="微软雅黑" panose="020B0503020204020204" pitchFamily="34" charset="-122"/>
            </a:endParaRPr>
          </a:p>
        </p:txBody>
      </p:sp>
      <p:sp>
        <p:nvSpPr>
          <p:cNvPr id="40" name="Rectangle 14">
            <a:extLst>
              <a:ext uri="{FF2B5EF4-FFF2-40B4-BE49-F238E27FC236}">
                <a16:creationId xmlns:a16="http://schemas.microsoft.com/office/drawing/2014/main" xmlns="" id="{D2B7CB6B-DC0C-4B99-BDFF-232F952380C2}"/>
              </a:ext>
            </a:extLst>
          </p:cNvPr>
          <p:cNvSpPr>
            <a:spLocks noChangeArrowheads="1"/>
          </p:cNvSpPr>
          <p:nvPr/>
        </p:nvSpPr>
        <p:spPr bwMode="auto">
          <a:xfrm>
            <a:off x="2543175" y="2627372"/>
            <a:ext cx="1701800" cy="574675"/>
          </a:xfrm>
          <a:prstGeom prst="rect">
            <a:avLst/>
          </a:prstGeom>
          <a:solidFill>
            <a:srgbClr val="B26A37"/>
          </a:solidFill>
          <a:ln w="25400" cmpd="sng">
            <a:solidFill>
              <a:srgbClr val="B26A37"/>
            </a:solidFill>
            <a:miter lim="800000"/>
          </a:ln>
          <a:effectLst>
            <a:outerShdw dist="107763" dir="18900000" algn="ctr" rotWithShape="0">
              <a:schemeClr val="bg2"/>
            </a:outerShdw>
          </a:effectLst>
        </p:spPr>
        <p:txBody>
          <a:bodyPr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white"/>
                </a:solidFill>
                <a:effectLst/>
                <a:uLnTx/>
                <a:uFillTx/>
                <a:latin typeface="+mn-ea"/>
                <a:ea typeface="+mn-ea"/>
                <a:cs typeface="+mn-cs"/>
                <a:sym typeface="微软雅黑" panose="020B0503020204020204" pitchFamily="34" charset="-122"/>
              </a:rPr>
              <a:t>社会劳动</a:t>
            </a:r>
          </a:p>
        </p:txBody>
      </p:sp>
      <p:sp>
        <p:nvSpPr>
          <p:cNvPr id="42" name="Rectangle 19">
            <a:extLst>
              <a:ext uri="{FF2B5EF4-FFF2-40B4-BE49-F238E27FC236}">
                <a16:creationId xmlns:a16="http://schemas.microsoft.com/office/drawing/2014/main" xmlns="" id="{3975C204-FC1B-42A0-A239-A5D94042217B}"/>
              </a:ext>
            </a:extLst>
          </p:cNvPr>
          <p:cNvSpPr>
            <a:spLocks noChangeArrowheads="1"/>
          </p:cNvSpPr>
          <p:nvPr/>
        </p:nvSpPr>
        <p:spPr bwMode="auto">
          <a:xfrm>
            <a:off x="2771775" y="3328988"/>
            <a:ext cx="4318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B26A37"/>
                </a:solidFill>
                <a:effectLst/>
                <a:uLnTx/>
                <a:uFillTx/>
                <a:latin typeface="+mn-ea"/>
                <a:ea typeface="+mn-ea"/>
                <a:cs typeface="+mn-cs"/>
                <a:sym typeface="微软雅黑" panose="020B0503020204020204" pitchFamily="34" charset="-122"/>
              </a:rPr>
              <a:t>商</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B26A37"/>
                </a:solidFill>
                <a:effectLst/>
                <a:uLnTx/>
                <a:uFillTx/>
                <a:latin typeface="+mn-ea"/>
                <a:ea typeface="+mn-ea"/>
                <a:cs typeface="+mn-cs"/>
                <a:sym typeface="微软雅黑" panose="020B0503020204020204" pitchFamily="34" charset="-122"/>
              </a:rPr>
              <a:t>品</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B26A37"/>
                </a:solidFill>
                <a:effectLst/>
                <a:uLnTx/>
                <a:uFillTx/>
                <a:latin typeface="+mn-ea"/>
                <a:ea typeface="+mn-ea"/>
                <a:cs typeface="+mn-cs"/>
                <a:sym typeface="微软雅黑" panose="020B0503020204020204" pitchFamily="34" charset="-122"/>
              </a:rPr>
              <a:t>生</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B26A37"/>
                </a:solidFill>
                <a:effectLst/>
                <a:uLnTx/>
                <a:uFillTx/>
                <a:latin typeface="+mn-ea"/>
                <a:ea typeface="+mn-ea"/>
                <a:cs typeface="+mn-cs"/>
                <a:sym typeface="微软雅黑" panose="020B0503020204020204" pitchFamily="34" charset="-122"/>
              </a:rPr>
              <a:t>产</a:t>
            </a:r>
          </a:p>
        </p:txBody>
      </p:sp>
      <p:sp>
        <p:nvSpPr>
          <p:cNvPr id="18" name="矩形: 圆角 17">
            <a:extLst>
              <a:ext uri="{FF2B5EF4-FFF2-40B4-BE49-F238E27FC236}">
                <a16:creationId xmlns:a16="http://schemas.microsoft.com/office/drawing/2014/main" xmlns="" id="{EBF90448-3840-4DB1-B984-3D7E284ECCD8}"/>
              </a:ext>
            </a:extLst>
          </p:cNvPr>
          <p:cNvSpPr/>
          <p:nvPr/>
        </p:nvSpPr>
        <p:spPr>
          <a:xfrm>
            <a:off x="1494971" y="1147192"/>
            <a:ext cx="920205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r>
              <a:rPr lang="zh-CN" altLang="en-US" sz="2800" b="1" dirty="0">
                <a:solidFill>
                  <a:srgbClr val="FFFFFF"/>
                </a:solidFill>
                <a:latin typeface="微软雅黑" panose="020B0503020204020204" pitchFamily="34" charset="-122"/>
              </a:rPr>
              <a:t>（一）商品生产者的劳动既是社会劳动，又是私人劳动</a:t>
            </a:r>
          </a:p>
        </p:txBody>
      </p:sp>
      <p:sp>
        <p:nvSpPr>
          <p:cNvPr id="2" name="箭头: 右 1">
            <a:extLst>
              <a:ext uri="{FF2B5EF4-FFF2-40B4-BE49-F238E27FC236}">
                <a16:creationId xmlns:a16="http://schemas.microsoft.com/office/drawing/2014/main" xmlns="" id="{74A9160A-2E77-4036-B3F6-B2FEDE35EC75}"/>
              </a:ext>
            </a:extLst>
          </p:cNvPr>
          <p:cNvSpPr/>
          <p:nvPr/>
        </p:nvSpPr>
        <p:spPr>
          <a:xfrm>
            <a:off x="4660900" y="2757714"/>
            <a:ext cx="506186" cy="171223"/>
          </a:xfrm>
          <a:prstGeom prst="right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23" name="箭头: 右 22">
            <a:extLst>
              <a:ext uri="{FF2B5EF4-FFF2-40B4-BE49-F238E27FC236}">
                <a16:creationId xmlns:a16="http://schemas.microsoft.com/office/drawing/2014/main" xmlns="" id="{5993D315-DEDE-4691-92D4-D7E9AC010536}"/>
              </a:ext>
            </a:extLst>
          </p:cNvPr>
          <p:cNvSpPr/>
          <p:nvPr/>
        </p:nvSpPr>
        <p:spPr>
          <a:xfrm>
            <a:off x="4660900" y="5638009"/>
            <a:ext cx="506186" cy="171223"/>
          </a:xfrm>
          <a:prstGeom prst="right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24" name="矩形 23">
            <a:extLst>
              <a:ext uri="{FF2B5EF4-FFF2-40B4-BE49-F238E27FC236}">
                <a16:creationId xmlns:a16="http://schemas.microsoft.com/office/drawing/2014/main" xmlns="" id="{F7D72EDD-0C84-4DD3-90E6-A810CF810864}"/>
              </a:ext>
            </a:extLst>
          </p:cNvPr>
          <p:cNvSpPr/>
          <p:nvPr/>
        </p:nvSpPr>
        <p:spPr>
          <a:xfrm>
            <a:off x="5583011" y="5413375"/>
            <a:ext cx="3720646" cy="574675"/>
          </a:xfrm>
          <a:prstGeom prst="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rgbClr val="B26A37"/>
                </a:solidFill>
                <a:latin typeface="+mn-ea"/>
              </a:rPr>
              <a:t>由生产资料私有制决定</a:t>
            </a:r>
          </a:p>
        </p:txBody>
      </p:sp>
      <p:sp>
        <p:nvSpPr>
          <p:cNvPr id="12" name="矩形 11">
            <a:extLst>
              <a:ext uri="{FF2B5EF4-FFF2-40B4-BE49-F238E27FC236}">
                <a16:creationId xmlns:a16="http://schemas.microsoft.com/office/drawing/2014/main" xmlns="" id="{9E19A553-C0BC-4AD2-92F7-F5C230B54FC1}"/>
              </a:ext>
            </a:extLst>
          </p:cNvPr>
          <p:cNvSpPr/>
          <p:nvPr/>
        </p:nvSpPr>
        <p:spPr>
          <a:xfrm>
            <a:off x="5583011" y="2627372"/>
            <a:ext cx="3720646" cy="574675"/>
          </a:xfrm>
          <a:prstGeom prst="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rgbClr val="B26A37"/>
                </a:solidFill>
                <a:latin typeface="+mn-ea"/>
              </a:rPr>
              <a:t>由社会分工决定</a:t>
            </a:r>
          </a:p>
        </p:txBody>
      </p:sp>
    </p:spTree>
    <p:extLst>
      <p:ext uri="{BB962C8B-B14F-4D97-AF65-F5344CB8AC3E}">
        <p14:creationId xmlns:p14="http://schemas.microsoft.com/office/powerpoint/2010/main" val="3679740590"/>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三、以私有制为基础的商品经济的基本矛盾</a:t>
            </a:r>
          </a:p>
        </p:txBody>
      </p:sp>
      <p:sp>
        <p:nvSpPr>
          <p:cNvPr id="19" name="Rectangle 3">
            <a:extLst>
              <a:ext uri="{FF2B5EF4-FFF2-40B4-BE49-F238E27FC236}">
                <a16:creationId xmlns:a16="http://schemas.microsoft.com/office/drawing/2014/main" xmlns="" id="{4D577B94-DB8E-4645-95A9-1DE31D00FDED}"/>
              </a:ext>
            </a:extLst>
          </p:cNvPr>
          <p:cNvSpPr>
            <a:spLocks noChangeArrowheads="1"/>
          </p:cNvSpPr>
          <p:nvPr/>
        </p:nvSpPr>
        <p:spPr bwMode="auto">
          <a:xfrm>
            <a:off x="2359481" y="5430837"/>
            <a:ext cx="1701800" cy="574675"/>
          </a:xfrm>
          <a:prstGeom prst="rect">
            <a:avLst/>
          </a:prstGeom>
          <a:solidFill>
            <a:srgbClr val="B26A37"/>
          </a:solidFill>
          <a:ln w="25400" cmpd="sng">
            <a:solidFill>
              <a:srgbClr val="B26A37"/>
            </a:solidFill>
            <a:miter lim="800000"/>
          </a:ln>
          <a:effectLst>
            <a:outerShdw dist="107763" dir="18900000" algn="ctr" rotWithShape="0">
              <a:schemeClr val="bg2"/>
            </a:outerShdw>
          </a:effectLst>
        </p:spPr>
        <p:txBody>
          <a:bodyPr lIns="90170" tIns="46990" rIns="90170" bIns="46990" anchor="ctr"/>
          <a:lstStyle/>
          <a:p>
            <a:pPr algn="ctr" eaLnBrk="1" hangingPunct="1">
              <a:defRPr/>
            </a:pPr>
            <a:r>
              <a:rPr lang="zh-CN" altLang="en-US" sz="2400" b="1">
                <a:solidFill>
                  <a:schemeClr val="bg1"/>
                </a:solidFill>
                <a:latin typeface="+mn-ea"/>
                <a:ea typeface="+mn-ea"/>
                <a:sym typeface="微软雅黑" panose="020B0503020204020204" pitchFamily="34" charset="-122"/>
              </a:rPr>
              <a:t>私人劳动</a:t>
            </a:r>
          </a:p>
        </p:txBody>
      </p:sp>
      <p:sp>
        <p:nvSpPr>
          <p:cNvPr id="20" name="Rectangle 14">
            <a:extLst>
              <a:ext uri="{FF2B5EF4-FFF2-40B4-BE49-F238E27FC236}">
                <a16:creationId xmlns:a16="http://schemas.microsoft.com/office/drawing/2014/main" xmlns="" id="{A0EA9346-E975-4061-86FB-D962FA14577D}"/>
              </a:ext>
            </a:extLst>
          </p:cNvPr>
          <p:cNvSpPr>
            <a:spLocks noChangeArrowheads="1"/>
          </p:cNvSpPr>
          <p:nvPr/>
        </p:nvSpPr>
        <p:spPr bwMode="auto">
          <a:xfrm>
            <a:off x="2359481" y="2660649"/>
            <a:ext cx="1701800" cy="574675"/>
          </a:xfrm>
          <a:prstGeom prst="rect">
            <a:avLst/>
          </a:prstGeom>
          <a:solidFill>
            <a:srgbClr val="B26A37"/>
          </a:solidFill>
          <a:ln w="25400" cmpd="sng">
            <a:solidFill>
              <a:srgbClr val="B26A37"/>
            </a:solidFill>
            <a:miter lim="800000"/>
          </a:ln>
          <a:effectLst>
            <a:outerShdw dist="107763" dir="18900000" algn="ctr" rotWithShape="0">
              <a:schemeClr val="bg2"/>
            </a:outerShdw>
          </a:effectLst>
        </p:spPr>
        <p:txBody>
          <a:bodyPr lIns="90170" tIns="46990" rIns="90170" bIns="46990" anchor="ctr"/>
          <a:lstStyle/>
          <a:p>
            <a:pPr algn="ctr" eaLnBrk="1" hangingPunct="1">
              <a:defRPr/>
            </a:pPr>
            <a:r>
              <a:rPr lang="zh-CN" altLang="en-US" sz="2400" b="1">
                <a:solidFill>
                  <a:schemeClr val="bg1"/>
                </a:solidFill>
                <a:latin typeface="+mn-ea"/>
                <a:ea typeface="+mn-ea"/>
                <a:sym typeface="微软雅黑" panose="020B0503020204020204" pitchFamily="34" charset="-122"/>
              </a:rPr>
              <a:t>社会劳动</a:t>
            </a:r>
          </a:p>
        </p:txBody>
      </p:sp>
      <p:sp>
        <p:nvSpPr>
          <p:cNvPr id="23" name="箭头: 上下 22">
            <a:extLst>
              <a:ext uri="{FF2B5EF4-FFF2-40B4-BE49-F238E27FC236}">
                <a16:creationId xmlns:a16="http://schemas.microsoft.com/office/drawing/2014/main" xmlns="" id="{FB9DF4D9-B4C1-4EE4-BED2-D1B044E26292}"/>
              </a:ext>
            </a:extLst>
          </p:cNvPr>
          <p:cNvSpPr/>
          <p:nvPr/>
        </p:nvSpPr>
        <p:spPr>
          <a:xfrm>
            <a:off x="3019881" y="3555999"/>
            <a:ext cx="419100" cy="1466850"/>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mn-ea"/>
            </a:endParaRPr>
          </a:p>
        </p:txBody>
      </p:sp>
      <p:sp>
        <p:nvSpPr>
          <p:cNvPr id="30" name="文本框 12">
            <a:extLst>
              <a:ext uri="{FF2B5EF4-FFF2-40B4-BE49-F238E27FC236}">
                <a16:creationId xmlns:a16="http://schemas.microsoft.com/office/drawing/2014/main" xmlns="" id="{EB27F3B9-FF12-40E3-BEB9-4954FA4F3E82}"/>
              </a:ext>
            </a:extLst>
          </p:cNvPr>
          <p:cNvSpPr txBox="1">
            <a:spLocks noChangeArrowheads="1"/>
          </p:cNvSpPr>
          <p:nvPr/>
        </p:nvSpPr>
        <p:spPr bwMode="auto">
          <a:xfrm>
            <a:off x="2194381" y="4149724"/>
            <a:ext cx="704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000" b="1" dirty="0">
                <a:solidFill>
                  <a:srgbClr val="B26A37"/>
                </a:solidFill>
                <a:latin typeface="+mn-ea"/>
                <a:ea typeface="+mn-ea"/>
              </a:rPr>
              <a:t>矛盾</a:t>
            </a:r>
          </a:p>
        </p:txBody>
      </p:sp>
      <p:sp>
        <p:nvSpPr>
          <p:cNvPr id="15" name="矩形: 圆角 14">
            <a:extLst>
              <a:ext uri="{FF2B5EF4-FFF2-40B4-BE49-F238E27FC236}">
                <a16:creationId xmlns:a16="http://schemas.microsoft.com/office/drawing/2014/main" xmlns="" id="{824855B9-98E7-4576-A4C1-9049B5D17A08}"/>
              </a:ext>
            </a:extLst>
          </p:cNvPr>
          <p:cNvSpPr/>
          <p:nvPr/>
        </p:nvSpPr>
        <p:spPr>
          <a:xfrm>
            <a:off x="1227835" y="1147192"/>
            <a:ext cx="973633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r>
              <a:rPr lang="zh-CN" altLang="en-US" sz="2800" b="1" dirty="0">
                <a:solidFill>
                  <a:srgbClr val="FFFFFF"/>
                </a:solidFill>
                <a:latin typeface="微软雅黑" panose="020B0503020204020204" pitchFamily="34" charset="-122"/>
              </a:rPr>
              <a:t>（二）私人劳动和社会劳动的矛盾贯穿商品经济发展的始终</a:t>
            </a:r>
          </a:p>
        </p:txBody>
      </p:sp>
      <p:grpSp>
        <p:nvGrpSpPr>
          <p:cNvPr id="2" name="组合 1">
            <a:extLst>
              <a:ext uri="{FF2B5EF4-FFF2-40B4-BE49-F238E27FC236}">
                <a16:creationId xmlns:a16="http://schemas.microsoft.com/office/drawing/2014/main" xmlns="" id="{B68712AE-C193-426F-8132-1487157ADB4B}"/>
              </a:ext>
            </a:extLst>
          </p:cNvPr>
          <p:cNvGrpSpPr/>
          <p:nvPr/>
        </p:nvGrpSpPr>
        <p:grpSpPr>
          <a:xfrm>
            <a:off x="4752629" y="2533650"/>
            <a:ext cx="5776578" cy="3608388"/>
            <a:chOff x="5420286" y="2533650"/>
            <a:chExt cx="5776578" cy="3608388"/>
          </a:xfrm>
        </p:grpSpPr>
        <p:sp>
          <p:nvSpPr>
            <p:cNvPr id="25" name="矩形: 圆角 24">
              <a:extLst>
                <a:ext uri="{FF2B5EF4-FFF2-40B4-BE49-F238E27FC236}">
                  <a16:creationId xmlns:a16="http://schemas.microsoft.com/office/drawing/2014/main" xmlns="" id="{C84C444D-D49F-4BE4-9750-F2AB1E1D0967}"/>
                </a:ext>
              </a:extLst>
            </p:cNvPr>
            <p:cNvSpPr/>
            <p:nvPr/>
          </p:nvSpPr>
          <p:spPr>
            <a:xfrm>
              <a:off x="6333671" y="2533650"/>
              <a:ext cx="4838700" cy="895350"/>
            </a:xfrm>
            <a:prstGeom prst="round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dirty="0">
                  <a:solidFill>
                    <a:schemeClr val="tx1"/>
                  </a:solidFill>
                  <a:latin typeface="+mn-ea"/>
                </a:rPr>
                <a:t>决定</a:t>
              </a:r>
              <a:r>
                <a:rPr lang="zh-CN" altLang="en-US" sz="2400" dirty="0">
                  <a:solidFill>
                    <a:schemeClr val="tx1"/>
                  </a:solidFill>
                  <a:latin typeface="+mn-ea"/>
                </a:rPr>
                <a:t>商品经济的本质及发展过程</a:t>
              </a:r>
            </a:p>
          </p:txBody>
        </p:sp>
        <p:sp>
          <p:nvSpPr>
            <p:cNvPr id="26" name="矩形: 圆角 25">
              <a:extLst>
                <a:ext uri="{FF2B5EF4-FFF2-40B4-BE49-F238E27FC236}">
                  <a16:creationId xmlns:a16="http://schemas.microsoft.com/office/drawing/2014/main" xmlns="" id="{CDC5160B-06FD-4440-AF9B-4578DE64712E}"/>
                </a:ext>
              </a:extLst>
            </p:cNvPr>
            <p:cNvSpPr/>
            <p:nvPr/>
          </p:nvSpPr>
          <p:spPr>
            <a:xfrm>
              <a:off x="6358164" y="3817938"/>
              <a:ext cx="4838700" cy="895350"/>
            </a:xfrm>
            <a:prstGeom prst="round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dirty="0">
                  <a:solidFill>
                    <a:schemeClr val="tx1"/>
                  </a:solidFill>
                  <a:latin typeface="+mn-ea"/>
                </a:rPr>
                <a:t>是</a:t>
              </a:r>
              <a:r>
                <a:rPr lang="zh-CN" altLang="en-US" sz="2400" dirty="0">
                  <a:solidFill>
                    <a:schemeClr val="tx1"/>
                  </a:solidFill>
                  <a:latin typeface="+mn-ea"/>
                </a:rPr>
                <a:t>商品经济其他一切矛盾的基础</a:t>
              </a:r>
            </a:p>
          </p:txBody>
        </p:sp>
        <p:sp>
          <p:nvSpPr>
            <p:cNvPr id="27" name="矩形: 圆角 26">
              <a:extLst>
                <a:ext uri="{FF2B5EF4-FFF2-40B4-BE49-F238E27FC236}">
                  <a16:creationId xmlns:a16="http://schemas.microsoft.com/office/drawing/2014/main" xmlns="" id="{C96039BC-E79D-4F00-8578-FE04378A5011}"/>
                </a:ext>
              </a:extLst>
            </p:cNvPr>
            <p:cNvSpPr/>
            <p:nvPr/>
          </p:nvSpPr>
          <p:spPr>
            <a:xfrm>
              <a:off x="6333671" y="5246688"/>
              <a:ext cx="4838700" cy="895350"/>
            </a:xfrm>
            <a:prstGeom prst="round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dirty="0">
                  <a:solidFill>
                    <a:schemeClr val="tx1"/>
                  </a:solidFill>
                  <a:latin typeface="+mn-ea"/>
                </a:rPr>
                <a:t>决定</a:t>
              </a:r>
              <a:r>
                <a:rPr lang="zh-CN" altLang="en-US" sz="2400" dirty="0">
                  <a:solidFill>
                    <a:schemeClr val="tx1"/>
                  </a:solidFill>
                  <a:latin typeface="+mn-ea"/>
                </a:rPr>
                <a:t>商品生产者的命运</a:t>
              </a:r>
            </a:p>
          </p:txBody>
        </p:sp>
        <p:sp>
          <p:nvSpPr>
            <p:cNvPr id="14" name="Freeform 45">
              <a:extLst>
                <a:ext uri="{FF2B5EF4-FFF2-40B4-BE49-F238E27FC236}">
                  <a16:creationId xmlns:a16="http://schemas.microsoft.com/office/drawing/2014/main" xmlns="" id="{76756B2E-EB63-4C2E-86D0-AC4EC8939783}"/>
                </a:ext>
              </a:extLst>
            </p:cNvPr>
            <p:cNvSpPr/>
            <p:nvPr/>
          </p:nvSpPr>
          <p:spPr bwMode="gray">
            <a:xfrm rot="16364014">
              <a:off x="5507634" y="2825811"/>
              <a:ext cx="389334" cy="542925"/>
            </a:xfrm>
            <a:custGeom>
              <a:avLst/>
              <a:gdLst>
                <a:gd name="T0" fmla="*/ 0 w 618"/>
                <a:gd name="T1" fmla="*/ 0 h 654"/>
                <a:gd name="T2" fmla="*/ 2147483647 w 618"/>
                <a:gd name="T3" fmla="*/ 2147483647 h 654"/>
                <a:gd name="T4" fmla="*/ 0 60000 65536"/>
                <a:gd name="T5" fmla="*/ 0 60000 65536"/>
                <a:gd name="T6" fmla="*/ 0 w 618"/>
                <a:gd name="T7" fmla="*/ 0 h 654"/>
                <a:gd name="T8" fmla="*/ 618 w 618"/>
                <a:gd name="T9" fmla="*/ 654 h 654"/>
              </a:gdLst>
              <a:ahLst/>
              <a:cxnLst>
                <a:cxn ang="T4">
                  <a:pos x="T0" y="T1"/>
                </a:cxn>
                <a:cxn ang="T5">
                  <a:pos x="T2" y="T3"/>
                </a:cxn>
              </a:cxnLst>
              <a:rect l="T6" t="T7" r="T8" b="T9"/>
              <a:pathLst>
                <a:path w="618" h="654">
                  <a:moveTo>
                    <a:pt x="0" y="0"/>
                  </a:moveTo>
                  <a:cubicBezTo>
                    <a:pt x="0" y="0"/>
                    <a:pt x="486" y="192"/>
                    <a:pt x="618" y="654"/>
                  </a:cubicBezTo>
                </a:path>
              </a:pathLst>
            </a:custGeom>
            <a:noFill/>
            <a:ln w="25400" cap="flat">
              <a:solidFill>
                <a:srgbClr val="B26A37"/>
              </a:solidFill>
              <a:prstDash val="solid"/>
              <a:miter lim="800000"/>
              <a:tailEnd type="triangle" w="med" len="lg"/>
            </a:ln>
          </p:spPr>
          <p:txBody>
            <a:bodyPr/>
            <a:lstStyle/>
            <a:p>
              <a:endParaRPr lang="zh-CN" altLang="en-US" sz="1350" dirty="0">
                <a:latin typeface="+mj-ea"/>
                <a:ea typeface="+mj-ea"/>
              </a:endParaRPr>
            </a:p>
          </p:txBody>
        </p:sp>
        <p:sp>
          <p:nvSpPr>
            <p:cNvPr id="16" name="Freeform 45">
              <a:extLst>
                <a:ext uri="{FF2B5EF4-FFF2-40B4-BE49-F238E27FC236}">
                  <a16:creationId xmlns:a16="http://schemas.microsoft.com/office/drawing/2014/main" xmlns="" id="{0E7F85DB-9E31-419E-A62E-168E4E32948B}"/>
                </a:ext>
              </a:extLst>
            </p:cNvPr>
            <p:cNvSpPr/>
            <p:nvPr/>
          </p:nvSpPr>
          <p:spPr bwMode="gray">
            <a:xfrm rot="5235986" flipV="1">
              <a:off x="5507634" y="5344766"/>
              <a:ext cx="389334" cy="542925"/>
            </a:xfrm>
            <a:custGeom>
              <a:avLst/>
              <a:gdLst>
                <a:gd name="T0" fmla="*/ 0 w 618"/>
                <a:gd name="T1" fmla="*/ 0 h 654"/>
                <a:gd name="T2" fmla="*/ 2147483647 w 618"/>
                <a:gd name="T3" fmla="*/ 2147483647 h 654"/>
                <a:gd name="T4" fmla="*/ 0 60000 65536"/>
                <a:gd name="T5" fmla="*/ 0 60000 65536"/>
                <a:gd name="T6" fmla="*/ 0 w 618"/>
                <a:gd name="T7" fmla="*/ 0 h 654"/>
                <a:gd name="T8" fmla="*/ 618 w 618"/>
                <a:gd name="T9" fmla="*/ 654 h 654"/>
              </a:gdLst>
              <a:ahLst/>
              <a:cxnLst>
                <a:cxn ang="T4">
                  <a:pos x="T0" y="T1"/>
                </a:cxn>
                <a:cxn ang="T5">
                  <a:pos x="T2" y="T3"/>
                </a:cxn>
              </a:cxnLst>
              <a:rect l="T6" t="T7" r="T8" b="T9"/>
              <a:pathLst>
                <a:path w="618" h="654">
                  <a:moveTo>
                    <a:pt x="0" y="0"/>
                  </a:moveTo>
                  <a:cubicBezTo>
                    <a:pt x="0" y="0"/>
                    <a:pt x="486" y="192"/>
                    <a:pt x="618" y="654"/>
                  </a:cubicBezTo>
                </a:path>
              </a:pathLst>
            </a:custGeom>
            <a:noFill/>
            <a:ln w="25400" cap="flat">
              <a:solidFill>
                <a:srgbClr val="B26A37"/>
              </a:solidFill>
              <a:prstDash val="solid"/>
              <a:miter lim="800000"/>
              <a:tailEnd type="triangle" w="med" len="lg"/>
            </a:ln>
          </p:spPr>
          <p:txBody>
            <a:bodyPr/>
            <a:lstStyle/>
            <a:p>
              <a:endParaRPr lang="zh-CN" altLang="en-US" sz="1350" dirty="0">
                <a:latin typeface="+mj-ea"/>
                <a:ea typeface="+mj-ea"/>
              </a:endParaRPr>
            </a:p>
          </p:txBody>
        </p:sp>
        <p:sp>
          <p:nvSpPr>
            <p:cNvPr id="17" name="Freeform 45">
              <a:extLst>
                <a:ext uri="{FF2B5EF4-FFF2-40B4-BE49-F238E27FC236}">
                  <a16:creationId xmlns:a16="http://schemas.microsoft.com/office/drawing/2014/main" xmlns="" id="{48B76AFC-8DEA-407E-B5C2-867AACE63A83}"/>
                </a:ext>
              </a:extLst>
            </p:cNvPr>
            <p:cNvSpPr/>
            <p:nvPr/>
          </p:nvSpPr>
          <p:spPr bwMode="gray">
            <a:xfrm rot="16364014">
              <a:off x="5759966" y="3953728"/>
              <a:ext cx="60364" cy="739723"/>
            </a:xfrm>
            <a:custGeom>
              <a:avLst/>
              <a:gdLst>
                <a:gd name="T0" fmla="*/ 0 w 618"/>
                <a:gd name="T1" fmla="*/ 0 h 654"/>
                <a:gd name="T2" fmla="*/ 2147483647 w 618"/>
                <a:gd name="T3" fmla="*/ 2147483647 h 654"/>
                <a:gd name="T4" fmla="*/ 0 60000 65536"/>
                <a:gd name="T5" fmla="*/ 0 60000 65536"/>
                <a:gd name="T6" fmla="*/ 0 w 618"/>
                <a:gd name="T7" fmla="*/ 0 h 654"/>
                <a:gd name="T8" fmla="*/ 618 w 618"/>
                <a:gd name="T9" fmla="*/ 654 h 654"/>
              </a:gdLst>
              <a:ahLst/>
              <a:cxnLst>
                <a:cxn ang="T4">
                  <a:pos x="T0" y="T1"/>
                </a:cxn>
                <a:cxn ang="T5">
                  <a:pos x="T2" y="T3"/>
                </a:cxn>
              </a:cxnLst>
              <a:rect l="T6" t="T7" r="T8" b="T9"/>
              <a:pathLst>
                <a:path w="618" h="654">
                  <a:moveTo>
                    <a:pt x="0" y="0"/>
                  </a:moveTo>
                  <a:cubicBezTo>
                    <a:pt x="0" y="0"/>
                    <a:pt x="486" y="192"/>
                    <a:pt x="618" y="654"/>
                  </a:cubicBezTo>
                </a:path>
              </a:pathLst>
            </a:custGeom>
            <a:noFill/>
            <a:ln w="25400" cap="flat">
              <a:solidFill>
                <a:srgbClr val="B26A37"/>
              </a:solidFill>
              <a:prstDash val="solid"/>
              <a:miter lim="800000"/>
              <a:tailEnd type="triangle" w="med" len="lg"/>
            </a:ln>
          </p:spPr>
          <p:txBody>
            <a:bodyPr/>
            <a:lstStyle/>
            <a:p>
              <a:endParaRPr lang="zh-CN" altLang="en-US" sz="1350" dirty="0">
                <a:latin typeface="+mj-ea"/>
                <a:ea typeface="+mj-ea"/>
              </a:endParaRPr>
            </a:p>
          </p:txBody>
        </p:sp>
      </p:grpSp>
    </p:spTree>
    <p:extLst>
      <p:ext uri="{BB962C8B-B14F-4D97-AF65-F5344CB8AC3E}">
        <p14:creationId xmlns:p14="http://schemas.microsoft.com/office/powerpoint/2010/main" val="3411515965"/>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三、以私有制为基础的商品经济的基本矛盾</a:t>
            </a:r>
          </a:p>
        </p:txBody>
      </p:sp>
      <p:sp>
        <p:nvSpPr>
          <p:cNvPr id="20" name="文本框 20">
            <a:extLst>
              <a:ext uri="{FF2B5EF4-FFF2-40B4-BE49-F238E27FC236}">
                <a16:creationId xmlns:a16="http://schemas.microsoft.com/office/drawing/2014/main" xmlns="" id="{00C3CCC7-1B47-4C34-B35A-E94E1211009F}"/>
              </a:ext>
            </a:extLst>
          </p:cNvPr>
          <p:cNvSpPr txBox="1">
            <a:spLocks noChangeArrowheads="1"/>
          </p:cNvSpPr>
          <p:nvPr/>
        </p:nvSpPr>
        <p:spPr bwMode="auto">
          <a:xfrm>
            <a:off x="3439212" y="2389945"/>
            <a:ext cx="8070617"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7063" defTabSz="1217613">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217613">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217613">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7063" algn="just" defTabSz="1217613"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40" normalizeH="0" baseline="0" noProof="0" dirty="0">
                <a:ln>
                  <a:noFill/>
                </a:ln>
                <a:effectLst/>
                <a:uLnTx/>
                <a:uFillTx/>
                <a:latin typeface="微软雅黑" panose="020B0503020204020204" pitchFamily="34" charset="-122"/>
                <a:ea typeface="微软雅黑" panose="020B0503020204020204" pitchFamily="34" charset="-122"/>
                <a:cs typeface="+mn-cs"/>
              </a:rPr>
              <a:t>私有制商品经济条件下私</a:t>
            </a:r>
            <a:r>
              <a:rPr lang="zh-CN" altLang="en-US" sz="2400" spc="-40" dirty="0"/>
              <a:t>人</a:t>
            </a:r>
            <a:r>
              <a:rPr kumimoji="0" lang="zh-CN" altLang="en-US" sz="2400" b="0" i="0" u="none" strike="noStrike" kern="1200" cap="none" spc="-40" normalizeH="0" baseline="0" noProof="0" dirty="0">
                <a:ln>
                  <a:noFill/>
                </a:ln>
                <a:effectLst/>
                <a:uLnTx/>
                <a:uFillTx/>
                <a:latin typeface="微软雅黑" panose="020B0503020204020204" pitchFamily="34" charset="-122"/>
                <a:ea typeface="微软雅黑" panose="020B0503020204020204" pitchFamily="34" charset="-122"/>
                <a:cs typeface="+mn-cs"/>
              </a:rPr>
              <a:t>劳动与社会劳动之间的矛盾通过商品的运动、价值的运动、货币的运动决定商品生产者的命运，这使商品生产者认为商品、价值乃至货币似乎是物的自然属性，而这种所谓的自然属性又似乎具有一种超自然的神秘性，商品生产者不能自己掌握自己的命运，而是听凭商品、价值、货币运动的摆布，人与人之间一定的社会关系在人们面前采取了物与物的关系的虚幻形式。</a:t>
            </a:r>
          </a:p>
        </p:txBody>
      </p:sp>
      <p:sp>
        <p:nvSpPr>
          <p:cNvPr id="6" name="矩形: 圆角 5">
            <a:extLst>
              <a:ext uri="{FF2B5EF4-FFF2-40B4-BE49-F238E27FC236}">
                <a16:creationId xmlns:a16="http://schemas.microsoft.com/office/drawing/2014/main" xmlns="" id="{FB6D1AD7-8FC9-4BC0-B223-D7062B321A2B}"/>
              </a:ext>
            </a:extLst>
          </p:cNvPr>
          <p:cNvSpPr/>
          <p:nvPr/>
        </p:nvSpPr>
        <p:spPr>
          <a:xfrm>
            <a:off x="4192378" y="1147192"/>
            <a:ext cx="380724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r>
              <a:rPr lang="zh-CN" altLang="en-US" sz="2800" b="1" dirty="0">
                <a:solidFill>
                  <a:srgbClr val="FFFFFF"/>
                </a:solidFill>
                <a:latin typeface="微软雅黑" panose="020B0503020204020204" pitchFamily="34" charset="-122"/>
              </a:rPr>
              <a:t>（三）商品拜物教</a:t>
            </a:r>
          </a:p>
        </p:txBody>
      </p:sp>
      <p:grpSp>
        <p:nvGrpSpPr>
          <p:cNvPr id="2" name="组合 1">
            <a:extLst>
              <a:ext uri="{FF2B5EF4-FFF2-40B4-BE49-F238E27FC236}">
                <a16:creationId xmlns:a16="http://schemas.microsoft.com/office/drawing/2014/main" xmlns="" id="{C67A58C7-03E4-4BCD-9A99-47E354B9533D}"/>
              </a:ext>
            </a:extLst>
          </p:cNvPr>
          <p:cNvGrpSpPr/>
          <p:nvPr/>
        </p:nvGrpSpPr>
        <p:grpSpPr>
          <a:xfrm>
            <a:off x="477180" y="2355485"/>
            <a:ext cx="2837336" cy="3723005"/>
            <a:chOff x="956151" y="1755459"/>
            <a:chExt cx="2837336" cy="3723005"/>
          </a:xfrm>
        </p:grpSpPr>
        <p:sp>
          <p:nvSpPr>
            <p:cNvPr id="12" name="矩形 13">
              <a:extLst>
                <a:ext uri="{FF2B5EF4-FFF2-40B4-BE49-F238E27FC236}">
                  <a16:creationId xmlns:a16="http://schemas.microsoft.com/office/drawing/2014/main" xmlns="" id="{3268C0C7-50D0-4852-84AC-B9B83ACC2E5F}"/>
                </a:ext>
              </a:extLst>
            </p:cNvPr>
            <p:cNvSpPr/>
            <p:nvPr/>
          </p:nvSpPr>
          <p:spPr>
            <a:xfrm rot="11826">
              <a:off x="956151" y="3732323"/>
              <a:ext cx="2426165" cy="1540421"/>
            </a:xfrm>
            <a:custGeom>
              <a:avLst/>
              <a:gdLst/>
              <a:ahLst/>
              <a:cxnLst/>
              <a:rect l="l" t="t" r="r" b="b"/>
              <a:pathLst>
                <a:path w="2741259" h="1324552">
                  <a:moveTo>
                    <a:pt x="0" y="0"/>
                  </a:moveTo>
                  <a:lnTo>
                    <a:pt x="2741259" y="0"/>
                  </a:lnTo>
                  <a:lnTo>
                    <a:pt x="2406769" y="1324552"/>
                  </a:lnTo>
                  <a:lnTo>
                    <a:pt x="0" y="1324552"/>
                  </a:lnTo>
                  <a:close/>
                </a:path>
              </a:pathLst>
            </a:custGeom>
            <a:blipFill dpi="0" rotWithShape="1">
              <a:blip r:embed="rId2"/>
              <a:srcRect/>
              <a:stretch>
                <a:fillRect/>
              </a:stretch>
            </a:blipFill>
            <a:ln w="25400" cap="flat" cmpd="sng" algn="ctr">
              <a:noFill/>
              <a:prstDash val="solid"/>
            </a:ln>
            <a:effectLst/>
          </p:spPr>
          <p:txBody>
            <a:bodyPr rIns="180000" rtlCol="0" anchor="ctr" anchorCtr="0">
              <a:noAutofit/>
            </a:bodyPr>
            <a:lstStyle/>
            <a:p>
              <a:pPr algn="ct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7" name="矩形 13">
              <a:extLst>
                <a:ext uri="{FF2B5EF4-FFF2-40B4-BE49-F238E27FC236}">
                  <a16:creationId xmlns:a16="http://schemas.microsoft.com/office/drawing/2014/main" xmlns="" id="{855B2F55-F925-412A-8238-3F89545A3A09}"/>
                </a:ext>
              </a:extLst>
            </p:cNvPr>
            <p:cNvSpPr/>
            <p:nvPr/>
          </p:nvSpPr>
          <p:spPr>
            <a:xfrm rot="11826">
              <a:off x="1367322" y="2190401"/>
              <a:ext cx="2426165" cy="1172483"/>
            </a:xfrm>
            <a:custGeom>
              <a:avLst/>
              <a:gdLst/>
              <a:ahLst/>
              <a:cxnLst/>
              <a:rect l="l" t="t" r="r" b="b"/>
              <a:pathLst>
                <a:path w="2741259" h="1324552">
                  <a:moveTo>
                    <a:pt x="0" y="0"/>
                  </a:moveTo>
                  <a:lnTo>
                    <a:pt x="2741259" y="0"/>
                  </a:lnTo>
                  <a:lnTo>
                    <a:pt x="2406769" y="1324552"/>
                  </a:lnTo>
                  <a:lnTo>
                    <a:pt x="0" y="1324552"/>
                  </a:lnTo>
                  <a:close/>
                </a:path>
              </a:pathLst>
            </a:custGeom>
            <a:solidFill>
              <a:srgbClr val="B26A37"/>
            </a:solidFill>
            <a:ln w="25400" cap="flat" cmpd="sng" algn="ctr">
              <a:noFill/>
              <a:prstDash val="solid"/>
            </a:ln>
            <a:effectLst/>
          </p:spPr>
          <p:txBody>
            <a:bodyPr rIns="180000" rtlCol="0" anchor="ctr" anchorCtr="0">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“商品拜物教”</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8" name="椭圆 3">
              <a:extLst>
                <a:ext uri="{FF2B5EF4-FFF2-40B4-BE49-F238E27FC236}">
                  <a16:creationId xmlns:a16="http://schemas.microsoft.com/office/drawing/2014/main" xmlns="" id="{64BECC06-04BB-426B-B350-02C3C8883F77}"/>
                </a:ext>
              </a:extLst>
            </p:cNvPr>
            <p:cNvSpPr/>
            <p:nvPr/>
          </p:nvSpPr>
          <p:spPr>
            <a:xfrm rot="17044149" flipV="1">
              <a:off x="1649481" y="3529014"/>
              <a:ext cx="3723005" cy="17589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defRPr/>
              </a:pPr>
              <a:endParaRPr lang="zh-CN" altLang="en-US" sz="1350" kern="0">
                <a:solidFill>
                  <a:sysClr val="window" lastClr="FFFFFF"/>
                </a:solidFill>
                <a:latin typeface="Calibri" panose="020F0502020204030204"/>
                <a:ea typeface="宋体" panose="02010600030101010101" pitchFamily="2" charset="-122"/>
              </a:endParaRPr>
            </a:p>
          </p:txBody>
        </p:sp>
      </p:grpSp>
      <p:sp>
        <p:nvSpPr>
          <p:cNvPr id="4" name="矩形 3">
            <a:extLst>
              <a:ext uri="{FF2B5EF4-FFF2-40B4-BE49-F238E27FC236}">
                <a16:creationId xmlns:a16="http://schemas.microsoft.com/office/drawing/2014/main" xmlns="" id="{4818594D-7E0F-4BB9-86AE-701AFD34479C}"/>
              </a:ext>
            </a:extLst>
          </p:cNvPr>
          <p:cNvSpPr/>
          <p:nvPr/>
        </p:nvSpPr>
        <p:spPr>
          <a:xfrm>
            <a:off x="1040084" y="2232966"/>
            <a:ext cx="2122697" cy="461665"/>
          </a:xfrm>
          <a:prstGeom prst="rect">
            <a:avLst/>
          </a:prstGeom>
        </p:spPr>
        <p:txBody>
          <a:bodyPr wrap="none">
            <a:spAutoFit/>
          </a:bodyPr>
          <a:lstStyle/>
          <a:p>
            <a:pPr algn="r"/>
            <a:r>
              <a:rPr lang="zh-CN" altLang="en-US" sz="2400" b="1" dirty="0">
                <a:solidFill>
                  <a:prstClr val="black"/>
                </a:solidFill>
                <a:latin typeface="微软雅黑" panose="020B0503020204020204" pitchFamily="34" charset="-122"/>
                <a:ea typeface="微软雅黑" panose="020B0503020204020204" pitchFamily="34" charset="-122"/>
              </a:rPr>
              <a:t>马克思称之为 </a:t>
            </a:r>
            <a:endParaRPr lang="zh-CN" altLang="en-US" b="1" dirty="0"/>
          </a:p>
        </p:txBody>
      </p:sp>
    </p:spTree>
    <p:extLst>
      <p:ext uri="{BB962C8B-B14F-4D97-AF65-F5344CB8AC3E}">
        <p14:creationId xmlns:p14="http://schemas.microsoft.com/office/powerpoint/2010/main" val="2143880032"/>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三、以私有制为基础的商品经济的基本矛盾</a:t>
            </a:r>
          </a:p>
        </p:txBody>
      </p:sp>
      <p:sp>
        <p:nvSpPr>
          <p:cNvPr id="15" name="文本框 2">
            <a:extLst>
              <a:ext uri="{FF2B5EF4-FFF2-40B4-BE49-F238E27FC236}">
                <a16:creationId xmlns:a16="http://schemas.microsoft.com/office/drawing/2014/main" xmlns="" id="{36389570-BA3B-45B0-83F7-1DACB7D2D302}"/>
              </a:ext>
            </a:extLst>
          </p:cNvPr>
          <p:cNvSpPr txBox="1">
            <a:spLocks noChangeArrowheads="1"/>
          </p:cNvSpPr>
          <p:nvPr/>
        </p:nvSpPr>
        <p:spPr bwMode="auto">
          <a:xfrm>
            <a:off x="3749674" y="2138363"/>
            <a:ext cx="790651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a:lnSpc>
                <a:spcPct val="150000"/>
              </a:lnSpc>
            </a:pPr>
            <a:r>
              <a:rPr lang="zh-CN" altLang="en-US" sz="2400" dirty="0">
                <a:latin typeface="微软雅黑" panose="020B0503020204020204" pitchFamily="34" charset="-122"/>
              </a:rPr>
              <a:t>劳动产品只有采取商品的形式才能进行交换，人类劳动的等同性只有采取同质的价值形式才能在交换中体现出来</a:t>
            </a:r>
          </a:p>
        </p:txBody>
      </p:sp>
      <p:sp>
        <p:nvSpPr>
          <p:cNvPr id="16" name="文本框 3">
            <a:extLst>
              <a:ext uri="{FF2B5EF4-FFF2-40B4-BE49-F238E27FC236}">
                <a16:creationId xmlns:a16="http://schemas.microsoft.com/office/drawing/2014/main" xmlns="" id="{1B214DDF-3339-46F0-82D1-35CB46522F6E}"/>
              </a:ext>
            </a:extLst>
          </p:cNvPr>
          <p:cNvSpPr txBox="1">
            <a:spLocks noChangeArrowheads="1"/>
          </p:cNvSpPr>
          <p:nvPr/>
        </p:nvSpPr>
        <p:spPr bwMode="auto">
          <a:xfrm>
            <a:off x="4487863" y="3535363"/>
            <a:ext cx="647700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a:latin typeface="微软雅黑" panose="020B0503020204020204" pitchFamily="34" charset="-122"/>
              </a:rPr>
              <a:t>劳动量只有采取价值量这一物的形式才能计算和比较</a:t>
            </a:r>
          </a:p>
        </p:txBody>
      </p:sp>
      <p:sp>
        <p:nvSpPr>
          <p:cNvPr id="17" name="文本框 4">
            <a:extLst>
              <a:ext uri="{FF2B5EF4-FFF2-40B4-BE49-F238E27FC236}">
                <a16:creationId xmlns:a16="http://schemas.microsoft.com/office/drawing/2014/main" xmlns="" id="{C8B1DD58-D095-4F71-9C86-7DAF54F8D27F}"/>
              </a:ext>
            </a:extLst>
          </p:cNvPr>
          <p:cNvSpPr txBox="1">
            <a:spLocks noChangeArrowheads="1"/>
          </p:cNvSpPr>
          <p:nvPr/>
        </p:nvSpPr>
        <p:spPr bwMode="auto">
          <a:xfrm>
            <a:off x="3749675" y="5126038"/>
            <a:ext cx="7013575"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a:latin typeface="微软雅黑" panose="020B0503020204020204" pitchFamily="34" charset="-122"/>
              </a:rPr>
              <a:t>生产者的劳动关系的社会性质只有采取商品之间即物与物之间相交换的形式才能间接地表现出来</a:t>
            </a:r>
          </a:p>
        </p:txBody>
      </p:sp>
      <p:grpSp>
        <p:nvGrpSpPr>
          <p:cNvPr id="18" name="组合 1">
            <a:extLst>
              <a:ext uri="{FF2B5EF4-FFF2-40B4-BE49-F238E27FC236}">
                <a16:creationId xmlns:a16="http://schemas.microsoft.com/office/drawing/2014/main" xmlns="" id="{4B628522-5E73-4DB4-B636-96DC1A1CC721}"/>
              </a:ext>
            </a:extLst>
          </p:cNvPr>
          <p:cNvGrpSpPr>
            <a:grpSpLocks/>
          </p:cNvGrpSpPr>
          <p:nvPr/>
        </p:nvGrpSpPr>
        <p:grpSpPr bwMode="auto">
          <a:xfrm>
            <a:off x="2695575" y="2700338"/>
            <a:ext cx="1517650" cy="2789237"/>
            <a:chOff x="2152019" y="3262549"/>
            <a:chExt cx="1011509" cy="1858727"/>
          </a:xfrm>
        </p:grpSpPr>
        <p:sp>
          <p:nvSpPr>
            <p:cNvPr id="32" name="Line 11">
              <a:extLst>
                <a:ext uri="{FF2B5EF4-FFF2-40B4-BE49-F238E27FC236}">
                  <a16:creationId xmlns:a16="http://schemas.microsoft.com/office/drawing/2014/main" xmlns="" id="{56012E72-632B-42AF-B123-EE4349ADDF15}"/>
                </a:ext>
              </a:extLst>
            </p:cNvPr>
            <p:cNvSpPr>
              <a:spLocks noChangeShapeType="1"/>
            </p:cNvSpPr>
            <p:nvPr/>
          </p:nvSpPr>
          <p:spPr bwMode="auto">
            <a:xfrm flipH="1">
              <a:off x="2152019" y="3262549"/>
              <a:ext cx="574529" cy="557512"/>
            </a:xfrm>
            <a:prstGeom prst="line">
              <a:avLst/>
            </a:prstGeom>
            <a:noFill/>
            <a:ln w="12700">
              <a:solidFill>
                <a:srgbClr val="B26A37"/>
              </a:solidFill>
              <a:prstDash val="sysDash"/>
              <a:round/>
              <a:headEnd type="triangle" w="med" len="med"/>
            </a:ln>
          </p:spPr>
          <p:txBody>
            <a:bodyPr/>
            <a:lstStyle/>
            <a:p>
              <a:pPr eaLnBrk="1" hangingPunct="1">
                <a:defRPr/>
              </a:pPr>
              <a:endParaRPr lang="zh-CN" altLang="en-US">
                <a:solidFill>
                  <a:srgbClr val="FFFFFF"/>
                </a:solidFill>
              </a:endParaRPr>
            </a:p>
          </p:txBody>
        </p:sp>
        <p:sp>
          <p:nvSpPr>
            <p:cNvPr id="33" name="Line 12">
              <a:extLst>
                <a:ext uri="{FF2B5EF4-FFF2-40B4-BE49-F238E27FC236}">
                  <a16:creationId xmlns:a16="http://schemas.microsoft.com/office/drawing/2014/main" xmlns="" id="{89F24E01-13DA-43B1-B70B-EE6131F09BB3}"/>
                </a:ext>
              </a:extLst>
            </p:cNvPr>
            <p:cNvSpPr>
              <a:spLocks noChangeShapeType="1"/>
            </p:cNvSpPr>
            <p:nvPr/>
          </p:nvSpPr>
          <p:spPr bwMode="auto">
            <a:xfrm flipH="1" flipV="1">
              <a:off x="2183761" y="4631469"/>
              <a:ext cx="505755" cy="489807"/>
            </a:xfrm>
            <a:prstGeom prst="line">
              <a:avLst/>
            </a:prstGeom>
            <a:noFill/>
            <a:ln w="12700">
              <a:solidFill>
                <a:srgbClr val="B26A37"/>
              </a:solidFill>
              <a:prstDash val="sysDash"/>
              <a:round/>
              <a:headEnd type="triangle" w="med" len="med"/>
            </a:ln>
          </p:spPr>
          <p:txBody>
            <a:bodyPr/>
            <a:lstStyle/>
            <a:p>
              <a:pPr eaLnBrk="1" hangingPunct="1">
                <a:defRPr/>
              </a:pPr>
              <a:endParaRPr lang="zh-CN" altLang="en-US">
                <a:solidFill>
                  <a:srgbClr val="FFFFFF"/>
                </a:solidFill>
              </a:endParaRPr>
            </a:p>
          </p:txBody>
        </p:sp>
        <p:sp>
          <p:nvSpPr>
            <p:cNvPr id="34" name="Line 13">
              <a:extLst>
                <a:ext uri="{FF2B5EF4-FFF2-40B4-BE49-F238E27FC236}">
                  <a16:creationId xmlns:a16="http://schemas.microsoft.com/office/drawing/2014/main" xmlns="" id="{489FE505-E45C-4509-8484-0BD06D2CF109}"/>
                </a:ext>
              </a:extLst>
            </p:cNvPr>
            <p:cNvSpPr>
              <a:spLocks noChangeShapeType="1"/>
            </p:cNvSpPr>
            <p:nvPr/>
          </p:nvSpPr>
          <p:spPr bwMode="auto">
            <a:xfrm flipH="1">
              <a:off x="2353051" y="4180805"/>
              <a:ext cx="810477" cy="0"/>
            </a:xfrm>
            <a:prstGeom prst="line">
              <a:avLst/>
            </a:prstGeom>
            <a:noFill/>
            <a:ln w="12700">
              <a:solidFill>
                <a:srgbClr val="B26A37"/>
              </a:solidFill>
              <a:prstDash val="sysDash"/>
              <a:round/>
              <a:headEnd type="triangle" w="med" len="med"/>
            </a:ln>
          </p:spPr>
          <p:txBody>
            <a:bodyPr/>
            <a:lstStyle/>
            <a:p>
              <a:pPr eaLnBrk="1" hangingPunct="1">
                <a:defRPr/>
              </a:pPr>
              <a:endParaRPr lang="zh-CN" altLang="en-US">
                <a:solidFill>
                  <a:srgbClr val="FFFFFF"/>
                </a:solidFill>
              </a:endParaRPr>
            </a:p>
          </p:txBody>
        </p:sp>
      </p:grpSp>
      <p:grpSp>
        <p:nvGrpSpPr>
          <p:cNvPr id="35" name="组合 2">
            <a:extLst>
              <a:ext uri="{FF2B5EF4-FFF2-40B4-BE49-F238E27FC236}">
                <a16:creationId xmlns:a16="http://schemas.microsoft.com/office/drawing/2014/main" xmlns="" id="{68104665-4F79-46FE-A427-1ED892841137}"/>
              </a:ext>
            </a:extLst>
          </p:cNvPr>
          <p:cNvGrpSpPr>
            <a:grpSpLocks/>
          </p:cNvGrpSpPr>
          <p:nvPr/>
        </p:nvGrpSpPr>
        <p:grpSpPr bwMode="auto">
          <a:xfrm>
            <a:off x="1147763" y="3305175"/>
            <a:ext cx="1547812" cy="1544638"/>
            <a:chOff x="4275269" y="4088643"/>
            <a:chExt cx="879433" cy="878359"/>
          </a:xfrm>
        </p:grpSpPr>
        <p:sp>
          <p:nvSpPr>
            <p:cNvPr id="36" name="Oval 6">
              <a:extLst>
                <a:ext uri="{FF2B5EF4-FFF2-40B4-BE49-F238E27FC236}">
                  <a16:creationId xmlns:a16="http://schemas.microsoft.com/office/drawing/2014/main" xmlns="" id="{4B93394D-BDB4-4FA1-BAD4-F54F893AED9A}"/>
                </a:ext>
              </a:extLst>
            </p:cNvPr>
            <p:cNvSpPr>
              <a:spLocks noChangeArrowheads="1"/>
            </p:cNvSpPr>
            <p:nvPr/>
          </p:nvSpPr>
          <p:spPr bwMode="auto">
            <a:xfrm flipH="1">
              <a:off x="4275269" y="4088643"/>
              <a:ext cx="879433" cy="878359"/>
            </a:xfrm>
            <a:prstGeom prst="ellipse">
              <a:avLst/>
            </a:prstGeom>
            <a:solidFill>
              <a:schemeClr val="accent2">
                <a:lumMod val="20000"/>
                <a:lumOff val="80000"/>
              </a:schemeClr>
            </a:solidFill>
            <a:ln>
              <a:noFill/>
            </a:ln>
          </p:spPr>
          <p:txBody>
            <a:bodyPr/>
            <a:lstStyle/>
            <a:p>
              <a:pPr eaLnBrk="1" hangingPunct="1">
                <a:defRPr/>
              </a:pPr>
              <a:endParaRPr lang="zh-CN" altLang="en-US">
                <a:solidFill>
                  <a:srgbClr val="FFFFFF"/>
                </a:solidFill>
                <a:ea typeface="宋体" panose="02010600030101010101" pitchFamily="2" charset="-122"/>
              </a:endParaRPr>
            </a:p>
          </p:txBody>
        </p:sp>
        <p:sp>
          <p:nvSpPr>
            <p:cNvPr id="37" name="Oval 14">
              <a:extLst>
                <a:ext uri="{FF2B5EF4-FFF2-40B4-BE49-F238E27FC236}">
                  <a16:creationId xmlns:a16="http://schemas.microsoft.com/office/drawing/2014/main" xmlns="" id="{EDDAF028-CE3D-48DB-A0ED-5D9E4837E7DE}"/>
                </a:ext>
              </a:extLst>
            </p:cNvPr>
            <p:cNvSpPr>
              <a:spLocks noChangeArrowheads="1"/>
            </p:cNvSpPr>
            <p:nvPr/>
          </p:nvSpPr>
          <p:spPr bwMode="auto">
            <a:xfrm flipH="1">
              <a:off x="4355545" y="4168083"/>
              <a:ext cx="719782" cy="719478"/>
            </a:xfrm>
            <a:prstGeom prst="ellipse">
              <a:avLst/>
            </a:prstGeom>
            <a:solidFill>
              <a:srgbClr val="B26A37"/>
            </a:solidFill>
            <a:ln>
              <a:noFill/>
            </a:ln>
          </p:spPr>
          <p:txBody>
            <a:bodyPr/>
            <a:lstStyle/>
            <a:p>
              <a:pPr eaLnBrk="1" hangingPunct="1">
                <a:defRPr/>
              </a:pPr>
              <a:endParaRPr lang="zh-CN" altLang="en-US">
                <a:solidFill>
                  <a:srgbClr val="FFFFFF"/>
                </a:solidFill>
                <a:ea typeface="宋体" panose="02010600030101010101" pitchFamily="2" charset="-122"/>
              </a:endParaRPr>
            </a:p>
          </p:txBody>
        </p:sp>
      </p:grpSp>
      <p:sp>
        <p:nvSpPr>
          <p:cNvPr id="38" name="矩形 4">
            <a:extLst>
              <a:ext uri="{FF2B5EF4-FFF2-40B4-BE49-F238E27FC236}">
                <a16:creationId xmlns:a16="http://schemas.microsoft.com/office/drawing/2014/main" xmlns="" id="{5A4CA8F8-CCB8-4928-82B6-6A04E0AA8AB7}"/>
              </a:ext>
            </a:extLst>
          </p:cNvPr>
          <p:cNvSpPr>
            <a:spLocks noChangeArrowheads="1"/>
          </p:cNvSpPr>
          <p:nvPr/>
        </p:nvSpPr>
        <p:spPr bwMode="auto">
          <a:xfrm>
            <a:off x="1382944" y="3661994"/>
            <a:ext cx="11079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chemeClr val="bg1"/>
                </a:solidFill>
              </a:rPr>
              <a:t>产生的</a:t>
            </a:r>
            <a:endParaRPr lang="en-US" altLang="zh-CN" sz="2400" b="1" dirty="0">
              <a:solidFill>
                <a:schemeClr val="bg1"/>
              </a:solidFill>
            </a:endParaRPr>
          </a:p>
          <a:p>
            <a:r>
              <a:rPr lang="zh-CN" altLang="en-US" sz="2400" b="1" dirty="0">
                <a:solidFill>
                  <a:schemeClr val="bg1"/>
                </a:solidFill>
              </a:rPr>
              <a:t>必然性</a:t>
            </a:r>
          </a:p>
        </p:txBody>
      </p:sp>
      <p:sp>
        <p:nvSpPr>
          <p:cNvPr id="19" name="矩形: 圆角 18">
            <a:extLst>
              <a:ext uri="{FF2B5EF4-FFF2-40B4-BE49-F238E27FC236}">
                <a16:creationId xmlns:a16="http://schemas.microsoft.com/office/drawing/2014/main" xmlns="" id="{8E037BB0-987F-401A-9D70-48456635B2C7}"/>
              </a:ext>
            </a:extLst>
          </p:cNvPr>
          <p:cNvSpPr/>
          <p:nvPr/>
        </p:nvSpPr>
        <p:spPr>
          <a:xfrm>
            <a:off x="4192378" y="1147192"/>
            <a:ext cx="380724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r>
              <a:rPr lang="zh-CN" altLang="en-US" sz="2800" b="1" dirty="0">
                <a:solidFill>
                  <a:srgbClr val="FFFFFF"/>
                </a:solidFill>
                <a:latin typeface="微软雅黑" panose="020B0503020204020204" pitchFamily="34" charset="-122"/>
              </a:rPr>
              <a:t>（三）商品拜物教</a:t>
            </a:r>
          </a:p>
        </p:txBody>
      </p:sp>
    </p:spTree>
    <p:extLst>
      <p:ext uri="{BB962C8B-B14F-4D97-AF65-F5344CB8AC3E}">
        <p14:creationId xmlns:p14="http://schemas.microsoft.com/office/powerpoint/2010/main" val="1198364212"/>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F51164A5-EF41-4B4F-8852-95950AE46DBF}"/>
              </a:ext>
            </a:extLst>
          </p:cNvPr>
          <p:cNvGrpSpPr/>
          <p:nvPr/>
        </p:nvGrpSpPr>
        <p:grpSpPr>
          <a:xfrm>
            <a:off x="0" y="1241253"/>
            <a:ext cx="12192000" cy="5188373"/>
            <a:chOff x="0" y="1241253"/>
            <a:chExt cx="12192000" cy="5188373"/>
          </a:xfrm>
        </p:grpSpPr>
        <p:pic>
          <p:nvPicPr>
            <p:cNvPr id="36866" name="Picture 2">
              <a:extLst>
                <a:ext uri="{FF2B5EF4-FFF2-40B4-BE49-F238E27FC236}">
                  <a16:creationId xmlns:a16="http://schemas.microsoft.com/office/drawing/2014/main" xmlns="" id="{BAB56F94-2CEC-4B75-BDD8-B95725B3D7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241253"/>
              <a:ext cx="12192000" cy="5188373"/>
            </a:xfrm>
            <a:prstGeom prst="rect">
              <a:avLst/>
            </a:prstGeom>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xmlns="" id="{F919EE20-5228-4735-967B-B7AF7AE68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40698" r="57976"/>
            <a:stretch/>
          </p:blipFill>
          <p:spPr bwMode="auto">
            <a:xfrm>
              <a:off x="0" y="3352800"/>
              <a:ext cx="5123544" cy="3076826"/>
            </a:xfrm>
            <a:prstGeom prst="rect">
              <a:avLst/>
            </a:prstGeom>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xmlns="" id="{437D6240-7359-45B7-B4F9-AFAA3DC49E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812" r="57976" b="88677"/>
            <a:stretch/>
          </p:blipFill>
          <p:spPr bwMode="auto">
            <a:xfrm>
              <a:off x="0" y="1277740"/>
              <a:ext cx="5123544" cy="2151259"/>
            </a:xfrm>
            <a:prstGeom prst="rect">
              <a:avLst/>
            </a:prstGeom>
            <a:extLst>
              <a:ext uri="{909E8E84-426E-40DD-AFC4-6F175D3DCCD1}">
                <a14:hiddenFill xmlns:a14="http://schemas.microsoft.com/office/drawing/2010/main">
                  <a:solidFill>
                    <a:srgbClr val="FFFFFF"/>
                  </a:solidFill>
                </a14:hiddenFill>
              </a:ext>
            </a:extLst>
          </p:spPr>
        </p:pic>
      </p:gr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三、以私有制为基础的商品经济的基本矛盾</a:t>
            </a:r>
          </a:p>
        </p:txBody>
      </p:sp>
      <p:sp>
        <p:nvSpPr>
          <p:cNvPr id="19" name="矩形 18">
            <a:extLst>
              <a:ext uri="{FF2B5EF4-FFF2-40B4-BE49-F238E27FC236}">
                <a16:creationId xmlns:a16="http://schemas.microsoft.com/office/drawing/2014/main" xmlns="" id="{ABF52721-F758-471C-89C9-A50A6F347CFA}"/>
              </a:ext>
            </a:extLst>
          </p:cNvPr>
          <p:cNvSpPr/>
          <p:nvPr/>
        </p:nvSpPr>
        <p:spPr>
          <a:xfrm>
            <a:off x="262098" y="1539353"/>
            <a:ext cx="4599348" cy="4643707"/>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lang="zh-CN" altLang="en-US" sz="2400" dirty="0">
                <a:solidFill>
                  <a:schemeClr val="bg1"/>
                </a:solidFill>
              </a:rPr>
              <a:t>在资本主义制度下，私人劳动和社会劳动之间的矛盾进一步发展成</a:t>
            </a:r>
            <a:r>
              <a:rPr lang="zh-CN" altLang="en-US" sz="2800" b="1" dirty="0">
                <a:solidFill>
                  <a:schemeClr val="bg1"/>
                </a:solidFill>
              </a:rPr>
              <a:t>资本主义的基本矛盾</a:t>
            </a:r>
            <a:r>
              <a:rPr lang="zh-CN" altLang="en-US" sz="2400" dirty="0">
                <a:solidFill>
                  <a:schemeClr val="bg1"/>
                </a:solidFill>
              </a:rPr>
              <a:t>，即生产社会化和生产资料资本主义私人占有之间的矛盾，正是这一矛盾的不断运动，使</a:t>
            </a:r>
            <a:r>
              <a:rPr lang="zh-CN" altLang="en-US" sz="2400" b="1" dirty="0">
                <a:solidFill>
                  <a:schemeClr val="bg1"/>
                </a:solidFill>
              </a:rPr>
              <a:t>资本主义制度最终被社会主义制度所代替具有了客观必然性</a:t>
            </a:r>
            <a:r>
              <a:rPr lang="zh-CN" altLang="en-US" sz="2400" dirty="0">
                <a:solidFill>
                  <a:schemeClr val="bg1"/>
                </a:solidFill>
              </a:rPr>
              <a:t>。</a:t>
            </a:r>
            <a:endParaRPr kumimoji="0" lang="zh-CN"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3086903901"/>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10" name="矩形 9">
            <a:extLst>
              <a:ext uri="{FF2B5EF4-FFF2-40B4-BE49-F238E27FC236}">
                <a16:creationId xmlns:a16="http://schemas.microsoft.com/office/drawing/2014/main" xmlns="" id="{F292B2E0-DC67-4F08-8283-A04F0B6D51FD}"/>
              </a:ext>
            </a:extLst>
          </p:cNvPr>
          <p:cNvSpPr/>
          <p:nvPr/>
        </p:nvSpPr>
        <p:spPr>
          <a:xfrm>
            <a:off x="0" y="3152001"/>
            <a:ext cx="2990289" cy="1135054"/>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0">
              <a:lnSpc>
                <a:spcPct val="150000"/>
              </a:lnSpc>
              <a:spcBef>
                <a:spcPct val="0"/>
              </a:spcBef>
              <a:spcAft>
                <a:spcPct val="0"/>
              </a:spcAft>
              <a:buClrTx/>
              <a:buSzTx/>
              <a:buFontTx/>
              <a:buNone/>
              <a:tabLst/>
              <a:defRPr/>
            </a:pPr>
            <a:r>
              <a:rPr lang="zh-CN" altLang="en-US" sz="2400" b="1" dirty="0">
                <a:solidFill>
                  <a:srgbClr val="B26A37"/>
                </a:solidFill>
              </a:rPr>
              <a:t>科学的</a:t>
            </a:r>
            <a:endParaRPr lang="en-US" altLang="zh-CN" sz="2400" b="1" dirty="0">
              <a:solidFill>
                <a:srgbClr val="B26A37"/>
              </a:solidFill>
            </a:endParaRPr>
          </a:p>
          <a:p>
            <a:pPr marR="0" lvl="0" indent="0" algn="ctr" defTabSz="914400" rtl="0" eaLnBrk="1" fontAlgn="base" latinLnBrk="0" hangingPunct="0">
              <a:lnSpc>
                <a:spcPct val="150000"/>
              </a:lnSpc>
              <a:spcBef>
                <a:spcPct val="0"/>
              </a:spcBef>
              <a:spcAft>
                <a:spcPct val="0"/>
              </a:spcAft>
              <a:buClrTx/>
              <a:buSzTx/>
              <a:buFontTx/>
              <a:buNone/>
              <a:tabLst/>
              <a:defRPr/>
            </a:pPr>
            <a:r>
              <a:rPr lang="zh-CN" altLang="en-US" sz="2400" b="1" dirty="0">
                <a:solidFill>
                  <a:srgbClr val="B26A37"/>
                </a:solidFill>
              </a:rPr>
              <a:t>劳动价值论</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3" name="组合 2">
            <a:extLst>
              <a:ext uri="{FF2B5EF4-FFF2-40B4-BE49-F238E27FC236}">
                <a16:creationId xmlns:a16="http://schemas.microsoft.com/office/drawing/2014/main" xmlns="" id="{94B7B22C-6EF6-4E24-90AB-984B43E3AB5C}"/>
              </a:ext>
            </a:extLst>
          </p:cNvPr>
          <p:cNvGrpSpPr/>
          <p:nvPr/>
        </p:nvGrpSpPr>
        <p:grpSpPr>
          <a:xfrm>
            <a:off x="2990289" y="1550167"/>
            <a:ext cx="9201711" cy="4338722"/>
            <a:chOff x="1829146" y="1259639"/>
            <a:chExt cx="8533707" cy="4338722"/>
          </a:xfrm>
        </p:grpSpPr>
        <p:grpSp>
          <p:nvGrpSpPr>
            <p:cNvPr id="6" name="组合 5">
              <a:extLst>
                <a:ext uri="{FF2B5EF4-FFF2-40B4-BE49-F238E27FC236}">
                  <a16:creationId xmlns:a16="http://schemas.microsoft.com/office/drawing/2014/main" xmlns="" id="{9152AB3C-7185-4E24-9911-D9B0FF35C79A}"/>
                </a:ext>
              </a:extLst>
            </p:cNvPr>
            <p:cNvGrpSpPr/>
            <p:nvPr/>
          </p:nvGrpSpPr>
          <p:grpSpPr>
            <a:xfrm>
              <a:off x="1829146" y="1259639"/>
              <a:ext cx="2019812" cy="4338722"/>
              <a:chOff x="2059" y="-1"/>
              <a:chExt cx="2019812" cy="4338722"/>
            </a:xfrm>
          </p:grpSpPr>
          <p:sp>
            <p:nvSpPr>
              <p:cNvPr id="17" name="流程图: 手动操作 16">
                <a:extLst>
                  <a:ext uri="{FF2B5EF4-FFF2-40B4-BE49-F238E27FC236}">
                    <a16:creationId xmlns:a16="http://schemas.microsoft.com/office/drawing/2014/main" xmlns="" id="{4633536C-B7EF-408E-891F-8BF6141536B4}"/>
                  </a:ext>
                </a:extLst>
              </p:cNvPr>
              <p:cNvSpPr/>
              <p:nvPr/>
            </p:nvSpPr>
            <p:spPr>
              <a:xfrm rot="16200000">
                <a:off x="-1157396" y="1159454"/>
                <a:ext cx="4338722" cy="2019812"/>
              </a:xfrm>
              <a:prstGeom prst="flowChartManualOperation">
                <a:avLst/>
              </a:prstGeom>
              <a:solidFill>
                <a:srgbClr val="B26A37"/>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8" name="流程图: 手动操作 4">
                <a:extLst>
                  <a:ext uri="{FF2B5EF4-FFF2-40B4-BE49-F238E27FC236}">
                    <a16:creationId xmlns:a16="http://schemas.microsoft.com/office/drawing/2014/main" xmlns="" id="{9BC590AB-DF88-4361-964C-2A9E07148451}"/>
                  </a:ext>
                </a:extLst>
              </p:cNvPr>
              <p:cNvSpPr txBox="1"/>
              <p:nvPr/>
            </p:nvSpPr>
            <p:spPr>
              <a:xfrm rot="21600000">
                <a:off x="2059" y="867743"/>
                <a:ext cx="2019812" cy="26032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0" rIns="152400" bIns="0" numCol="1" spcCol="1270" anchor="ctr" anchorCtr="0">
                <a:noAutofit/>
              </a:bodyPr>
              <a:lstStyle/>
              <a:p>
                <a:pPr marL="0" lvl="0" indent="0" algn="ctr" defTabSz="1066800">
                  <a:lnSpc>
                    <a:spcPct val="150000"/>
                  </a:lnSpc>
                  <a:spcBef>
                    <a:spcPct val="0"/>
                  </a:spcBef>
                  <a:spcAft>
                    <a:spcPct val="35000"/>
                  </a:spcAft>
                  <a:buNone/>
                </a:pPr>
                <a:r>
                  <a:rPr lang="zh-CN" altLang="en-US" sz="2400" kern="1200" dirty="0"/>
                  <a:t>商品的二因素和生产商品的劳动的二重性及其相互关系的理论</a:t>
                </a:r>
              </a:p>
            </p:txBody>
          </p:sp>
        </p:grpSp>
        <p:grpSp>
          <p:nvGrpSpPr>
            <p:cNvPr id="7" name="组合 6">
              <a:extLst>
                <a:ext uri="{FF2B5EF4-FFF2-40B4-BE49-F238E27FC236}">
                  <a16:creationId xmlns:a16="http://schemas.microsoft.com/office/drawing/2014/main" xmlns="" id="{D4000B19-0E61-4469-9BE2-85483B2C69A3}"/>
                </a:ext>
              </a:extLst>
            </p:cNvPr>
            <p:cNvGrpSpPr/>
            <p:nvPr/>
          </p:nvGrpSpPr>
          <p:grpSpPr>
            <a:xfrm>
              <a:off x="4000444" y="1259639"/>
              <a:ext cx="2019812" cy="4338722"/>
              <a:chOff x="2173357" y="-1"/>
              <a:chExt cx="2019812" cy="4338722"/>
            </a:xfrm>
          </p:grpSpPr>
          <p:sp>
            <p:nvSpPr>
              <p:cNvPr id="15" name="流程图: 手动操作 14">
                <a:extLst>
                  <a:ext uri="{FF2B5EF4-FFF2-40B4-BE49-F238E27FC236}">
                    <a16:creationId xmlns:a16="http://schemas.microsoft.com/office/drawing/2014/main" xmlns="" id="{110394AE-BD0F-4B5E-BD88-C09EAA029146}"/>
                  </a:ext>
                </a:extLst>
              </p:cNvPr>
              <p:cNvSpPr/>
              <p:nvPr/>
            </p:nvSpPr>
            <p:spPr>
              <a:xfrm rot="16200000">
                <a:off x="1013902" y="1159454"/>
                <a:ext cx="4338722" cy="2019812"/>
              </a:xfrm>
              <a:prstGeom prst="flowChartManualOperation">
                <a:avLst/>
              </a:prstGeom>
              <a:solidFill>
                <a:srgbClr val="B26A37"/>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6" name="流程图: 手动操作 6">
                <a:extLst>
                  <a:ext uri="{FF2B5EF4-FFF2-40B4-BE49-F238E27FC236}">
                    <a16:creationId xmlns:a16="http://schemas.microsoft.com/office/drawing/2014/main" xmlns="" id="{AD375296-02A7-4FA5-BFD5-CCADF8E1DEFC}"/>
                  </a:ext>
                </a:extLst>
              </p:cNvPr>
              <p:cNvSpPr txBox="1"/>
              <p:nvPr/>
            </p:nvSpPr>
            <p:spPr>
              <a:xfrm rot="21600000">
                <a:off x="2173357" y="867743"/>
                <a:ext cx="2019812" cy="26032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0" rIns="152400" bIns="0" numCol="1" spcCol="1270" anchor="ctr" anchorCtr="0">
                <a:noAutofit/>
              </a:bodyPr>
              <a:lstStyle/>
              <a:p>
                <a:pPr marL="0" lvl="0" indent="0" algn="ctr" defTabSz="1066800">
                  <a:lnSpc>
                    <a:spcPct val="150000"/>
                  </a:lnSpc>
                  <a:spcBef>
                    <a:spcPct val="0"/>
                  </a:spcBef>
                  <a:spcAft>
                    <a:spcPct val="35000"/>
                  </a:spcAft>
                  <a:buNone/>
                </a:pPr>
                <a:r>
                  <a:rPr lang="zh-CN" altLang="en-US" sz="2400" kern="1200" dirty="0"/>
                  <a:t>价值的规定性及其变化规律的理论</a:t>
                </a:r>
              </a:p>
            </p:txBody>
          </p:sp>
        </p:grpSp>
        <p:grpSp>
          <p:nvGrpSpPr>
            <p:cNvPr id="8" name="组合 7">
              <a:extLst>
                <a:ext uri="{FF2B5EF4-FFF2-40B4-BE49-F238E27FC236}">
                  <a16:creationId xmlns:a16="http://schemas.microsoft.com/office/drawing/2014/main" xmlns="" id="{9B274350-BAD4-472B-8938-B1A6E4059EB9}"/>
                </a:ext>
              </a:extLst>
            </p:cNvPr>
            <p:cNvGrpSpPr/>
            <p:nvPr/>
          </p:nvGrpSpPr>
          <p:grpSpPr>
            <a:xfrm>
              <a:off x="6171742" y="1259639"/>
              <a:ext cx="2019812" cy="4338722"/>
              <a:chOff x="4344655" y="-1"/>
              <a:chExt cx="2019812" cy="4338722"/>
            </a:xfrm>
          </p:grpSpPr>
          <p:sp>
            <p:nvSpPr>
              <p:cNvPr id="13" name="流程图: 手动操作 12">
                <a:extLst>
                  <a:ext uri="{FF2B5EF4-FFF2-40B4-BE49-F238E27FC236}">
                    <a16:creationId xmlns:a16="http://schemas.microsoft.com/office/drawing/2014/main" xmlns="" id="{59E24FB5-48E9-449F-8C29-DFA28A78F3A5}"/>
                  </a:ext>
                </a:extLst>
              </p:cNvPr>
              <p:cNvSpPr/>
              <p:nvPr/>
            </p:nvSpPr>
            <p:spPr>
              <a:xfrm rot="16200000">
                <a:off x="3185200" y="1159454"/>
                <a:ext cx="4338722" cy="2019812"/>
              </a:xfrm>
              <a:prstGeom prst="flowChartManualOperation">
                <a:avLst/>
              </a:prstGeom>
              <a:solidFill>
                <a:srgbClr val="B26A37"/>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4" name="流程图: 手动操作 8">
                <a:extLst>
                  <a:ext uri="{FF2B5EF4-FFF2-40B4-BE49-F238E27FC236}">
                    <a16:creationId xmlns:a16="http://schemas.microsoft.com/office/drawing/2014/main" xmlns="" id="{04299631-A698-48EA-A803-6DC191A322AF}"/>
                  </a:ext>
                </a:extLst>
              </p:cNvPr>
              <p:cNvSpPr txBox="1"/>
              <p:nvPr/>
            </p:nvSpPr>
            <p:spPr>
              <a:xfrm rot="21600000">
                <a:off x="4344655" y="867743"/>
                <a:ext cx="2019812" cy="26032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0" rIns="152400" bIns="0" numCol="1" spcCol="1270" anchor="ctr" anchorCtr="0">
                <a:noAutofit/>
              </a:bodyPr>
              <a:lstStyle/>
              <a:p>
                <a:pPr marL="0" lvl="0" indent="0" algn="ctr" defTabSz="1066800">
                  <a:lnSpc>
                    <a:spcPct val="150000"/>
                  </a:lnSpc>
                  <a:spcBef>
                    <a:spcPct val="0"/>
                  </a:spcBef>
                  <a:spcAft>
                    <a:spcPct val="35000"/>
                  </a:spcAft>
                  <a:buNone/>
                </a:pPr>
                <a:r>
                  <a:rPr lang="zh-CN" altLang="en-US" sz="2400" kern="1200"/>
                  <a:t>价值形式的发展和货币起源的理论</a:t>
                </a:r>
              </a:p>
            </p:txBody>
          </p:sp>
        </p:grpSp>
        <p:grpSp>
          <p:nvGrpSpPr>
            <p:cNvPr id="9" name="组合 8">
              <a:extLst>
                <a:ext uri="{FF2B5EF4-FFF2-40B4-BE49-F238E27FC236}">
                  <a16:creationId xmlns:a16="http://schemas.microsoft.com/office/drawing/2014/main" xmlns="" id="{3E205752-006D-4337-A73A-B6D53E7FEA5A}"/>
                </a:ext>
              </a:extLst>
            </p:cNvPr>
            <p:cNvGrpSpPr/>
            <p:nvPr/>
          </p:nvGrpSpPr>
          <p:grpSpPr>
            <a:xfrm>
              <a:off x="8343041" y="1259639"/>
              <a:ext cx="2019812" cy="4338722"/>
              <a:chOff x="6515954" y="-1"/>
              <a:chExt cx="2019812" cy="4338722"/>
            </a:xfrm>
          </p:grpSpPr>
          <p:sp>
            <p:nvSpPr>
              <p:cNvPr id="11" name="流程图: 手动操作 10">
                <a:extLst>
                  <a:ext uri="{FF2B5EF4-FFF2-40B4-BE49-F238E27FC236}">
                    <a16:creationId xmlns:a16="http://schemas.microsoft.com/office/drawing/2014/main" xmlns="" id="{BFBC1501-0626-454E-97CA-BAA4545CB44A}"/>
                  </a:ext>
                </a:extLst>
              </p:cNvPr>
              <p:cNvSpPr/>
              <p:nvPr/>
            </p:nvSpPr>
            <p:spPr>
              <a:xfrm rot="16200000">
                <a:off x="5356499" y="1159454"/>
                <a:ext cx="4338722" cy="2019812"/>
              </a:xfrm>
              <a:prstGeom prst="flowChartManualOperation">
                <a:avLst/>
              </a:prstGeom>
              <a:solidFill>
                <a:srgbClr val="B26A37"/>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2" name="流程图: 手动操作 10">
                <a:extLst>
                  <a:ext uri="{FF2B5EF4-FFF2-40B4-BE49-F238E27FC236}">
                    <a16:creationId xmlns:a16="http://schemas.microsoft.com/office/drawing/2014/main" xmlns="" id="{FB7F1CED-4D39-479B-BA54-6DE568875393}"/>
                  </a:ext>
                </a:extLst>
              </p:cNvPr>
              <p:cNvSpPr txBox="1"/>
              <p:nvPr/>
            </p:nvSpPr>
            <p:spPr>
              <a:xfrm rot="21600000">
                <a:off x="6515954" y="867743"/>
                <a:ext cx="2019812" cy="26032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0" rIns="152400" bIns="0" numCol="1" spcCol="1270" anchor="ctr" anchorCtr="0">
                <a:noAutofit/>
              </a:bodyPr>
              <a:lstStyle/>
              <a:p>
                <a:pPr marL="0" lvl="0" indent="0" algn="ctr" defTabSz="1066800">
                  <a:lnSpc>
                    <a:spcPct val="150000"/>
                  </a:lnSpc>
                  <a:spcBef>
                    <a:spcPct val="0"/>
                  </a:spcBef>
                  <a:spcAft>
                    <a:spcPct val="35000"/>
                  </a:spcAft>
                  <a:buNone/>
                </a:pPr>
                <a:r>
                  <a:rPr lang="zh-CN" altLang="en-US" sz="2400" kern="1200"/>
                  <a:t>商品经济的基本矛盾和基本规律及其作用的理论</a:t>
                </a:r>
              </a:p>
            </p:txBody>
          </p:sp>
        </p:grpSp>
      </p:grpSp>
      <p:pic>
        <p:nvPicPr>
          <p:cNvPr id="20" name="图片 8">
            <a:hlinkClick r:id="rId2" action="ppaction://hlinksldjump"/>
            <a:extLst>
              <a:ext uri="{FF2B5EF4-FFF2-40B4-BE49-F238E27FC236}">
                <a16:creationId xmlns:a16="http://schemas.microsoft.com/office/drawing/2014/main" xmlns="" id="{32F09E67-3101-49D4-894B-B7D567401D12}"/>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349175"/>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21" name="矩形: 圆角 20">
            <a:extLst>
              <a:ext uri="{FF2B5EF4-FFF2-40B4-BE49-F238E27FC236}">
                <a16:creationId xmlns:a16="http://schemas.microsoft.com/office/drawing/2014/main" xmlns="" id="{0282FCF7-1D06-44C1-8BEA-57A292115B44}"/>
              </a:ext>
            </a:extLst>
          </p:cNvPr>
          <p:cNvSpPr/>
          <p:nvPr/>
        </p:nvSpPr>
        <p:spPr>
          <a:xfrm>
            <a:off x="2452914" y="1067806"/>
            <a:ext cx="728617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（一）马克思劳动价值论的理论和实践意义</a:t>
            </a:r>
          </a:p>
        </p:txBody>
      </p:sp>
      <p:sp>
        <p:nvSpPr>
          <p:cNvPr id="11" name="文本框 1">
            <a:extLst>
              <a:ext uri="{FF2B5EF4-FFF2-40B4-BE49-F238E27FC236}">
                <a16:creationId xmlns:a16="http://schemas.microsoft.com/office/drawing/2014/main" xmlns="" id="{D04EAF57-C70F-4128-B931-EEDBBD031FFB}"/>
              </a:ext>
            </a:extLst>
          </p:cNvPr>
          <p:cNvSpPr txBox="1">
            <a:spLocks noChangeArrowheads="1"/>
          </p:cNvSpPr>
          <p:nvPr/>
        </p:nvSpPr>
        <p:spPr bwMode="auto">
          <a:xfrm>
            <a:off x="231635" y="1872889"/>
            <a:ext cx="11219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en-US" altLang="zh-CN" sz="2400" b="1" dirty="0">
                <a:solidFill>
                  <a:srgbClr val="B26A37"/>
                </a:solidFill>
                <a:latin typeface="微软雅黑" panose="020B0503020204020204" pitchFamily="34" charset="-122"/>
                <a:sym typeface="微软雅黑" panose="020B0503020204020204" pitchFamily="34" charset="-122"/>
              </a:rPr>
              <a:t>1.</a:t>
            </a:r>
            <a:r>
              <a:rPr lang="zh-CN" altLang="en-US" sz="2400" b="1" dirty="0">
                <a:solidFill>
                  <a:srgbClr val="B26A37"/>
                </a:solidFill>
                <a:latin typeface="微软雅黑" panose="020B0503020204020204" pitchFamily="34" charset="-122"/>
                <a:sym typeface="微软雅黑" panose="020B0503020204020204" pitchFamily="34" charset="-122"/>
              </a:rPr>
              <a:t>扬弃了英国古典政治经济学的观点，为剩余价值论的创立奠定了基础</a:t>
            </a:r>
          </a:p>
        </p:txBody>
      </p:sp>
      <p:grpSp>
        <p:nvGrpSpPr>
          <p:cNvPr id="3" name="组合 2">
            <a:extLst>
              <a:ext uri="{FF2B5EF4-FFF2-40B4-BE49-F238E27FC236}">
                <a16:creationId xmlns:a16="http://schemas.microsoft.com/office/drawing/2014/main" xmlns="" id="{69F83527-7FDB-4C75-B0FC-AF3D0C61D1FA}"/>
              </a:ext>
            </a:extLst>
          </p:cNvPr>
          <p:cNvGrpSpPr/>
          <p:nvPr/>
        </p:nvGrpSpPr>
        <p:grpSpPr>
          <a:xfrm>
            <a:off x="833043" y="3240075"/>
            <a:ext cx="3987100" cy="2911211"/>
            <a:chOff x="833043" y="2878983"/>
            <a:chExt cx="3987100" cy="2911211"/>
          </a:xfrm>
        </p:grpSpPr>
        <p:sp>
          <p:nvSpPr>
            <p:cNvPr id="41" name="矩形 40">
              <a:extLst>
                <a:ext uri="{FF2B5EF4-FFF2-40B4-BE49-F238E27FC236}">
                  <a16:creationId xmlns:a16="http://schemas.microsoft.com/office/drawing/2014/main" xmlns="" id="{44558631-3F19-4DF4-926C-9B1175754432}"/>
                </a:ext>
              </a:extLst>
            </p:cNvPr>
            <p:cNvSpPr/>
            <p:nvPr/>
          </p:nvSpPr>
          <p:spPr>
            <a:xfrm>
              <a:off x="833044" y="5420862"/>
              <a:ext cx="2034328" cy="369332"/>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0">
                <a:spcBef>
                  <a:spcPct val="0"/>
                </a:spcBef>
                <a:spcAft>
                  <a:spcPct val="0"/>
                </a:spcAft>
                <a:buClrTx/>
                <a:buSzTx/>
                <a:buFontTx/>
                <a:buNone/>
                <a:tabLst/>
                <a:defRPr/>
              </a:pPr>
              <a:r>
                <a:rPr lang="zh-CN" altLang="en-US" dirty="0">
                  <a:latin typeface="+mn-ea"/>
                  <a:ea typeface="+mn-ea"/>
                </a:rPr>
                <a:t>亚当</a:t>
              </a:r>
              <a:r>
                <a:rPr lang="en-US" altLang="zh-CN" dirty="0">
                  <a:latin typeface="+mn-ea"/>
                  <a:ea typeface="+mn-ea"/>
                </a:rPr>
                <a:t>·</a:t>
              </a:r>
              <a:r>
                <a:rPr lang="zh-CN" altLang="en-US" dirty="0">
                  <a:latin typeface="+mn-ea"/>
                  <a:ea typeface="+mn-ea"/>
                </a:rPr>
                <a:t>斯密</a:t>
              </a:r>
              <a:endParaRPr lang="en-US" altLang="zh-CN" dirty="0">
                <a:latin typeface="+mn-ea"/>
                <a:ea typeface="+mn-ea"/>
              </a:endParaRPr>
            </a:p>
          </p:txBody>
        </p:sp>
        <p:grpSp>
          <p:nvGrpSpPr>
            <p:cNvPr id="2" name="组合 1">
              <a:extLst>
                <a:ext uri="{FF2B5EF4-FFF2-40B4-BE49-F238E27FC236}">
                  <a16:creationId xmlns:a16="http://schemas.microsoft.com/office/drawing/2014/main" xmlns="" id="{38B475F7-C9D5-472A-812E-87A3C777497A}"/>
                </a:ext>
              </a:extLst>
            </p:cNvPr>
            <p:cNvGrpSpPr/>
            <p:nvPr/>
          </p:nvGrpSpPr>
          <p:grpSpPr>
            <a:xfrm>
              <a:off x="833043" y="2878983"/>
              <a:ext cx="3987100" cy="2474006"/>
              <a:chOff x="1093727" y="3534929"/>
              <a:chExt cx="3987100" cy="2474006"/>
            </a:xfrm>
          </p:grpSpPr>
          <p:pic>
            <p:nvPicPr>
              <p:cNvPr id="8194" name="Picture 2">
                <a:extLst>
                  <a:ext uri="{FF2B5EF4-FFF2-40B4-BE49-F238E27FC236}">
                    <a16:creationId xmlns:a16="http://schemas.microsoft.com/office/drawing/2014/main" xmlns="" id="{64F62391-D4D2-4345-80D6-18C4531BD2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3727" y="3534930"/>
                <a:ext cx="2034328" cy="247400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xmlns="" id="{96A120D3-8974-4877-827F-9E6F02DEB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54310" y="3534929"/>
                <a:ext cx="1926517" cy="247400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矩形 42">
              <a:extLst>
                <a:ext uri="{FF2B5EF4-FFF2-40B4-BE49-F238E27FC236}">
                  <a16:creationId xmlns:a16="http://schemas.microsoft.com/office/drawing/2014/main" xmlns="" id="{F2933D89-7978-4FA1-9BDE-D9C224738C48}"/>
                </a:ext>
              </a:extLst>
            </p:cNvPr>
            <p:cNvSpPr/>
            <p:nvPr/>
          </p:nvSpPr>
          <p:spPr>
            <a:xfrm>
              <a:off x="2893626" y="5420862"/>
              <a:ext cx="1926517" cy="369332"/>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a:defRPr/>
              </a:pPr>
              <a:r>
                <a:rPr lang="zh-CN" altLang="en-US" dirty="0">
                  <a:latin typeface="+mn-ea"/>
                  <a:ea typeface="+mn-ea"/>
                </a:rPr>
                <a:t>大卫</a:t>
              </a:r>
              <a:r>
                <a:rPr lang="en-US" altLang="zh-CN" dirty="0">
                  <a:latin typeface="+mn-ea"/>
                  <a:ea typeface="+mn-ea"/>
                </a:rPr>
                <a:t>·</a:t>
              </a:r>
              <a:r>
                <a:rPr lang="zh-CN" altLang="en-US" dirty="0">
                  <a:latin typeface="+mn-ea"/>
                  <a:ea typeface="+mn-ea"/>
                </a:rPr>
                <a:t>李嘉图</a:t>
              </a:r>
            </a:p>
          </p:txBody>
        </p:sp>
      </p:grpSp>
      <p:grpSp>
        <p:nvGrpSpPr>
          <p:cNvPr id="4" name="组合 3">
            <a:extLst>
              <a:ext uri="{FF2B5EF4-FFF2-40B4-BE49-F238E27FC236}">
                <a16:creationId xmlns:a16="http://schemas.microsoft.com/office/drawing/2014/main" xmlns="" id="{198CBC48-5238-402D-936E-F3EF91B1BF71}"/>
              </a:ext>
            </a:extLst>
          </p:cNvPr>
          <p:cNvGrpSpPr/>
          <p:nvPr/>
        </p:nvGrpSpPr>
        <p:grpSpPr>
          <a:xfrm>
            <a:off x="5310180" y="2971066"/>
            <a:ext cx="1111484" cy="3631887"/>
            <a:chOff x="1418907" y="1941830"/>
            <a:chExt cx="1432243" cy="4680000"/>
          </a:xfrm>
        </p:grpSpPr>
        <p:cxnSp>
          <p:nvCxnSpPr>
            <p:cNvPr id="12" name="MH_Other_1">
              <a:extLst>
                <a:ext uri="{FF2B5EF4-FFF2-40B4-BE49-F238E27FC236}">
                  <a16:creationId xmlns:a16="http://schemas.microsoft.com/office/drawing/2014/main" xmlns="" id="{9C9CDC24-B7EA-436F-8755-8AF71F36AD06}"/>
                </a:ext>
              </a:extLst>
            </p:cNvPr>
            <p:cNvCxnSpPr/>
            <p:nvPr>
              <p:custDataLst>
                <p:tags r:id="rId1"/>
              </p:custDataLst>
            </p:nvPr>
          </p:nvCxnSpPr>
          <p:spPr>
            <a:xfrm>
              <a:off x="1489075" y="1941830"/>
              <a:ext cx="0" cy="4680000"/>
            </a:xfrm>
            <a:prstGeom prst="line">
              <a:avLst/>
            </a:prstGeom>
            <a:ln w="19050">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13" name="MH_Other_3">
              <a:extLst>
                <a:ext uri="{FF2B5EF4-FFF2-40B4-BE49-F238E27FC236}">
                  <a16:creationId xmlns:a16="http://schemas.microsoft.com/office/drawing/2014/main" xmlns="" id="{085139AB-CE19-4D5A-8406-046C38873676}"/>
                </a:ext>
              </a:extLst>
            </p:cNvPr>
            <p:cNvCxnSpPr/>
            <p:nvPr>
              <p:custDataLst>
                <p:tags r:id="rId2"/>
              </p:custDataLst>
            </p:nvPr>
          </p:nvCxnSpPr>
          <p:spPr bwMode="auto">
            <a:xfrm flipH="1">
              <a:off x="1419225" y="2576830"/>
              <a:ext cx="1368425" cy="1270"/>
            </a:xfrm>
            <a:prstGeom prst="line">
              <a:avLst/>
            </a:prstGeom>
            <a:ln w="19050">
              <a:solidFill>
                <a:srgbClr val="B26A37"/>
              </a:solidFill>
            </a:ln>
          </p:spPr>
          <p:style>
            <a:lnRef idx="1">
              <a:schemeClr val="accent1"/>
            </a:lnRef>
            <a:fillRef idx="0">
              <a:schemeClr val="accent1"/>
            </a:fillRef>
            <a:effectRef idx="0">
              <a:schemeClr val="accent1"/>
            </a:effectRef>
            <a:fontRef idx="minor">
              <a:schemeClr val="tx1"/>
            </a:fontRef>
          </p:style>
        </p:cxnSp>
        <p:sp>
          <p:nvSpPr>
            <p:cNvPr id="14" name="MH_Other_4">
              <a:extLst>
                <a:ext uri="{FF2B5EF4-FFF2-40B4-BE49-F238E27FC236}">
                  <a16:creationId xmlns:a16="http://schemas.microsoft.com/office/drawing/2014/main" xmlns="" id="{C8132B74-FB7C-41FB-855C-8663A7742004}"/>
                </a:ext>
              </a:extLst>
            </p:cNvPr>
            <p:cNvSpPr/>
            <p:nvPr>
              <p:custDataLst>
                <p:tags r:id="rId3"/>
              </p:custDataLst>
            </p:nvPr>
          </p:nvSpPr>
          <p:spPr bwMode="auto">
            <a:xfrm rot="5400000">
              <a:off x="1419860" y="2512060"/>
              <a:ext cx="128270" cy="130175"/>
            </a:xfrm>
            <a:prstGeom prst="ellipse">
              <a:avLst/>
            </a:prstGeom>
            <a:solidFill>
              <a:srgbClr val="FFFFFF"/>
            </a:solidFill>
            <a:ln w="190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ko-KR" altLang="en-US">
                <a:solidFill>
                  <a:srgbClr val="FFFFFF"/>
                </a:solidFill>
                <a:latin typeface="+mj-lt"/>
              </a:endParaRPr>
            </a:p>
          </p:txBody>
        </p:sp>
        <p:sp>
          <p:nvSpPr>
            <p:cNvPr id="15" name="MH_Other_5">
              <a:extLst>
                <a:ext uri="{FF2B5EF4-FFF2-40B4-BE49-F238E27FC236}">
                  <a16:creationId xmlns:a16="http://schemas.microsoft.com/office/drawing/2014/main" xmlns="" id="{89E82769-2CAD-4AA5-936F-F7E0650D3FFB}"/>
                </a:ext>
              </a:extLst>
            </p:cNvPr>
            <p:cNvSpPr/>
            <p:nvPr>
              <p:custDataLst>
                <p:tags r:id="rId4"/>
              </p:custDataLst>
            </p:nvPr>
          </p:nvSpPr>
          <p:spPr bwMode="auto">
            <a:xfrm rot="5400000">
              <a:off x="2721610" y="2512060"/>
              <a:ext cx="128270" cy="130175"/>
            </a:xfrm>
            <a:prstGeom prst="ellipse">
              <a:avLst/>
            </a:prstGeom>
            <a:solidFill>
              <a:srgbClr val="FFFFFF"/>
            </a:solidFill>
            <a:ln w="190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ko-KR" altLang="en-US">
                <a:solidFill>
                  <a:srgbClr val="FFFFFF"/>
                </a:solidFill>
                <a:latin typeface="+mj-lt"/>
              </a:endParaRPr>
            </a:p>
          </p:txBody>
        </p:sp>
        <p:cxnSp>
          <p:nvCxnSpPr>
            <p:cNvPr id="16" name="MH_Other_7">
              <a:extLst>
                <a:ext uri="{FF2B5EF4-FFF2-40B4-BE49-F238E27FC236}">
                  <a16:creationId xmlns:a16="http://schemas.microsoft.com/office/drawing/2014/main" xmlns="" id="{1FBFEA14-C3EA-4BEA-87CC-CADAED6FA863}"/>
                </a:ext>
              </a:extLst>
            </p:cNvPr>
            <p:cNvCxnSpPr/>
            <p:nvPr>
              <p:custDataLst>
                <p:tags r:id="rId5"/>
              </p:custDataLst>
            </p:nvPr>
          </p:nvCxnSpPr>
          <p:spPr bwMode="auto">
            <a:xfrm flipH="1">
              <a:off x="1419225" y="3848100"/>
              <a:ext cx="1368425" cy="1905"/>
            </a:xfrm>
            <a:prstGeom prst="line">
              <a:avLst/>
            </a:prstGeom>
            <a:ln w="19050">
              <a:solidFill>
                <a:srgbClr val="B26A37"/>
              </a:solidFill>
            </a:ln>
          </p:spPr>
          <p:style>
            <a:lnRef idx="1">
              <a:schemeClr val="accent1"/>
            </a:lnRef>
            <a:fillRef idx="0">
              <a:schemeClr val="accent1"/>
            </a:fillRef>
            <a:effectRef idx="0">
              <a:schemeClr val="accent1"/>
            </a:effectRef>
            <a:fontRef idx="minor">
              <a:schemeClr val="tx1"/>
            </a:fontRef>
          </p:style>
        </p:cxnSp>
        <p:sp>
          <p:nvSpPr>
            <p:cNvPr id="17" name="MH_Other_8">
              <a:extLst>
                <a:ext uri="{FF2B5EF4-FFF2-40B4-BE49-F238E27FC236}">
                  <a16:creationId xmlns:a16="http://schemas.microsoft.com/office/drawing/2014/main" xmlns="" id="{BC224ADD-86CE-4ED1-B31C-07C3F7FF854F}"/>
                </a:ext>
              </a:extLst>
            </p:cNvPr>
            <p:cNvSpPr/>
            <p:nvPr>
              <p:custDataLst>
                <p:tags r:id="rId6"/>
              </p:custDataLst>
            </p:nvPr>
          </p:nvSpPr>
          <p:spPr bwMode="auto">
            <a:xfrm rot="5400000">
              <a:off x="1419860" y="3783965"/>
              <a:ext cx="128905" cy="130175"/>
            </a:xfrm>
            <a:prstGeom prst="ellipse">
              <a:avLst/>
            </a:prstGeom>
            <a:solidFill>
              <a:srgbClr val="FFFFFF"/>
            </a:solidFill>
            <a:ln w="190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ko-KR" altLang="en-US">
                <a:solidFill>
                  <a:srgbClr val="FFFFFF"/>
                </a:solidFill>
                <a:latin typeface="+mj-lt"/>
              </a:endParaRPr>
            </a:p>
          </p:txBody>
        </p:sp>
        <p:sp>
          <p:nvSpPr>
            <p:cNvPr id="18" name="MH_Other_9">
              <a:extLst>
                <a:ext uri="{FF2B5EF4-FFF2-40B4-BE49-F238E27FC236}">
                  <a16:creationId xmlns:a16="http://schemas.microsoft.com/office/drawing/2014/main" xmlns="" id="{BA9FEA77-0ECB-4BEB-98A7-6921FB3255B3}"/>
                </a:ext>
              </a:extLst>
            </p:cNvPr>
            <p:cNvSpPr/>
            <p:nvPr>
              <p:custDataLst>
                <p:tags r:id="rId7"/>
              </p:custDataLst>
            </p:nvPr>
          </p:nvSpPr>
          <p:spPr bwMode="auto">
            <a:xfrm rot="5400000">
              <a:off x="2721610" y="3783965"/>
              <a:ext cx="128905" cy="130175"/>
            </a:xfrm>
            <a:prstGeom prst="ellipse">
              <a:avLst/>
            </a:prstGeom>
            <a:solidFill>
              <a:srgbClr val="FFFFFF"/>
            </a:solidFill>
            <a:ln w="190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ko-KR" altLang="en-US">
                <a:solidFill>
                  <a:srgbClr val="FFFFFF"/>
                </a:solidFill>
                <a:latin typeface="+mj-lt"/>
              </a:endParaRPr>
            </a:p>
          </p:txBody>
        </p:sp>
        <p:cxnSp>
          <p:nvCxnSpPr>
            <p:cNvPr id="19" name="MH_Other_11">
              <a:extLst>
                <a:ext uri="{FF2B5EF4-FFF2-40B4-BE49-F238E27FC236}">
                  <a16:creationId xmlns:a16="http://schemas.microsoft.com/office/drawing/2014/main" xmlns="" id="{7FB1B9D5-C2C6-4F84-8B84-C8D47E69114F}"/>
                </a:ext>
              </a:extLst>
            </p:cNvPr>
            <p:cNvCxnSpPr/>
            <p:nvPr>
              <p:custDataLst>
                <p:tags r:id="rId8"/>
              </p:custDataLst>
            </p:nvPr>
          </p:nvCxnSpPr>
          <p:spPr bwMode="auto">
            <a:xfrm flipH="1">
              <a:off x="1419225" y="5120005"/>
              <a:ext cx="1368425" cy="1270"/>
            </a:xfrm>
            <a:prstGeom prst="line">
              <a:avLst/>
            </a:prstGeom>
            <a:ln w="19050">
              <a:solidFill>
                <a:srgbClr val="B26A37"/>
              </a:solidFill>
            </a:ln>
          </p:spPr>
          <p:style>
            <a:lnRef idx="1">
              <a:schemeClr val="accent1"/>
            </a:lnRef>
            <a:fillRef idx="0">
              <a:schemeClr val="accent1"/>
            </a:fillRef>
            <a:effectRef idx="0">
              <a:schemeClr val="accent1"/>
            </a:effectRef>
            <a:fontRef idx="minor">
              <a:schemeClr val="tx1"/>
            </a:fontRef>
          </p:style>
        </p:cxnSp>
        <p:sp>
          <p:nvSpPr>
            <p:cNvPr id="20" name="MH_Other_12">
              <a:extLst>
                <a:ext uri="{FF2B5EF4-FFF2-40B4-BE49-F238E27FC236}">
                  <a16:creationId xmlns:a16="http://schemas.microsoft.com/office/drawing/2014/main" xmlns="" id="{6E9875DD-28C5-4C89-98A8-B0BA24B28333}"/>
                </a:ext>
              </a:extLst>
            </p:cNvPr>
            <p:cNvSpPr/>
            <p:nvPr>
              <p:custDataLst>
                <p:tags r:id="rId9"/>
              </p:custDataLst>
            </p:nvPr>
          </p:nvSpPr>
          <p:spPr bwMode="auto">
            <a:xfrm rot="5400000">
              <a:off x="1419860" y="5055235"/>
              <a:ext cx="128270" cy="130175"/>
            </a:xfrm>
            <a:prstGeom prst="ellipse">
              <a:avLst/>
            </a:prstGeom>
            <a:solidFill>
              <a:srgbClr val="FFFFFF"/>
            </a:solidFill>
            <a:ln w="190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ko-KR" altLang="en-US">
                <a:solidFill>
                  <a:srgbClr val="FFFFFF"/>
                </a:solidFill>
                <a:latin typeface="+mj-lt"/>
              </a:endParaRPr>
            </a:p>
          </p:txBody>
        </p:sp>
        <p:sp>
          <p:nvSpPr>
            <p:cNvPr id="23" name="MH_Other_13">
              <a:extLst>
                <a:ext uri="{FF2B5EF4-FFF2-40B4-BE49-F238E27FC236}">
                  <a16:creationId xmlns:a16="http://schemas.microsoft.com/office/drawing/2014/main" xmlns="" id="{F20DCA68-5326-4074-A7F0-3106952F6A47}"/>
                </a:ext>
              </a:extLst>
            </p:cNvPr>
            <p:cNvSpPr/>
            <p:nvPr>
              <p:custDataLst>
                <p:tags r:id="rId10"/>
              </p:custDataLst>
            </p:nvPr>
          </p:nvSpPr>
          <p:spPr bwMode="auto">
            <a:xfrm rot="5400000">
              <a:off x="2721610" y="5055235"/>
              <a:ext cx="128270" cy="130175"/>
            </a:xfrm>
            <a:prstGeom prst="ellipse">
              <a:avLst/>
            </a:prstGeom>
            <a:solidFill>
              <a:srgbClr val="FFFFFF"/>
            </a:solidFill>
            <a:ln w="1905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ko-KR" altLang="en-US">
                <a:solidFill>
                  <a:srgbClr val="FFFFFF"/>
                </a:solidFill>
                <a:latin typeface="+mj-lt"/>
              </a:endParaRPr>
            </a:p>
          </p:txBody>
        </p:sp>
      </p:grpSp>
      <p:sp>
        <p:nvSpPr>
          <p:cNvPr id="25" name="矩形 24">
            <a:extLst>
              <a:ext uri="{FF2B5EF4-FFF2-40B4-BE49-F238E27FC236}">
                <a16:creationId xmlns:a16="http://schemas.microsoft.com/office/drawing/2014/main" xmlns="" id="{F52D6236-63D8-4949-84BD-DF3531A680C4}"/>
              </a:ext>
            </a:extLst>
          </p:cNvPr>
          <p:cNvSpPr/>
          <p:nvPr/>
        </p:nvSpPr>
        <p:spPr>
          <a:xfrm>
            <a:off x="6548325" y="3225561"/>
            <a:ext cx="5262957" cy="461665"/>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defRPr/>
            </a:pPr>
            <a:r>
              <a:rPr lang="zh-CN" altLang="en-US" sz="2400" dirty="0"/>
              <a:t>不能回答什么劳动创造价值</a:t>
            </a:r>
            <a:endParaRPr lang="en-US" altLang="zh-CN" sz="2400" dirty="0"/>
          </a:p>
        </p:txBody>
      </p:sp>
      <p:sp>
        <p:nvSpPr>
          <p:cNvPr id="26" name="矩形 25">
            <a:extLst>
              <a:ext uri="{FF2B5EF4-FFF2-40B4-BE49-F238E27FC236}">
                <a16:creationId xmlns:a16="http://schemas.microsoft.com/office/drawing/2014/main" xmlns="" id="{EEC91F00-6713-4F7C-8192-B9DC02F4463F}"/>
              </a:ext>
            </a:extLst>
          </p:cNvPr>
          <p:cNvSpPr/>
          <p:nvPr/>
        </p:nvSpPr>
        <p:spPr>
          <a:xfrm>
            <a:off x="6548325" y="4248624"/>
            <a:ext cx="5262957" cy="461665"/>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defRPr/>
            </a:pPr>
            <a:r>
              <a:rPr lang="zh-CN" altLang="en-US" sz="2400" dirty="0"/>
              <a:t>不能明确区分价值和交换价值</a:t>
            </a:r>
          </a:p>
        </p:txBody>
      </p:sp>
      <p:sp>
        <p:nvSpPr>
          <p:cNvPr id="27" name="矩形 26">
            <a:extLst>
              <a:ext uri="{FF2B5EF4-FFF2-40B4-BE49-F238E27FC236}">
                <a16:creationId xmlns:a16="http://schemas.microsoft.com/office/drawing/2014/main" xmlns="" id="{00BA3F33-B781-4D8C-8347-13BD134DE4C9}"/>
              </a:ext>
            </a:extLst>
          </p:cNvPr>
          <p:cNvSpPr/>
          <p:nvPr/>
        </p:nvSpPr>
        <p:spPr>
          <a:xfrm>
            <a:off x="6548326" y="5206637"/>
            <a:ext cx="4406542" cy="1135054"/>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defRPr/>
            </a:pPr>
            <a:r>
              <a:rPr lang="zh-CN" altLang="en-US" sz="2400" dirty="0"/>
              <a:t>不理解社会必要劳动量是如何决定商品价值量的</a:t>
            </a:r>
            <a:endParaRPr lang="zh-CN" altLang="zh-CN" sz="2400" dirty="0">
              <a:solidFill>
                <a:prstClr val="black"/>
              </a:solidFill>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11280450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6">
            <a:extLst>
              <a:ext uri="{FF2B5EF4-FFF2-40B4-BE49-F238E27FC236}">
                <a16:creationId xmlns:a16="http://schemas.microsoft.com/office/drawing/2014/main" xmlns="" id="{80F7D5E9-4E95-488E-9F9C-B10D377AA9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65"/>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035979" y="3624506"/>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xmlns=""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552458" y="4425602"/>
              <a:ext cx="5106616" cy="954107"/>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ea typeface="微软雅黑" panose="020B0503020204020204" pitchFamily="34" charset="-122"/>
                </a:rPr>
                <a:t>以私有制为基础的商品经济的基本矛盾</a:t>
              </a: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058875" y="2176041"/>
            <a:ext cx="9833233" cy="1015663"/>
            <a:chOff x="1283945" y="2888822"/>
            <a:chExt cx="9833233"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833233" cy="1015663"/>
              <a:chOff x="1041963" y="994023"/>
              <a:chExt cx="9833233"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994023"/>
                <a:ext cx="983323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770178" y="3134522"/>
              <a:ext cx="5424958"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ea typeface="微软雅黑" panose="020B0503020204020204" pitchFamily="34" charset="-122"/>
                </a:rPr>
                <a:t>价值规律及其作用</a:t>
              </a:r>
            </a:p>
          </p:txBody>
        </p:sp>
      </p:grpSp>
      <p:grpSp>
        <p:nvGrpSpPr>
          <p:cNvPr id="29" name="组合 28">
            <a:extLst>
              <a:ext uri="{FF2B5EF4-FFF2-40B4-BE49-F238E27FC236}">
                <a16:creationId xmlns:a16="http://schemas.microsoft.com/office/drawing/2014/main" xmlns="" id="{7E981474-505D-4750-AB62-BDF72BFB9F66}"/>
              </a:ext>
            </a:extLst>
          </p:cNvPr>
          <p:cNvGrpSpPr/>
          <p:nvPr/>
        </p:nvGrpSpPr>
        <p:grpSpPr>
          <a:xfrm>
            <a:off x="2711994" y="5072972"/>
            <a:ext cx="9907515" cy="1015663"/>
            <a:chOff x="2284484" y="4379771"/>
            <a:chExt cx="9907515" cy="1015663"/>
          </a:xfrm>
        </p:grpSpPr>
        <p:grpSp>
          <p:nvGrpSpPr>
            <p:cNvPr id="30" name="组合 29">
              <a:extLst>
                <a:ext uri="{FF2B5EF4-FFF2-40B4-BE49-F238E27FC236}">
                  <a16:creationId xmlns:a16="http://schemas.microsoft.com/office/drawing/2014/main" xmlns="" id="{B1983CD1-66AC-40C3-991C-C51DA772EDD6}"/>
                </a:ext>
              </a:extLst>
            </p:cNvPr>
            <p:cNvGrpSpPr/>
            <p:nvPr/>
          </p:nvGrpSpPr>
          <p:grpSpPr>
            <a:xfrm>
              <a:off x="2284484" y="4379771"/>
              <a:ext cx="9907515" cy="1015663"/>
              <a:chOff x="1041966" y="994023"/>
              <a:chExt cx="9907515" cy="1015663"/>
            </a:xfrm>
          </p:grpSpPr>
          <p:sp>
            <p:nvSpPr>
              <p:cNvPr id="48" name="平行四边形 47">
                <a:extLst>
                  <a:ext uri="{FF2B5EF4-FFF2-40B4-BE49-F238E27FC236}">
                    <a16:creationId xmlns:a16="http://schemas.microsoft.com/office/drawing/2014/main" xmlns="" id="{FA9A5F12-156B-4780-AC15-03207820FBB4}"/>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矩形 38">
                <a:extLst>
                  <a:ext uri="{FF2B5EF4-FFF2-40B4-BE49-F238E27FC236}">
                    <a16:creationId xmlns:a16="http://schemas.microsoft.com/office/drawing/2014/main" xmlns="" id="{EC96E3A7-E1A4-4756-9FA7-5F4D0E420164}"/>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四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1" name="矩形 30">
              <a:hlinkClick r:id="rId6" action="ppaction://hlinksldjump"/>
              <a:extLst>
                <a:ext uri="{FF2B5EF4-FFF2-40B4-BE49-F238E27FC236}">
                  <a16:creationId xmlns:a16="http://schemas.microsoft.com/office/drawing/2014/main" xmlns="" id="{C3925E02-7DE4-4BB1-A621-33A2B8232F33}"/>
                </a:ext>
              </a:extLst>
            </p:cNvPr>
            <p:cNvSpPr/>
            <p:nvPr/>
          </p:nvSpPr>
          <p:spPr>
            <a:xfrm>
              <a:off x="5508077" y="4614247"/>
              <a:ext cx="4956521"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ea typeface="微软雅黑" panose="020B0503020204020204" pitchFamily="34" charset="-122"/>
                </a:rPr>
                <a:t>科学认识马克思劳动价值论</a:t>
              </a:r>
            </a:p>
          </p:txBody>
        </p:sp>
      </p:grpSp>
      <p:grpSp>
        <p:nvGrpSpPr>
          <p:cNvPr id="2" name="组合 1">
            <a:extLst>
              <a:ext uri="{FF2B5EF4-FFF2-40B4-BE49-F238E27FC236}">
                <a16:creationId xmlns:a16="http://schemas.microsoft.com/office/drawing/2014/main" xmlns="" id="{0F7F3DC2-222F-44F9-8F28-9D1F274238C8}"/>
              </a:ext>
            </a:extLst>
          </p:cNvPr>
          <p:cNvGrpSpPr/>
          <p:nvPr/>
        </p:nvGrpSpPr>
        <p:grpSpPr>
          <a:xfrm>
            <a:off x="337931" y="727576"/>
            <a:ext cx="9480006" cy="1015663"/>
            <a:chOff x="337931" y="727576"/>
            <a:chExt cx="9480006" cy="1015663"/>
          </a:xfrm>
        </p:grpSpPr>
        <p:grpSp>
          <p:nvGrpSpPr>
            <p:cNvPr id="7" name="组合 6">
              <a:extLst>
                <a:ext uri="{FF2B5EF4-FFF2-40B4-BE49-F238E27FC236}">
                  <a16:creationId xmlns:a16="http://schemas.microsoft.com/office/drawing/2014/main" xmlns="" id="{7E2342E8-CC9A-4F42-8B59-D5C3E65AAE7E}"/>
                </a:ext>
              </a:extLst>
            </p:cNvPr>
            <p:cNvGrpSpPr/>
            <p:nvPr/>
          </p:nvGrpSpPr>
          <p:grpSpPr>
            <a:xfrm>
              <a:off x="337931" y="727576"/>
              <a:ext cx="9480006" cy="1015663"/>
              <a:chOff x="1041966" y="994023"/>
              <a:chExt cx="9480006" cy="1015663"/>
            </a:xfrm>
          </p:grpSpPr>
          <p:sp>
            <p:nvSpPr>
              <p:cNvPr id="6" name="平行四边形 5">
                <a:extLst>
                  <a:ext uri="{FF2B5EF4-FFF2-40B4-BE49-F238E27FC236}">
                    <a16:creationId xmlns:a16="http://schemas.microsoft.com/office/drawing/2014/main" xmlns="" id="{5581663E-4EC9-47CE-804A-3E9878971754}"/>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xmlns="" id="{AF052D45-B158-442B-BA78-B27D4D33D697}"/>
                  </a:ext>
                </a:extLst>
              </p:cNvPr>
              <p:cNvSpPr/>
              <p:nvPr/>
            </p:nvSpPr>
            <p:spPr>
              <a:xfrm>
                <a:off x="3176314" y="1035812"/>
                <a:ext cx="7345658" cy="870431"/>
              </a:xfrm>
              <a:prstGeom prst="rect">
                <a:avLst/>
              </a:prstGeom>
            </p:spPr>
            <p:txBody>
              <a:bodyPr wrap="square">
                <a:spAutoFit/>
              </a:bodyPr>
              <a:lstStyle/>
              <a:p>
                <a:pPr lvl="0" algn="just" eaLnBrk="1" fontAlgn="auto" hangingPunct="1">
                  <a:lnSpc>
                    <a:spcPct val="114000"/>
                  </a:lnSpc>
                  <a:spcBef>
                    <a:spcPts val="0"/>
                  </a:spcBef>
                  <a:spcAft>
                    <a:spcPts val="0"/>
                  </a:spcAf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lang="en-US" altLang="zh-CN" sz="2800" b="1" dirty="0">
                  <a:ln w="0">
                    <a:noFill/>
                  </a:ln>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51" name="矩形 50">
              <a:hlinkClick r:id="rId7" action="ppaction://hlinksldjump"/>
              <a:extLst>
                <a:ext uri="{FF2B5EF4-FFF2-40B4-BE49-F238E27FC236}">
                  <a16:creationId xmlns:a16="http://schemas.microsoft.com/office/drawing/2014/main" xmlns="" id="{F9A17F31-39A7-4189-9FE8-64D32D004F10}"/>
                </a:ext>
              </a:extLst>
            </p:cNvPr>
            <p:cNvSpPr/>
            <p:nvPr/>
          </p:nvSpPr>
          <p:spPr>
            <a:xfrm>
              <a:off x="3825281" y="968220"/>
              <a:ext cx="5424958"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ea typeface="微软雅黑" panose="020B0503020204020204" pitchFamily="34" charset="-122"/>
                  <a:sym typeface="+mn-lt"/>
                </a:rPr>
                <a:t>商品经济的形成和发展</a:t>
              </a:r>
              <a:endParaRPr lang="zh-CN" altLang="en-US" sz="2800" b="1" dirty="0">
                <a:ln w="0">
                  <a:noFill/>
                </a:ln>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dirty="0">
                <a:solidFill>
                  <a:prstClr val="white"/>
                </a:solidFill>
                <a:latin typeface="微软雅黑" panose="020B0503020204020204" pitchFamily="34" charset="-122"/>
                <a:ea typeface="微软雅黑" panose="020B0503020204020204" pitchFamily="34" charset="-122"/>
              </a:rPr>
              <a:t>c</a:t>
            </a:r>
            <a:r>
              <a:rPr kumimoji="0" lang="en-US" altLang="zh-CN" sz="4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ontent</a:t>
            </a:r>
            <a:r>
              <a:rPr lang="en-US" altLang="zh-CN" sz="4400" dirty="0">
                <a:solidFill>
                  <a:prstClr val="white"/>
                </a:solidFill>
                <a:latin typeface="微软雅黑" panose="020B0503020204020204" pitchFamily="34" charset="-122"/>
                <a:ea typeface="微软雅黑" panose="020B0503020204020204" pitchFamily="34" charset="-122"/>
              </a:rPr>
              <a: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728006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2"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1+#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42" name="矩形 41">
            <a:extLst>
              <a:ext uri="{FF2B5EF4-FFF2-40B4-BE49-F238E27FC236}">
                <a16:creationId xmlns:a16="http://schemas.microsoft.com/office/drawing/2014/main" xmlns="" id="{6FFFE038-7A8D-47C7-8E32-D77118BD8BD2}"/>
              </a:ext>
            </a:extLst>
          </p:cNvPr>
          <p:cNvSpPr/>
          <p:nvPr/>
        </p:nvSpPr>
        <p:spPr>
          <a:xfrm>
            <a:off x="4322875" y="2480420"/>
            <a:ext cx="5262957" cy="1134413"/>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defRPr/>
            </a:pPr>
            <a:r>
              <a:rPr lang="zh-CN" altLang="en-US" sz="2400" dirty="0">
                <a:solidFill>
                  <a:prstClr val="black"/>
                </a:solidFill>
              </a:rPr>
              <a:t>什么样的劳动形成价值、为什么形成价值以及怎样形成价值</a:t>
            </a:r>
            <a:endParaRPr lang="en-US" altLang="zh-CN" sz="2400" dirty="0">
              <a:solidFill>
                <a:prstClr val="black"/>
              </a:solidFill>
            </a:endParaRPr>
          </a:p>
        </p:txBody>
      </p:sp>
      <p:pic>
        <p:nvPicPr>
          <p:cNvPr id="13314" name="Picture 2">
            <a:extLst>
              <a:ext uri="{FF2B5EF4-FFF2-40B4-BE49-F238E27FC236}">
                <a16:creationId xmlns:a16="http://schemas.microsoft.com/office/drawing/2014/main" xmlns="" id="{F192B699-E3A2-45FC-89FE-F441AF9007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246"/>
          <a:stretch/>
        </p:blipFill>
        <p:spPr bwMode="auto">
          <a:xfrm>
            <a:off x="406400" y="3126446"/>
            <a:ext cx="2046514" cy="2886427"/>
          </a:xfrm>
          <a:prstGeom prst="rect">
            <a:avLst/>
          </a:prstGeom>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xmlns="" id="{4B28FA67-1B38-4A7E-9614-D547B60AACD1}"/>
              </a:ext>
            </a:extLst>
          </p:cNvPr>
          <p:cNvSpPr/>
          <p:nvPr/>
        </p:nvSpPr>
        <p:spPr>
          <a:xfrm>
            <a:off x="2452914" y="1067806"/>
            <a:ext cx="728617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（一）马克思劳动价值论的理论和实践意义</a:t>
            </a:r>
          </a:p>
        </p:txBody>
      </p:sp>
      <p:sp>
        <p:nvSpPr>
          <p:cNvPr id="10" name="文本框 1">
            <a:extLst>
              <a:ext uri="{FF2B5EF4-FFF2-40B4-BE49-F238E27FC236}">
                <a16:creationId xmlns:a16="http://schemas.microsoft.com/office/drawing/2014/main" xmlns="" id="{4AF6CB23-9A32-4BD6-AB01-7A0F1442E9DC}"/>
              </a:ext>
            </a:extLst>
          </p:cNvPr>
          <p:cNvSpPr txBox="1">
            <a:spLocks noChangeArrowheads="1"/>
          </p:cNvSpPr>
          <p:nvPr/>
        </p:nvSpPr>
        <p:spPr bwMode="auto">
          <a:xfrm>
            <a:off x="231635" y="1872889"/>
            <a:ext cx="11219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en-US" altLang="zh-CN" sz="2400" b="1" dirty="0">
                <a:solidFill>
                  <a:srgbClr val="B26A37"/>
                </a:solidFill>
                <a:latin typeface="微软雅黑" panose="020B0503020204020204" pitchFamily="34" charset="-122"/>
                <a:sym typeface="微软雅黑" panose="020B0503020204020204" pitchFamily="34" charset="-122"/>
              </a:rPr>
              <a:t>1.</a:t>
            </a:r>
            <a:r>
              <a:rPr lang="zh-CN" altLang="en-US" sz="2400" b="1" dirty="0">
                <a:solidFill>
                  <a:srgbClr val="B26A37"/>
                </a:solidFill>
                <a:latin typeface="微软雅黑" panose="020B0503020204020204" pitchFamily="34" charset="-122"/>
                <a:sym typeface="微软雅黑" panose="020B0503020204020204" pitchFamily="34" charset="-122"/>
              </a:rPr>
              <a:t>扬弃了英国古典政治经济学的观点，为剩余价值论的创立奠定了基础</a:t>
            </a:r>
          </a:p>
        </p:txBody>
      </p:sp>
      <p:grpSp>
        <p:nvGrpSpPr>
          <p:cNvPr id="2" name="组合 1">
            <a:extLst>
              <a:ext uri="{FF2B5EF4-FFF2-40B4-BE49-F238E27FC236}">
                <a16:creationId xmlns:a16="http://schemas.microsoft.com/office/drawing/2014/main" xmlns="" id="{7CE8B66E-A671-4905-9ADA-43921762EB36}"/>
              </a:ext>
            </a:extLst>
          </p:cNvPr>
          <p:cNvGrpSpPr/>
          <p:nvPr/>
        </p:nvGrpSpPr>
        <p:grpSpPr>
          <a:xfrm>
            <a:off x="2925681" y="2509400"/>
            <a:ext cx="1234470" cy="1432322"/>
            <a:chOff x="5511610" y="1916908"/>
            <a:chExt cx="1234470" cy="1432322"/>
          </a:xfrm>
        </p:grpSpPr>
        <p:sp>
          <p:nvSpPr>
            <p:cNvPr id="11" name="六边形 10">
              <a:extLst>
                <a:ext uri="{FF2B5EF4-FFF2-40B4-BE49-F238E27FC236}">
                  <a16:creationId xmlns:a16="http://schemas.microsoft.com/office/drawing/2014/main" xmlns="" id="{F4C95DC8-5989-4EA3-87CE-73A6D1C283EC}"/>
                </a:ext>
              </a:extLst>
            </p:cNvPr>
            <p:cNvSpPr>
              <a:spLocks noChangeArrowheads="1"/>
            </p:cNvSpPr>
            <p:nvPr/>
          </p:nvSpPr>
          <p:spPr bwMode="auto">
            <a:xfrm rot="16200000">
              <a:off x="5412684" y="2015834"/>
              <a:ext cx="1432322" cy="1234470"/>
            </a:xfrm>
            <a:prstGeom prst="hexagon">
              <a:avLst>
                <a:gd name="adj" fmla="val 28044"/>
                <a:gd name="vf" fmla="val 115470"/>
              </a:avLst>
            </a:prstGeom>
            <a:solidFill>
              <a:schemeClr val="bg1">
                <a:lumMod val="85000"/>
              </a:schemeClr>
            </a:solidFill>
            <a:ln>
              <a:noFill/>
            </a:ln>
            <a:effectLst/>
          </p:spPr>
          <p:txBody>
            <a:bodyPr vert="eaVert" anchor="ctr"/>
            <a:lstStyle/>
            <a:p>
              <a:pPr algn="ctr">
                <a:defRPr/>
              </a:pPr>
              <a:endParaRPr lang="zh-CN" altLang="en-US" sz="1350">
                <a:solidFill>
                  <a:schemeClr val="lt1"/>
                </a:solidFill>
              </a:endParaRPr>
            </a:p>
          </p:txBody>
        </p:sp>
        <p:sp>
          <p:nvSpPr>
            <p:cNvPr id="12" name="椭圆​​ 40">
              <a:extLst>
                <a:ext uri="{FF2B5EF4-FFF2-40B4-BE49-F238E27FC236}">
                  <a16:creationId xmlns:a16="http://schemas.microsoft.com/office/drawing/2014/main" xmlns="" id="{AA575130-DF09-4B8C-A492-326F7F00AF58}"/>
                </a:ext>
              </a:extLst>
            </p:cNvPr>
            <p:cNvSpPr>
              <a:spLocks noChangeArrowheads="1"/>
            </p:cNvSpPr>
            <p:nvPr/>
          </p:nvSpPr>
          <p:spPr bwMode="auto">
            <a:xfrm rot="16200000">
              <a:off x="5572809" y="2077163"/>
              <a:ext cx="1112081" cy="1111819"/>
            </a:xfrm>
            <a:prstGeom prst="ellipse">
              <a:avLst/>
            </a:prstGeom>
            <a:solidFill>
              <a:srgbClr val="B26A37"/>
            </a:solidFill>
            <a:ln w="38100" algn="ctr">
              <a:solidFill>
                <a:schemeClr val="bg1"/>
              </a:solidFill>
              <a:round/>
            </a:ln>
            <a:effectLst/>
          </p:spPr>
          <p:txBody>
            <a:bodyPr vert="eaVert" anchor="ctr"/>
            <a:lstStyle/>
            <a:p>
              <a:pPr algn="ctr">
                <a:defRPr/>
              </a:pPr>
              <a:endParaRPr lang="zh-CN" altLang="en-US" sz="2400" dirty="0">
                <a:solidFill>
                  <a:schemeClr val="lt1"/>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xmlns="" id="{51F716E5-942B-437E-A17F-58E2756331D6}"/>
              </a:ext>
            </a:extLst>
          </p:cNvPr>
          <p:cNvGrpSpPr/>
          <p:nvPr/>
        </p:nvGrpSpPr>
        <p:grpSpPr>
          <a:xfrm>
            <a:off x="3651395" y="3647216"/>
            <a:ext cx="1234470" cy="1432322"/>
            <a:chOff x="5511610" y="1916908"/>
            <a:chExt cx="1234470" cy="1432322"/>
          </a:xfrm>
        </p:grpSpPr>
        <p:sp>
          <p:nvSpPr>
            <p:cNvPr id="15" name="六边形 14">
              <a:extLst>
                <a:ext uri="{FF2B5EF4-FFF2-40B4-BE49-F238E27FC236}">
                  <a16:creationId xmlns:a16="http://schemas.microsoft.com/office/drawing/2014/main" xmlns="" id="{26F0FD49-C819-4094-8ECA-0CEBF8D9F737}"/>
                </a:ext>
              </a:extLst>
            </p:cNvPr>
            <p:cNvSpPr>
              <a:spLocks noChangeArrowheads="1"/>
            </p:cNvSpPr>
            <p:nvPr/>
          </p:nvSpPr>
          <p:spPr bwMode="auto">
            <a:xfrm rot="16200000">
              <a:off x="5412684" y="2015834"/>
              <a:ext cx="1432322" cy="1234470"/>
            </a:xfrm>
            <a:prstGeom prst="hexagon">
              <a:avLst>
                <a:gd name="adj" fmla="val 28044"/>
                <a:gd name="vf" fmla="val 115470"/>
              </a:avLst>
            </a:prstGeom>
            <a:solidFill>
              <a:schemeClr val="bg1">
                <a:lumMod val="85000"/>
              </a:schemeClr>
            </a:solidFill>
            <a:ln>
              <a:noFill/>
            </a:ln>
            <a:effectLst/>
          </p:spPr>
          <p:txBody>
            <a:bodyPr vert="eaVert" anchor="ctr"/>
            <a:lstStyle/>
            <a:p>
              <a:pPr algn="ctr">
                <a:defRPr/>
              </a:pPr>
              <a:endParaRPr lang="zh-CN" altLang="en-US" sz="1350">
                <a:solidFill>
                  <a:schemeClr val="lt1"/>
                </a:solidFill>
              </a:endParaRPr>
            </a:p>
          </p:txBody>
        </p:sp>
        <p:sp>
          <p:nvSpPr>
            <p:cNvPr id="16" name="椭圆​​ 40">
              <a:extLst>
                <a:ext uri="{FF2B5EF4-FFF2-40B4-BE49-F238E27FC236}">
                  <a16:creationId xmlns:a16="http://schemas.microsoft.com/office/drawing/2014/main" xmlns="" id="{A14625FB-5528-4A9C-B641-40F28B955C76}"/>
                </a:ext>
              </a:extLst>
            </p:cNvPr>
            <p:cNvSpPr>
              <a:spLocks noChangeArrowheads="1"/>
            </p:cNvSpPr>
            <p:nvPr/>
          </p:nvSpPr>
          <p:spPr bwMode="auto">
            <a:xfrm rot="16200000">
              <a:off x="5572809" y="2077163"/>
              <a:ext cx="1112081" cy="1111819"/>
            </a:xfrm>
            <a:prstGeom prst="ellipse">
              <a:avLst/>
            </a:prstGeom>
            <a:solidFill>
              <a:srgbClr val="B26A37"/>
            </a:solidFill>
            <a:ln w="38100" algn="ctr">
              <a:solidFill>
                <a:schemeClr val="bg1"/>
              </a:solidFill>
              <a:round/>
            </a:ln>
            <a:effectLst/>
          </p:spPr>
          <p:txBody>
            <a:bodyPr vert="eaVert" anchor="ctr"/>
            <a:lstStyle/>
            <a:p>
              <a:pPr algn="ctr">
                <a:defRPr/>
              </a:pPr>
              <a:endParaRPr lang="zh-CN" altLang="en-US" sz="2400" dirty="0">
                <a:solidFill>
                  <a:schemeClr val="lt1"/>
                </a:solidFill>
                <a:latin typeface="微软雅黑" panose="020B0503020204020204" pitchFamily="34" charset="-122"/>
                <a:ea typeface="微软雅黑" panose="020B0503020204020204" pitchFamily="34" charset="-122"/>
              </a:endParaRPr>
            </a:p>
          </p:txBody>
        </p:sp>
      </p:grpSp>
      <p:sp>
        <p:nvSpPr>
          <p:cNvPr id="17" name="矩形 16">
            <a:extLst>
              <a:ext uri="{FF2B5EF4-FFF2-40B4-BE49-F238E27FC236}">
                <a16:creationId xmlns:a16="http://schemas.microsoft.com/office/drawing/2014/main" xmlns="" id="{B78D9FF8-4B23-43A8-BABC-B587F5E2AB4E}"/>
              </a:ext>
            </a:extLst>
          </p:cNvPr>
          <p:cNvSpPr/>
          <p:nvPr/>
        </p:nvSpPr>
        <p:spPr>
          <a:xfrm>
            <a:off x="3126154" y="3025433"/>
            <a:ext cx="1173141" cy="461665"/>
          </a:xfrm>
          <a:prstGeom prst="rect">
            <a:avLst/>
          </a:prstGeom>
        </p:spPr>
        <p:txBody>
          <a:bodyPr wrap="square">
            <a:spAutoFit/>
          </a:bodyPr>
          <a:lstStyle/>
          <a:p>
            <a:pPr lvl="0" algn="just" eaLnBrk="1">
              <a:defRPr/>
            </a:pPr>
            <a:r>
              <a:rPr lang="zh-CN" altLang="en-US" sz="2400" b="1" dirty="0">
                <a:solidFill>
                  <a:schemeClr val="bg1"/>
                </a:solidFill>
                <a:latin typeface="+mn-ea"/>
                <a:ea typeface="+mn-ea"/>
              </a:rPr>
              <a:t>确定</a:t>
            </a:r>
            <a:endParaRPr lang="zh-CN" altLang="zh-CN" sz="2400" b="1" dirty="0">
              <a:solidFill>
                <a:schemeClr val="bg1"/>
              </a:solidFill>
              <a:latin typeface="+mn-ea"/>
              <a:ea typeface="+mn-ea"/>
              <a:sym typeface="微软雅黑" panose="020B0503020204020204" pitchFamily="34" charset="-122"/>
            </a:endParaRPr>
          </a:p>
        </p:txBody>
      </p:sp>
      <p:sp>
        <p:nvSpPr>
          <p:cNvPr id="18" name="矩形 17">
            <a:extLst>
              <a:ext uri="{FF2B5EF4-FFF2-40B4-BE49-F238E27FC236}">
                <a16:creationId xmlns:a16="http://schemas.microsoft.com/office/drawing/2014/main" xmlns="" id="{01817DF9-FDC1-4248-BB14-59F3EC4156B0}"/>
              </a:ext>
            </a:extLst>
          </p:cNvPr>
          <p:cNvSpPr/>
          <p:nvPr/>
        </p:nvSpPr>
        <p:spPr>
          <a:xfrm>
            <a:off x="3881059" y="4116353"/>
            <a:ext cx="1173141" cy="461665"/>
          </a:xfrm>
          <a:prstGeom prst="rect">
            <a:avLst/>
          </a:prstGeom>
        </p:spPr>
        <p:txBody>
          <a:bodyPr wrap="square">
            <a:spAutoFit/>
          </a:bodyPr>
          <a:lstStyle/>
          <a:p>
            <a:pPr lvl="0" algn="just" eaLnBrk="1">
              <a:defRPr/>
            </a:pPr>
            <a:r>
              <a:rPr lang="zh-CN" altLang="en-US" sz="2400" b="1" dirty="0">
                <a:solidFill>
                  <a:schemeClr val="bg1"/>
                </a:solidFill>
                <a:latin typeface="+mn-ea"/>
                <a:ea typeface="+mn-ea"/>
              </a:rPr>
              <a:t>阐明</a:t>
            </a:r>
            <a:endParaRPr lang="zh-CN" altLang="zh-CN" sz="2400" b="1" dirty="0">
              <a:solidFill>
                <a:schemeClr val="bg1"/>
              </a:solidFill>
              <a:latin typeface="+mn-ea"/>
              <a:ea typeface="+mn-ea"/>
              <a:sym typeface="微软雅黑" panose="020B0503020204020204" pitchFamily="34" charset="-122"/>
            </a:endParaRPr>
          </a:p>
        </p:txBody>
      </p:sp>
      <p:sp>
        <p:nvSpPr>
          <p:cNvPr id="20" name="矩形 19">
            <a:extLst>
              <a:ext uri="{FF2B5EF4-FFF2-40B4-BE49-F238E27FC236}">
                <a16:creationId xmlns:a16="http://schemas.microsoft.com/office/drawing/2014/main" xmlns="" id="{2A910ABC-0D56-4D84-807D-48ABA43C7581}"/>
              </a:ext>
            </a:extLst>
          </p:cNvPr>
          <p:cNvSpPr/>
          <p:nvPr/>
        </p:nvSpPr>
        <p:spPr>
          <a:xfrm>
            <a:off x="5115519" y="3807339"/>
            <a:ext cx="5262957" cy="1134413"/>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defRPr/>
            </a:pPr>
            <a:r>
              <a:rPr lang="zh-CN" altLang="en-US" sz="2400">
                <a:solidFill>
                  <a:prstClr val="black"/>
                </a:solidFill>
              </a:rPr>
              <a:t>具体劳动和抽象劳动在商品价值形成中的不同作用</a:t>
            </a:r>
            <a:endParaRPr lang="zh-CN" altLang="zh-CN" sz="2400" dirty="0">
              <a:solidFill>
                <a:prstClr val="black"/>
              </a:solidFill>
              <a:latin typeface="微软雅黑" panose="020B0503020204020204" pitchFamily="34" charset="-122"/>
              <a:sym typeface="微软雅黑" panose="020B0503020204020204" pitchFamily="34" charset="-122"/>
            </a:endParaRPr>
          </a:p>
        </p:txBody>
      </p:sp>
      <p:sp>
        <p:nvSpPr>
          <p:cNvPr id="24" name="Round Same Side Corner Rectangle 22">
            <a:extLst>
              <a:ext uri="{FF2B5EF4-FFF2-40B4-BE49-F238E27FC236}">
                <a16:creationId xmlns:a16="http://schemas.microsoft.com/office/drawing/2014/main" xmlns="" id="{D0086964-C46B-48CE-B967-A32798661660}"/>
              </a:ext>
            </a:extLst>
          </p:cNvPr>
          <p:cNvSpPr/>
          <p:nvPr/>
        </p:nvSpPr>
        <p:spPr>
          <a:xfrm flipV="1">
            <a:off x="3154378" y="5878285"/>
            <a:ext cx="8494140" cy="696685"/>
          </a:xfrm>
          <a:prstGeom prst="round2SameRect">
            <a:avLst>
              <a:gd name="adj1" fmla="val 38667"/>
              <a:gd name="adj2" fmla="val 0"/>
            </a:avLst>
          </a:prstGeom>
          <a:solidFill>
            <a:srgbClr val="F79646">
              <a:lumMod val="60000"/>
              <a:lumOff val="40000"/>
            </a:srgbClr>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lumOff val="50000"/>
                </a:prstClr>
              </a:solidFill>
              <a:effectLst/>
              <a:uLnTx/>
              <a:uFillTx/>
              <a:latin typeface="Arial"/>
              <a:ea typeface="黑体"/>
              <a:cs typeface="+mn-cs"/>
            </a:endParaRPr>
          </a:p>
        </p:txBody>
      </p:sp>
      <p:sp>
        <p:nvSpPr>
          <p:cNvPr id="25" name="矩形 24">
            <a:extLst>
              <a:ext uri="{FF2B5EF4-FFF2-40B4-BE49-F238E27FC236}">
                <a16:creationId xmlns:a16="http://schemas.microsoft.com/office/drawing/2014/main" xmlns="" id="{EB726AC3-255E-4130-A78A-CE38CF1D07B6}"/>
              </a:ext>
            </a:extLst>
          </p:cNvPr>
          <p:cNvSpPr/>
          <p:nvPr/>
        </p:nvSpPr>
        <p:spPr>
          <a:xfrm>
            <a:off x="3268578" y="5134258"/>
            <a:ext cx="8408165" cy="581057"/>
          </a:xfrm>
          <a:prstGeom prst="rect">
            <a:avLst/>
          </a:prstGeom>
        </p:spPr>
        <p:txBody>
          <a:bodyPr wrap="square">
            <a:spAutoFit/>
          </a:bodyPr>
          <a:lstStyle/>
          <a:p>
            <a:pPr lvl="0" algn="just" eaLnBrk="1">
              <a:lnSpc>
                <a:spcPct val="150000"/>
              </a:lnSpc>
              <a:defRPr/>
            </a:pPr>
            <a:r>
              <a:rPr lang="zh-CN" altLang="en-US" sz="2400" b="1" dirty="0">
                <a:solidFill>
                  <a:srgbClr val="B26A37"/>
                </a:solidFill>
                <a:latin typeface="Microsoft YaHei"/>
                <a:ea typeface="Microsoft YaHei"/>
              </a:rPr>
              <a:t>为揭示剩余价值的真正来源、创立剩余价值理论奠定了基础</a:t>
            </a:r>
            <a:endParaRPr lang="en-US" altLang="zh-CN" sz="2400" b="1" dirty="0">
              <a:solidFill>
                <a:srgbClr val="B26A37"/>
              </a:solidFill>
              <a:latin typeface="Microsoft YaHei"/>
              <a:ea typeface="Microsoft YaHei"/>
            </a:endParaRPr>
          </a:p>
        </p:txBody>
      </p:sp>
      <p:sp>
        <p:nvSpPr>
          <p:cNvPr id="3" name="矩形 2">
            <a:extLst>
              <a:ext uri="{FF2B5EF4-FFF2-40B4-BE49-F238E27FC236}">
                <a16:creationId xmlns:a16="http://schemas.microsoft.com/office/drawing/2014/main" xmlns="" id="{C76813B2-8948-46E6-8FDD-8B0C49ECAB98}"/>
              </a:ext>
            </a:extLst>
          </p:cNvPr>
          <p:cNvSpPr/>
          <p:nvPr/>
        </p:nvSpPr>
        <p:spPr>
          <a:xfrm>
            <a:off x="3197366" y="5934986"/>
            <a:ext cx="8408165" cy="584775"/>
          </a:xfrm>
          <a:prstGeom prst="rect">
            <a:avLst/>
          </a:prstGeom>
        </p:spPr>
        <p:txBody>
          <a:bodyPr wrap="square">
            <a:spAutoFit/>
          </a:bodyPr>
          <a:lstStyle/>
          <a:p>
            <a:pPr lvl="0" algn="ctr" eaLnBrk="1">
              <a:defRPr/>
            </a:pPr>
            <a:r>
              <a:rPr lang="zh-CN" altLang="en-US" sz="2400" b="1" dirty="0">
                <a:latin typeface="+mn-ea"/>
                <a:ea typeface="+mn-ea"/>
                <a:sym typeface="微软雅黑" panose="020B0503020204020204" pitchFamily="34" charset="-122"/>
              </a:rPr>
              <a:t>劳动二重性理论成为</a:t>
            </a:r>
            <a:r>
              <a:rPr lang="zh-CN" altLang="en-US" sz="3200" b="1" dirty="0">
                <a:solidFill>
                  <a:schemeClr val="bg1"/>
                </a:solidFill>
                <a:effectLst>
                  <a:outerShdw blurRad="38100" dist="38100" dir="2700000" algn="tl">
                    <a:srgbClr val="000000">
                      <a:alpha val="43137"/>
                    </a:srgbClr>
                  </a:outerShdw>
                </a:effectLst>
                <a:latin typeface="+mn-ea"/>
                <a:ea typeface="+mn-ea"/>
                <a:sym typeface="微软雅黑" panose="020B0503020204020204" pitchFamily="34" charset="-122"/>
              </a:rPr>
              <a:t>“理解政治经济学的枢纽</a:t>
            </a:r>
            <a:r>
              <a:rPr lang="en-US" altLang="zh-CN" sz="3200" b="1" dirty="0">
                <a:solidFill>
                  <a:schemeClr val="bg1"/>
                </a:solidFill>
                <a:effectLst>
                  <a:outerShdw blurRad="38100" dist="38100" dir="2700000" algn="tl">
                    <a:srgbClr val="000000">
                      <a:alpha val="43137"/>
                    </a:srgbClr>
                  </a:outerShdw>
                </a:effectLst>
                <a:latin typeface="+mn-ea"/>
                <a:ea typeface="+mn-ea"/>
                <a:sym typeface="微软雅黑" panose="020B0503020204020204" pitchFamily="34" charset="-122"/>
              </a:rPr>
              <a:t>”</a:t>
            </a:r>
            <a:endParaRPr lang="zh-CN" altLang="zh-CN" sz="2400" b="1" dirty="0">
              <a:solidFill>
                <a:schemeClr val="bg1"/>
              </a:solidFill>
              <a:effectLst>
                <a:outerShdw blurRad="38100" dist="38100" dir="2700000" algn="tl">
                  <a:srgbClr val="000000">
                    <a:alpha val="43137"/>
                  </a:srgbClr>
                </a:outerShdw>
              </a:effectLst>
              <a:latin typeface="+mn-ea"/>
              <a:ea typeface="+mn-ea"/>
              <a:sym typeface="微软雅黑" panose="020B0503020204020204" pitchFamily="34" charset="-122"/>
            </a:endParaRPr>
          </a:p>
        </p:txBody>
      </p:sp>
      <p:sp>
        <p:nvSpPr>
          <p:cNvPr id="19" name="矩形 18">
            <a:extLst>
              <a:ext uri="{FF2B5EF4-FFF2-40B4-BE49-F238E27FC236}">
                <a16:creationId xmlns:a16="http://schemas.microsoft.com/office/drawing/2014/main" xmlns="" id="{9A7FE46B-9A87-4865-A907-A4B762E270DD}"/>
              </a:ext>
            </a:extLst>
          </p:cNvPr>
          <p:cNvSpPr/>
          <p:nvPr/>
        </p:nvSpPr>
        <p:spPr>
          <a:xfrm>
            <a:off x="418586" y="6041961"/>
            <a:ext cx="2034328" cy="369332"/>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0">
              <a:spcBef>
                <a:spcPct val="0"/>
              </a:spcBef>
              <a:spcAft>
                <a:spcPct val="0"/>
              </a:spcAft>
              <a:buClrTx/>
              <a:buSzTx/>
              <a:buFontTx/>
              <a:buNone/>
              <a:tabLst/>
              <a:defRPr/>
            </a:pPr>
            <a:r>
              <a:rPr lang="zh-CN" altLang="en-US" dirty="0">
                <a:latin typeface="+mn-ea"/>
                <a:ea typeface="+mn-ea"/>
              </a:rPr>
              <a:t>卡尔</a:t>
            </a:r>
            <a:r>
              <a:rPr lang="en-US" altLang="zh-CN" dirty="0">
                <a:latin typeface="+mn-ea"/>
                <a:ea typeface="+mn-ea"/>
              </a:rPr>
              <a:t>·</a:t>
            </a:r>
            <a:r>
              <a:rPr lang="zh-CN" altLang="en-US" dirty="0">
                <a:latin typeface="+mn-ea"/>
                <a:ea typeface="+mn-ea"/>
              </a:rPr>
              <a:t>马克思</a:t>
            </a:r>
            <a:endParaRPr lang="en-US" altLang="zh-CN" dirty="0">
              <a:latin typeface="+mn-ea"/>
              <a:ea typeface="+mn-ea"/>
            </a:endParaRPr>
          </a:p>
        </p:txBody>
      </p:sp>
    </p:spTree>
    <p:extLst>
      <p:ext uri="{BB962C8B-B14F-4D97-AF65-F5344CB8AC3E}">
        <p14:creationId xmlns:p14="http://schemas.microsoft.com/office/powerpoint/2010/main" val="1911567573"/>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6" name="矩形: 圆角 5">
            <a:extLst>
              <a:ext uri="{FF2B5EF4-FFF2-40B4-BE49-F238E27FC236}">
                <a16:creationId xmlns:a16="http://schemas.microsoft.com/office/drawing/2014/main" xmlns="" id="{7F3583D0-F9F9-4510-9918-EB825DF926B4}"/>
              </a:ext>
            </a:extLst>
          </p:cNvPr>
          <p:cNvSpPr/>
          <p:nvPr/>
        </p:nvSpPr>
        <p:spPr>
          <a:xfrm>
            <a:off x="2452914" y="1067806"/>
            <a:ext cx="728617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（一）马克思劳动价值论的理论和实践意义</a:t>
            </a:r>
          </a:p>
        </p:txBody>
      </p:sp>
      <p:sp>
        <p:nvSpPr>
          <p:cNvPr id="7" name="文本框 1">
            <a:extLst>
              <a:ext uri="{FF2B5EF4-FFF2-40B4-BE49-F238E27FC236}">
                <a16:creationId xmlns:a16="http://schemas.microsoft.com/office/drawing/2014/main" xmlns="" id="{E188E8A7-23B8-49A2-8F0C-D07BC7C190EE}"/>
              </a:ext>
            </a:extLst>
          </p:cNvPr>
          <p:cNvSpPr txBox="1">
            <a:spLocks noChangeArrowheads="1"/>
          </p:cNvSpPr>
          <p:nvPr/>
        </p:nvSpPr>
        <p:spPr bwMode="auto">
          <a:xfrm>
            <a:off x="231635" y="1872889"/>
            <a:ext cx="1124700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261938" indent="-261938" algn="just" eaLnBrk="1" hangingPunct="1">
              <a:lnSpc>
                <a:spcPct val="150000"/>
              </a:lnSpc>
              <a:spcBef>
                <a:spcPts val="1400"/>
              </a:spcBef>
            </a:pPr>
            <a:r>
              <a:rPr lang="en-US" altLang="zh-CN" sz="2400" b="1" dirty="0">
                <a:solidFill>
                  <a:srgbClr val="B26A37"/>
                </a:solidFill>
                <a:latin typeface="微软雅黑" panose="020B0503020204020204" pitchFamily="34" charset="-122"/>
                <a:sym typeface="微软雅黑" panose="020B0503020204020204" pitchFamily="34" charset="-122"/>
              </a:rPr>
              <a:t>2.</a:t>
            </a:r>
            <a:r>
              <a:rPr lang="zh-CN" altLang="en-US" sz="2400" b="1" dirty="0">
                <a:solidFill>
                  <a:srgbClr val="B26A37"/>
                </a:solidFill>
                <a:latin typeface="微软雅黑" panose="020B0503020204020204" pitchFamily="34" charset="-122"/>
                <a:sym typeface="微软雅黑" panose="020B0503020204020204" pitchFamily="34" charset="-122"/>
              </a:rPr>
              <a:t>揭示了私有制条件下商品经济的基本矛盾，为从物与物的关系背后揭示人与人的关系提供了理论依据</a:t>
            </a:r>
          </a:p>
        </p:txBody>
      </p:sp>
      <p:grpSp>
        <p:nvGrpSpPr>
          <p:cNvPr id="11" name="组合 10">
            <a:extLst>
              <a:ext uri="{FF2B5EF4-FFF2-40B4-BE49-F238E27FC236}">
                <a16:creationId xmlns:a16="http://schemas.microsoft.com/office/drawing/2014/main" xmlns="" id="{FD95115B-BAFC-4765-9EAE-9BE3AEC24AE9}"/>
              </a:ext>
            </a:extLst>
          </p:cNvPr>
          <p:cNvGrpSpPr/>
          <p:nvPr/>
        </p:nvGrpSpPr>
        <p:grpSpPr>
          <a:xfrm>
            <a:off x="231635" y="2554475"/>
            <a:ext cx="11157164" cy="3862200"/>
            <a:chOff x="-18985" y="2843374"/>
            <a:chExt cx="11157164" cy="3862200"/>
          </a:xfrm>
        </p:grpSpPr>
        <p:sp>
          <p:nvSpPr>
            <p:cNvPr id="9" name="矩形: 圆角 8">
              <a:extLst>
                <a:ext uri="{FF2B5EF4-FFF2-40B4-BE49-F238E27FC236}">
                  <a16:creationId xmlns:a16="http://schemas.microsoft.com/office/drawing/2014/main" xmlns="" id="{8950C10D-E06B-4743-8C63-5B6ED5E394DE}"/>
                </a:ext>
              </a:extLst>
            </p:cNvPr>
            <p:cNvSpPr/>
            <p:nvPr/>
          </p:nvSpPr>
          <p:spPr>
            <a:xfrm rot="16200000">
              <a:off x="5786106" y="1353501"/>
              <a:ext cx="3862200" cy="6841946"/>
            </a:xfrm>
            <a:prstGeom prst="roundRect">
              <a:avLst>
                <a:gd name="adj" fmla="val 3890"/>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latin typeface="Impact" panose="020B0806030902050204" pitchFamily="34" charset="0"/>
              </a:endParaRPr>
            </a:p>
          </p:txBody>
        </p:sp>
        <p:pic>
          <p:nvPicPr>
            <p:cNvPr id="14338" name="Picture 2" descr="See the source image">
              <a:extLst>
                <a:ext uri="{FF2B5EF4-FFF2-40B4-BE49-F238E27FC236}">
                  <a16:creationId xmlns:a16="http://schemas.microsoft.com/office/drawing/2014/main" xmlns="" id="{5A54CA40-46AF-4667-812F-478E7DF8C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3142" y="2953818"/>
              <a:ext cx="6587715" cy="364131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xmlns="" id="{42937E09-6203-4816-97DB-A9E9DE727DD5}"/>
                </a:ext>
              </a:extLst>
            </p:cNvPr>
            <p:cNvGrpSpPr/>
            <p:nvPr/>
          </p:nvGrpSpPr>
          <p:grpSpPr>
            <a:xfrm>
              <a:off x="-18985" y="4730328"/>
              <a:ext cx="4315218" cy="88290"/>
              <a:chOff x="808329" y="4378905"/>
              <a:chExt cx="4315218" cy="88290"/>
            </a:xfrm>
          </p:grpSpPr>
          <p:cxnSp>
            <p:nvCxnSpPr>
              <p:cNvPr id="8" name="直接连接符 7">
                <a:extLst>
                  <a:ext uri="{FF2B5EF4-FFF2-40B4-BE49-F238E27FC236}">
                    <a16:creationId xmlns:a16="http://schemas.microsoft.com/office/drawing/2014/main" xmlns="" id="{E1018C6E-7A7A-4561-A60E-1B237B60E5D7}"/>
                  </a:ext>
                </a:extLst>
              </p:cNvPr>
              <p:cNvCxnSpPr>
                <a:cxnSpLocks/>
                <a:endCxn id="9" idx="0"/>
              </p:cNvCxnSpPr>
              <p:nvPr/>
            </p:nvCxnSpPr>
            <p:spPr>
              <a:xfrm flipV="1">
                <a:off x="918789" y="4423051"/>
                <a:ext cx="4204758" cy="1384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xmlns="" id="{82397BBC-67EB-4273-BCDF-2FD92DBC8B51}"/>
                  </a:ext>
                </a:extLst>
              </p:cNvPr>
              <p:cNvSpPr/>
              <p:nvPr/>
            </p:nvSpPr>
            <p:spPr>
              <a:xfrm rot="16200000">
                <a:off x="808329" y="4378905"/>
                <a:ext cx="88290" cy="8829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231776311"/>
      </p:ext>
    </p:extLst>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11000" b="-11000"/>
          </a:stretch>
        </a:blip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293EE2E8-A454-4A5B-9710-40C1EFBF079A}"/>
              </a:ext>
            </a:extLst>
          </p:cNvPr>
          <p:cNvGrpSpPr/>
          <p:nvPr/>
        </p:nvGrpSpPr>
        <p:grpSpPr>
          <a:xfrm>
            <a:off x="-156" y="0"/>
            <a:ext cx="12192154" cy="1379460"/>
            <a:chOff x="-156" y="0"/>
            <a:chExt cx="12192154" cy="1379460"/>
          </a:xfrm>
        </p:grpSpPr>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565866"/>
                  <a:ext cx="10312781" cy="637902"/>
                </a:xfrm>
                <a:prstGeom prst="rect">
                  <a:avLst/>
                </a:prstGeom>
                <a:noFill/>
              </p:spPr>
              <p:txBody>
                <a:bodyPr wrap="square" rtlCol="0">
                  <a:spAutoFit/>
                </a:bodyP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rPr>
                    <a:t>为什么我们永远在剁手？</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31" name="Picture 2">
              <a:extLst>
                <a:ext uri="{FF2B5EF4-FFF2-40B4-BE49-F238E27FC236}">
                  <a16:creationId xmlns:a16="http://schemas.microsoft.com/office/drawing/2014/main" xmlns="" id="{207DCCC6-C037-421E-89C5-7B4ED02A05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276920" y="211686"/>
              <a:ext cx="1692024" cy="1167774"/>
            </a:xfrm>
            <a:prstGeom prst="rect">
              <a:avLst/>
            </a:prstGeom>
            <a:extLst>
              <a:ext uri="{909E8E84-426E-40DD-AFC4-6F175D3DCCD1}">
                <a14:hiddenFill xmlns:a14="http://schemas.microsoft.com/office/drawing/2010/main">
                  <a:solidFill>
                    <a:srgbClr val="FFFFFF"/>
                  </a:solidFill>
                </a14:hiddenFill>
              </a:ext>
            </a:extLst>
          </p:spPr>
        </p:pic>
      </p:grpSp>
      <p:pic>
        <p:nvPicPr>
          <p:cNvPr id="32" name="Picture 2">
            <a:extLst>
              <a:ext uri="{FF2B5EF4-FFF2-40B4-BE49-F238E27FC236}">
                <a16:creationId xmlns:a16="http://schemas.microsoft.com/office/drawing/2014/main" xmlns="" id="{9518A63A-BE40-448C-B234-37BA29984B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205957" y="1796392"/>
            <a:ext cx="6287061" cy="444023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xmlns="" id="{8902686F-241B-4B4D-AFA6-BD3E3364C6A0}"/>
              </a:ext>
            </a:extLst>
          </p:cNvPr>
          <p:cNvGrpSpPr/>
          <p:nvPr/>
        </p:nvGrpSpPr>
        <p:grpSpPr>
          <a:xfrm>
            <a:off x="196573" y="1796392"/>
            <a:ext cx="4121176" cy="4471495"/>
            <a:chOff x="1031395" y="1950208"/>
            <a:chExt cx="4121176" cy="4471495"/>
          </a:xfrm>
        </p:grpSpPr>
        <p:grpSp>
          <p:nvGrpSpPr>
            <p:cNvPr id="3" name="组合 2">
              <a:extLst>
                <a:ext uri="{FF2B5EF4-FFF2-40B4-BE49-F238E27FC236}">
                  <a16:creationId xmlns:a16="http://schemas.microsoft.com/office/drawing/2014/main" xmlns="" id="{D7A95031-99C1-43D1-8A88-A857C82328AA}"/>
                </a:ext>
              </a:extLst>
            </p:cNvPr>
            <p:cNvGrpSpPr/>
            <p:nvPr/>
          </p:nvGrpSpPr>
          <p:grpSpPr>
            <a:xfrm>
              <a:off x="1031395" y="1950208"/>
              <a:ext cx="4121176" cy="1852535"/>
              <a:chOff x="1031396" y="1950208"/>
              <a:chExt cx="2977662" cy="1273019"/>
            </a:xfrm>
          </p:grpSpPr>
          <p:cxnSp>
            <p:nvCxnSpPr>
              <p:cNvPr id="33" name="直接连接符 32">
                <a:extLst>
                  <a:ext uri="{FF2B5EF4-FFF2-40B4-BE49-F238E27FC236}">
                    <a16:creationId xmlns:a16="http://schemas.microsoft.com/office/drawing/2014/main" xmlns="" id="{CC62FAB1-9E87-408E-B2C8-439CE0EC28F1}"/>
                  </a:ext>
                </a:extLst>
              </p:cNvPr>
              <p:cNvCxnSpPr/>
              <p:nvPr/>
            </p:nvCxnSpPr>
            <p:spPr>
              <a:xfrm>
                <a:off x="1031396" y="1950208"/>
                <a:ext cx="2977662" cy="0"/>
              </a:xfrm>
              <a:prstGeom prst="line">
                <a:avLst/>
              </a:prstGeom>
              <a:ln>
                <a:gradFill>
                  <a:gsLst>
                    <a:gs pos="0">
                      <a:srgbClr val="FFE7E7"/>
                    </a:gs>
                    <a:gs pos="52000">
                      <a:srgbClr val="FF5959"/>
                    </a:gs>
                    <a:gs pos="100000">
                      <a:srgbClr val="FFE7E7"/>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D222231D-CC00-41FA-83C4-0329867B9A84}"/>
                  </a:ext>
                </a:extLst>
              </p:cNvPr>
              <p:cNvCxnSpPr/>
              <p:nvPr/>
            </p:nvCxnSpPr>
            <p:spPr>
              <a:xfrm flipV="1">
                <a:off x="1031396" y="1950212"/>
                <a:ext cx="0" cy="1273015"/>
              </a:xfrm>
              <a:prstGeom prst="line">
                <a:avLst/>
              </a:prstGeom>
              <a:ln>
                <a:gradFill>
                  <a:gsLst>
                    <a:gs pos="0">
                      <a:srgbClr val="FFE7E7"/>
                    </a:gs>
                    <a:gs pos="52000">
                      <a:srgbClr val="FF5959"/>
                    </a:gs>
                    <a:gs pos="100000">
                      <a:srgbClr val="FFE7E7"/>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09C49668-3D9D-446E-A2C9-4A3C197F9A40}"/>
                  </a:ext>
                </a:extLst>
              </p:cNvPr>
              <p:cNvCxnSpPr/>
              <p:nvPr/>
            </p:nvCxnSpPr>
            <p:spPr>
              <a:xfrm>
                <a:off x="1031396" y="3223223"/>
                <a:ext cx="2977662" cy="0"/>
              </a:xfrm>
              <a:prstGeom prst="line">
                <a:avLst/>
              </a:prstGeom>
              <a:ln>
                <a:gradFill>
                  <a:gsLst>
                    <a:gs pos="0">
                      <a:srgbClr val="FFE7E7"/>
                    </a:gs>
                    <a:gs pos="52000">
                      <a:srgbClr val="FF5959"/>
                    </a:gs>
                    <a:gs pos="100000">
                      <a:srgbClr val="FFE7E7"/>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F948EF97-4B22-4FC4-AD3E-9D2322CDDD27}"/>
                  </a:ext>
                </a:extLst>
              </p:cNvPr>
              <p:cNvCxnSpPr/>
              <p:nvPr/>
            </p:nvCxnSpPr>
            <p:spPr>
              <a:xfrm flipV="1">
                <a:off x="4009058" y="1950212"/>
                <a:ext cx="0" cy="1273015"/>
              </a:xfrm>
              <a:prstGeom prst="line">
                <a:avLst/>
              </a:prstGeom>
              <a:ln>
                <a:gradFill>
                  <a:gsLst>
                    <a:gs pos="0">
                      <a:srgbClr val="FFE7E7"/>
                    </a:gs>
                    <a:gs pos="52000">
                      <a:srgbClr val="FF5959"/>
                    </a:gs>
                    <a:gs pos="100000">
                      <a:srgbClr val="FFE7E7"/>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6" name="矩形 5">
              <a:extLst>
                <a:ext uri="{FF2B5EF4-FFF2-40B4-BE49-F238E27FC236}">
                  <a16:creationId xmlns:a16="http://schemas.microsoft.com/office/drawing/2014/main" xmlns="" id="{B176B883-2AEC-42A4-B4A5-4BAC68868C54}"/>
                </a:ext>
              </a:extLst>
            </p:cNvPr>
            <p:cNvSpPr/>
            <p:nvPr/>
          </p:nvSpPr>
          <p:spPr>
            <a:xfrm>
              <a:off x="1031396" y="1981450"/>
              <a:ext cx="4121174" cy="1689052"/>
            </a:xfrm>
            <a:prstGeom prst="rect">
              <a:avLst/>
            </a:prstGeom>
          </p:spPr>
          <p:txBody>
            <a:bodyPr wrap="square">
              <a:spAutoFit/>
            </a:bodyPr>
            <a:lstStyle/>
            <a:p>
              <a:pPr lvl="0" indent="623888" algn="just">
                <a:lnSpc>
                  <a:spcPct val="150000"/>
                </a:lnSpc>
                <a:defRPr/>
              </a:pPr>
              <a:r>
                <a:rPr lang="zh-CN" altLang="en-US" sz="2400" dirty="0">
                  <a:latin typeface="微软雅黑" panose="020B0503020204020204" pitchFamily="34" charset="-122"/>
                  <a:ea typeface="微软雅黑" panose="020B0503020204020204" pitchFamily="34" charset="-122"/>
                </a:rPr>
                <a:t>在人们纷纷扬言“再买就剁手”之后，为什么双十一的销售额只增不减？</a:t>
              </a:r>
            </a:p>
          </p:txBody>
        </p:sp>
        <p:grpSp>
          <p:nvGrpSpPr>
            <p:cNvPr id="7" name="组合 6">
              <a:extLst>
                <a:ext uri="{FF2B5EF4-FFF2-40B4-BE49-F238E27FC236}">
                  <a16:creationId xmlns:a16="http://schemas.microsoft.com/office/drawing/2014/main" xmlns="" id="{8101B4EE-9652-482E-A627-B6DE4F00B7A8}"/>
                </a:ext>
              </a:extLst>
            </p:cNvPr>
            <p:cNvGrpSpPr/>
            <p:nvPr/>
          </p:nvGrpSpPr>
          <p:grpSpPr>
            <a:xfrm>
              <a:off x="1031395" y="4032140"/>
              <a:ext cx="4121176" cy="2389563"/>
              <a:chOff x="1031395" y="4272494"/>
              <a:chExt cx="4121176" cy="2389563"/>
            </a:xfrm>
          </p:grpSpPr>
          <p:grpSp>
            <p:nvGrpSpPr>
              <p:cNvPr id="37" name="组合 36">
                <a:extLst>
                  <a:ext uri="{FF2B5EF4-FFF2-40B4-BE49-F238E27FC236}">
                    <a16:creationId xmlns:a16="http://schemas.microsoft.com/office/drawing/2014/main" xmlns="" id="{8B1DAB31-7FD6-40CB-A888-5472B5BC61C5}"/>
                  </a:ext>
                </a:extLst>
              </p:cNvPr>
              <p:cNvGrpSpPr/>
              <p:nvPr/>
            </p:nvGrpSpPr>
            <p:grpSpPr>
              <a:xfrm>
                <a:off x="1031395" y="4272494"/>
                <a:ext cx="4121176" cy="2389563"/>
                <a:chOff x="1031396" y="1950208"/>
                <a:chExt cx="2977662" cy="1273019"/>
              </a:xfrm>
            </p:grpSpPr>
            <p:cxnSp>
              <p:nvCxnSpPr>
                <p:cNvPr id="38" name="直接连接符 37">
                  <a:extLst>
                    <a:ext uri="{FF2B5EF4-FFF2-40B4-BE49-F238E27FC236}">
                      <a16:creationId xmlns:a16="http://schemas.microsoft.com/office/drawing/2014/main" xmlns="" id="{ECFA354D-5FEA-40F5-A5FF-03A78285E1EF}"/>
                    </a:ext>
                  </a:extLst>
                </p:cNvPr>
                <p:cNvCxnSpPr/>
                <p:nvPr/>
              </p:nvCxnSpPr>
              <p:spPr>
                <a:xfrm>
                  <a:off x="1031396" y="1950208"/>
                  <a:ext cx="2977662" cy="0"/>
                </a:xfrm>
                <a:prstGeom prst="line">
                  <a:avLst/>
                </a:prstGeom>
                <a:ln>
                  <a:gradFill>
                    <a:gsLst>
                      <a:gs pos="0">
                        <a:srgbClr val="FFE7E7"/>
                      </a:gs>
                      <a:gs pos="52000">
                        <a:srgbClr val="FF5959"/>
                      </a:gs>
                      <a:gs pos="100000">
                        <a:srgbClr val="FFE7E7"/>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E46960B9-C544-4306-B8E8-FF68B223C91D}"/>
                    </a:ext>
                  </a:extLst>
                </p:cNvPr>
                <p:cNvCxnSpPr/>
                <p:nvPr/>
              </p:nvCxnSpPr>
              <p:spPr>
                <a:xfrm flipV="1">
                  <a:off x="1031396" y="1950212"/>
                  <a:ext cx="0" cy="1273015"/>
                </a:xfrm>
                <a:prstGeom prst="line">
                  <a:avLst/>
                </a:prstGeom>
                <a:ln>
                  <a:gradFill>
                    <a:gsLst>
                      <a:gs pos="0">
                        <a:srgbClr val="FFE7E7"/>
                      </a:gs>
                      <a:gs pos="52000">
                        <a:srgbClr val="FF5959"/>
                      </a:gs>
                      <a:gs pos="100000">
                        <a:srgbClr val="FFE7E7"/>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C5A2F48F-89E5-4DDA-9980-732CF53DA7D7}"/>
                    </a:ext>
                  </a:extLst>
                </p:cNvPr>
                <p:cNvCxnSpPr/>
                <p:nvPr/>
              </p:nvCxnSpPr>
              <p:spPr>
                <a:xfrm>
                  <a:off x="1031396" y="3223223"/>
                  <a:ext cx="2977662" cy="0"/>
                </a:xfrm>
                <a:prstGeom prst="line">
                  <a:avLst/>
                </a:prstGeom>
                <a:ln>
                  <a:gradFill>
                    <a:gsLst>
                      <a:gs pos="0">
                        <a:srgbClr val="FFE7E7"/>
                      </a:gs>
                      <a:gs pos="52000">
                        <a:srgbClr val="FF5959"/>
                      </a:gs>
                      <a:gs pos="100000">
                        <a:srgbClr val="FFE7E7"/>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CBCEE879-329E-43A9-A108-479D5905E0DB}"/>
                    </a:ext>
                  </a:extLst>
                </p:cNvPr>
                <p:cNvCxnSpPr/>
                <p:nvPr/>
              </p:nvCxnSpPr>
              <p:spPr>
                <a:xfrm flipV="1">
                  <a:off x="4009058" y="1950212"/>
                  <a:ext cx="0" cy="1273015"/>
                </a:xfrm>
                <a:prstGeom prst="line">
                  <a:avLst/>
                </a:prstGeom>
                <a:ln>
                  <a:gradFill>
                    <a:gsLst>
                      <a:gs pos="0">
                        <a:srgbClr val="FFE7E7"/>
                      </a:gs>
                      <a:gs pos="52000">
                        <a:srgbClr val="FF5959"/>
                      </a:gs>
                      <a:gs pos="100000">
                        <a:srgbClr val="FFE7E7"/>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xmlns="" id="{A3D84F2A-1614-4948-B2C5-72BD802D1915}"/>
                  </a:ext>
                </a:extLst>
              </p:cNvPr>
              <p:cNvSpPr/>
              <p:nvPr/>
            </p:nvSpPr>
            <p:spPr>
              <a:xfrm>
                <a:off x="1031396" y="4347226"/>
                <a:ext cx="4121174" cy="2243050"/>
              </a:xfrm>
              <a:prstGeom prst="rect">
                <a:avLst/>
              </a:prstGeom>
            </p:spPr>
            <p:txBody>
              <a:bodyPr wrap="square">
                <a:spAutoFit/>
              </a:bodyPr>
              <a:lstStyle/>
              <a:p>
                <a:pPr lvl="0" indent="623888" algn="just">
                  <a:lnSpc>
                    <a:spcPct val="150000"/>
                  </a:lnSpc>
                  <a:defRPr/>
                </a:pPr>
                <a:r>
                  <a:rPr lang="zh-CN" altLang="en-US" sz="2400" dirty="0">
                    <a:latin typeface="微软雅黑" panose="020B0503020204020204" pitchFamily="34" charset="-122"/>
                    <a:ea typeface="微软雅黑" panose="020B0503020204020204" pitchFamily="34" charset="-122"/>
                  </a:rPr>
                  <a:t>人们像拜物教一样纷纷拜倒在商品的石榴裙之下，到底又是什么在激发和推动着这场消费的狂欢？</a:t>
                </a:r>
              </a:p>
            </p:txBody>
          </p:sp>
        </p:grpSp>
      </p:grpSp>
    </p:spTree>
    <p:extLst>
      <p:ext uri="{BB962C8B-B14F-4D97-AF65-F5344CB8AC3E}">
        <p14:creationId xmlns:p14="http://schemas.microsoft.com/office/powerpoint/2010/main" val="16693524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t="-11000" b="-11000"/>
          </a:stretch>
        </a:blipFill>
        <a:effectLst/>
      </p:bgPr>
    </p:bg>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xmlns="" id="{A6404D27-926C-42E0-9F7A-799998FDFDBE}"/>
              </a:ext>
            </a:extLst>
          </p:cNvPr>
          <p:cNvSpPr/>
          <p:nvPr/>
        </p:nvSpPr>
        <p:spPr bwMode="auto">
          <a:xfrm>
            <a:off x="2498496" y="3788229"/>
            <a:ext cx="8938761" cy="2824113"/>
          </a:xfrm>
          <a:prstGeom prst="rect">
            <a:avLst/>
          </a:prstGeom>
          <a:solidFill>
            <a:srgbClr val="C87E4C"/>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微软雅黑" panose="020B0503020204020204" pitchFamily="34" charset="-122"/>
              <a:ea typeface="Source Han Sans K Bold"/>
              <a:cs typeface="+mn-ea"/>
              <a:sym typeface="+mn-lt"/>
            </a:endParaRPr>
          </a:p>
        </p:txBody>
      </p:sp>
      <p:grpSp>
        <p:nvGrpSpPr>
          <p:cNvPr id="2" name="组合 1">
            <a:extLst>
              <a:ext uri="{FF2B5EF4-FFF2-40B4-BE49-F238E27FC236}">
                <a16:creationId xmlns:a16="http://schemas.microsoft.com/office/drawing/2014/main" xmlns="" id="{293EE2E8-A454-4A5B-9710-40C1EFBF079A}"/>
              </a:ext>
            </a:extLst>
          </p:cNvPr>
          <p:cNvGrpSpPr/>
          <p:nvPr/>
        </p:nvGrpSpPr>
        <p:grpSpPr>
          <a:xfrm>
            <a:off x="-156" y="0"/>
            <a:ext cx="12192154" cy="1379460"/>
            <a:chOff x="-156" y="0"/>
            <a:chExt cx="12192154" cy="1379460"/>
          </a:xfrm>
        </p:grpSpPr>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565866"/>
                  <a:ext cx="10312781" cy="63790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为什么我们永远在剁手？</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31" name="Picture 2">
              <a:extLst>
                <a:ext uri="{FF2B5EF4-FFF2-40B4-BE49-F238E27FC236}">
                  <a16:creationId xmlns:a16="http://schemas.microsoft.com/office/drawing/2014/main" xmlns="" id="{207DCCC6-C037-421E-89C5-7B4ED02A05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76920" y="211686"/>
              <a:ext cx="1692024" cy="1167774"/>
            </a:xfrm>
            <a:prstGeom prst="rect">
              <a:avLst/>
            </a:prstGeom>
            <a:extLst>
              <a:ext uri="{909E8E84-426E-40DD-AFC4-6F175D3DCCD1}">
                <a14:hiddenFill xmlns:a14="http://schemas.microsoft.com/office/drawing/2010/main">
                  <a:solidFill>
                    <a:srgbClr val="FFFFFF"/>
                  </a:solidFill>
                </a14:hiddenFill>
              </a:ext>
            </a:extLst>
          </p:spPr>
        </p:pic>
      </p:grpSp>
      <p:sp>
        <p:nvSpPr>
          <p:cNvPr id="25" name="矩形 24">
            <a:extLst>
              <a:ext uri="{FF2B5EF4-FFF2-40B4-BE49-F238E27FC236}">
                <a16:creationId xmlns:a16="http://schemas.microsoft.com/office/drawing/2014/main" xmlns="" id="{9FD5B523-06E7-4FF6-AC00-69632EFABD6D}"/>
              </a:ext>
            </a:extLst>
          </p:cNvPr>
          <p:cNvSpPr/>
          <p:nvPr/>
        </p:nvSpPr>
        <p:spPr>
          <a:xfrm>
            <a:off x="4012850" y="2143247"/>
            <a:ext cx="6775256" cy="1135054"/>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这种对商品的迷恋和崇拜，它背后的理论，</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就是马克思所说的商品拜物教</a:t>
            </a:r>
            <a:r>
              <a:rPr kumimoji="0" lang="zh-CN" altLang="en-US"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pic>
        <p:nvPicPr>
          <p:cNvPr id="26" name="Picture 2">
            <a:extLst>
              <a:ext uri="{FF2B5EF4-FFF2-40B4-BE49-F238E27FC236}">
                <a16:creationId xmlns:a16="http://schemas.microsoft.com/office/drawing/2014/main" xmlns="" id="{E79E38A2-CC8E-4964-9779-B3DE4DF65E9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6888"/>
          <a:stretch/>
        </p:blipFill>
        <p:spPr bwMode="auto">
          <a:xfrm>
            <a:off x="-65470" y="1683164"/>
            <a:ext cx="3840166" cy="5174836"/>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xmlns="" id="{3BB9F483-CF09-4B1B-B214-C33469A35A6D}"/>
              </a:ext>
            </a:extLst>
          </p:cNvPr>
          <p:cNvSpPr/>
          <p:nvPr/>
        </p:nvSpPr>
        <p:spPr>
          <a:xfrm>
            <a:off x="3123605" y="3791611"/>
            <a:ext cx="7902655" cy="2797048"/>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defRPr/>
            </a:pPr>
            <a:r>
              <a:rPr lang="zh-CN" altLang="en-US" sz="2400" dirty="0">
                <a:solidFill>
                  <a:schemeClr val="bg1"/>
                </a:solidFill>
                <a:latin typeface="微软雅黑" panose="020B0503020204020204" pitchFamily="34" charset="-122"/>
              </a:rPr>
              <a:t>马克思用商品拜物教的理论提醒我们，“我应该是钱的主人。钱有多大能力就说明了我有多大能力。钱的拥有就是我本质权利的拥有。”</a:t>
            </a:r>
            <a:r>
              <a:rPr lang="zh-CN" altLang="en-US" sz="2400" b="1" dirty="0">
                <a:solidFill>
                  <a:schemeClr val="bg1"/>
                </a:solidFill>
                <a:latin typeface="微软雅黑" panose="020B0503020204020204" pitchFamily="34" charset="-122"/>
              </a:rPr>
              <a:t>因此，</a:t>
            </a:r>
            <a:r>
              <a:rPr lang="zh-CN" altLang="en-US" sz="2400" dirty="0">
                <a:solidFill>
                  <a:schemeClr val="bg1"/>
                </a:solidFill>
                <a:latin typeface="微软雅黑" panose="020B0503020204020204" pitchFamily="34" charset="-122"/>
              </a:rPr>
              <a:t>不要活在一个只有金钱观和价值观的世界中。希望所有人都可以做钱的主人，不再为“剁手”还是不“剁手”而焦虑。</a:t>
            </a:r>
            <a:endParaRPr lang="zh-CN" altLang="zh-CN" sz="2400" dirty="0">
              <a:solidFill>
                <a:schemeClr val="bg1"/>
              </a:solidFill>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42748630"/>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21" name="矩形: 圆角 20">
            <a:extLst>
              <a:ext uri="{FF2B5EF4-FFF2-40B4-BE49-F238E27FC236}">
                <a16:creationId xmlns:a16="http://schemas.microsoft.com/office/drawing/2014/main" xmlns="" id="{0282FCF7-1D06-44C1-8BEA-57A292115B44}"/>
              </a:ext>
            </a:extLst>
          </p:cNvPr>
          <p:cNvSpPr/>
          <p:nvPr/>
        </p:nvSpPr>
        <p:spPr>
          <a:xfrm>
            <a:off x="2351314" y="1067806"/>
            <a:ext cx="748937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（一）马克思劳动价值论的理论和实践意义</a:t>
            </a:r>
          </a:p>
        </p:txBody>
      </p:sp>
      <p:pic>
        <p:nvPicPr>
          <p:cNvPr id="15362" name="Picture 2" descr="See the source image">
            <a:extLst>
              <a:ext uri="{FF2B5EF4-FFF2-40B4-BE49-F238E27FC236}">
                <a16:creationId xmlns:a16="http://schemas.microsoft.com/office/drawing/2014/main" xmlns="" id="{D01198E8-5414-4CCE-9C67-5680B53E4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274" y="3178629"/>
            <a:ext cx="4557726" cy="302454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
            <a:extLst>
              <a:ext uri="{FF2B5EF4-FFF2-40B4-BE49-F238E27FC236}">
                <a16:creationId xmlns:a16="http://schemas.microsoft.com/office/drawing/2014/main" xmlns="" id="{BA35C41A-E05A-4B43-8B18-463827CA8CA5}"/>
              </a:ext>
            </a:extLst>
          </p:cNvPr>
          <p:cNvSpPr txBox="1">
            <a:spLocks noChangeArrowheads="1"/>
          </p:cNvSpPr>
          <p:nvPr/>
        </p:nvSpPr>
        <p:spPr bwMode="auto">
          <a:xfrm>
            <a:off x="231635" y="1872889"/>
            <a:ext cx="11219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zh-CN" altLang="en-US" sz="2400" b="1" dirty="0">
                <a:solidFill>
                  <a:srgbClr val="B26A37"/>
                </a:solidFill>
                <a:latin typeface="微软雅黑" panose="020B0503020204020204" pitchFamily="34" charset="-122"/>
                <a:sym typeface="微软雅黑" panose="020B0503020204020204" pitchFamily="34" charset="-122"/>
              </a:rPr>
              <a:t> </a:t>
            </a:r>
            <a:r>
              <a:rPr lang="en-US" altLang="zh-CN" sz="2400" b="1" dirty="0">
                <a:solidFill>
                  <a:srgbClr val="B26A37"/>
                </a:solidFill>
                <a:latin typeface="微软雅黑" panose="020B0503020204020204" pitchFamily="34" charset="-122"/>
                <a:sym typeface="微软雅黑" panose="020B0503020204020204" pitchFamily="34" charset="-122"/>
              </a:rPr>
              <a:t>3.</a:t>
            </a:r>
            <a:r>
              <a:rPr lang="zh-CN" altLang="en-US" sz="2400" b="1" dirty="0">
                <a:solidFill>
                  <a:srgbClr val="B26A37"/>
                </a:solidFill>
                <a:latin typeface="微软雅黑" panose="020B0503020204020204" pitchFamily="34" charset="-122"/>
                <a:sym typeface="微软雅黑" panose="020B0503020204020204" pitchFamily="34" charset="-122"/>
              </a:rPr>
              <a:t>揭示了商品经济的一般规律，对理解社会主义市场经济具有指导意义</a:t>
            </a:r>
          </a:p>
        </p:txBody>
      </p:sp>
      <p:pic>
        <p:nvPicPr>
          <p:cNvPr id="2" name="图片 1">
            <a:extLst>
              <a:ext uri="{FF2B5EF4-FFF2-40B4-BE49-F238E27FC236}">
                <a16:creationId xmlns:a16="http://schemas.microsoft.com/office/drawing/2014/main" xmlns="" id="{5DA355A4-05DD-41C1-9D58-962DAA52FC0F}"/>
              </a:ext>
            </a:extLst>
          </p:cNvPr>
          <p:cNvPicPr>
            <a:picLocks noChangeAspect="1"/>
          </p:cNvPicPr>
          <p:nvPr/>
        </p:nvPicPr>
        <p:blipFill rotWithShape="1">
          <a:blip r:embed="rId3"/>
          <a:srcRect t="20027"/>
          <a:stretch/>
        </p:blipFill>
        <p:spPr>
          <a:xfrm>
            <a:off x="548437" y="2334554"/>
            <a:ext cx="6720708" cy="4175918"/>
          </a:xfrm>
          <a:prstGeom prst="rect">
            <a:avLst/>
          </a:prstGeom>
        </p:spPr>
      </p:pic>
      <p:sp>
        <p:nvSpPr>
          <p:cNvPr id="13" name="矩形 12">
            <a:extLst>
              <a:ext uri="{FF2B5EF4-FFF2-40B4-BE49-F238E27FC236}">
                <a16:creationId xmlns:a16="http://schemas.microsoft.com/office/drawing/2014/main" xmlns="" id="{7342B34C-21C6-4A31-9FA4-C54C04E5BD8D}"/>
              </a:ext>
            </a:extLst>
          </p:cNvPr>
          <p:cNvSpPr/>
          <p:nvPr/>
        </p:nvSpPr>
        <p:spPr>
          <a:xfrm>
            <a:off x="856342" y="4120637"/>
            <a:ext cx="1553028" cy="1134413"/>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a:lnSpc>
                <a:spcPct val="150000"/>
              </a:lnSpc>
              <a:defRPr/>
            </a:pPr>
            <a:r>
              <a:rPr lang="zh-CN" altLang="en-US" sz="2400"/>
              <a:t>深化经济体制改革</a:t>
            </a:r>
            <a:endParaRPr lang="en-US" altLang="zh-CN" sz="2400" dirty="0"/>
          </a:p>
        </p:txBody>
      </p:sp>
      <p:sp>
        <p:nvSpPr>
          <p:cNvPr id="14" name="矩形 13">
            <a:extLst>
              <a:ext uri="{FF2B5EF4-FFF2-40B4-BE49-F238E27FC236}">
                <a16:creationId xmlns:a16="http://schemas.microsoft.com/office/drawing/2014/main" xmlns="" id="{B43B9BF6-71B0-4E8A-B496-32B326571BC8}"/>
              </a:ext>
            </a:extLst>
          </p:cNvPr>
          <p:cNvSpPr/>
          <p:nvPr/>
        </p:nvSpPr>
        <p:spPr>
          <a:xfrm>
            <a:off x="3132277" y="3843638"/>
            <a:ext cx="1553028" cy="1688411"/>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defRPr/>
            </a:pPr>
            <a:r>
              <a:rPr lang="zh-CN" altLang="en-US" sz="2400" dirty="0"/>
              <a:t>完善社会主义市场经济体制</a:t>
            </a:r>
            <a:endParaRPr lang="en-US" altLang="zh-CN" sz="2400" dirty="0"/>
          </a:p>
        </p:txBody>
      </p:sp>
      <p:sp>
        <p:nvSpPr>
          <p:cNvPr id="15" name="矩形 14">
            <a:extLst>
              <a:ext uri="{FF2B5EF4-FFF2-40B4-BE49-F238E27FC236}">
                <a16:creationId xmlns:a16="http://schemas.microsoft.com/office/drawing/2014/main" xmlns="" id="{57FBBEC3-0DC4-4DA2-98F7-18B9133DEA31}"/>
              </a:ext>
            </a:extLst>
          </p:cNvPr>
          <p:cNvSpPr/>
          <p:nvPr/>
        </p:nvSpPr>
        <p:spPr>
          <a:xfrm>
            <a:off x="5408212" y="3566318"/>
            <a:ext cx="1553028" cy="2243050"/>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defRPr/>
            </a:pPr>
            <a:r>
              <a:rPr lang="zh-CN" altLang="en-US" sz="2400" dirty="0"/>
              <a:t>实现社会主义现代化建设的宏伟目标</a:t>
            </a:r>
            <a:endParaRPr lang="zh-CN" altLang="zh-CN" sz="2400" dirty="0">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465260107"/>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ee the source image">
            <a:extLst>
              <a:ext uri="{FF2B5EF4-FFF2-40B4-BE49-F238E27FC236}">
                <a16:creationId xmlns:a16="http://schemas.microsoft.com/office/drawing/2014/main" xmlns="" id="{3EED3226-B1BA-4F03-89AC-491C4ED684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953" b="23906"/>
          <a:stretch/>
        </p:blipFill>
        <p:spPr bwMode="auto">
          <a:xfrm>
            <a:off x="0" y="2876550"/>
            <a:ext cx="12192000" cy="39941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xmlns="" id="{CDFD6BF5-2411-4FE3-B4CD-5A9D49B9E17D}"/>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812800" y="186885"/>
              <a:ext cx="10566400"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拓展：要素价值论、供求价值论和效用价值论错在哪里？</a:t>
              </a:r>
            </a:p>
          </p:txBody>
        </p:sp>
        <p:sp>
          <p:nvSpPr>
            <p:cNvPr id="17" name="矩形 8">
              <a:extLst>
                <a:ext uri="{FF2B5EF4-FFF2-40B4-BE49-F238E27FC236}">
                  <a16:creationId xmlns:a16="http://schemas.microsoft.com/office/drawing/2014/main" xmlns="" id="{C4256494-ABD0-4AF2-B511-D35F97446452}"/>
                </a:ext>
              </a:extLst>
            </p:cNvPr>
            <p:cNvSpPr>
              <a:spLocks noChangeArrowheads="1"/>
            </p:cNvSpPr>
            <p:nvPr/>
          </p:nvSpPr>
          <p:spPr bwMode="auto">
            <a:xfrm>
              <a:off x="1025427" y="2393339"/>
              <a:ext cx="2301505"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除马克思的劳动价值论之外的其他三种典型的价值理论</a:t>
              </a:r>
            </a:p>
          </p:txBody>
        </p:sp>
        <p:sp>
          <p:nvSpPr>
            <p:cNvPr id="10" name="矩形 9">
              <a:extLst>
                <a:ext uri="{FF2B5EF4-FFF2-40B4-BE49-F238E27FC236}">
                  <a16:creationId xmlns:a16="http://schemas.microsoft.com/office/drawing/2014/main" xmlns="" id="{71D07891-C549-48F5-86E4-A367F29BAF14}"/>
                </a:ext>
              </a:extLst>
            </p:cNvPr>
            <p:cNvSpPr/>
            <p:nvPr/>
          </p:nvSpPr>
          <p:spPr>
            <a:xfrm>
              <a:off x="5851938" y="1611079"/>
              <a:ext cx="5268809" cy="1135054"/>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0">
                <a:lnSpc>
                  <a:spcPct val="150000"/>
                </a:lnSpc>
                <a:spcBef>
                  <a:spcPct val="0"/>
                </a:spcBef>
                <a:spcAft>
                  <a:spcPct val="0"/>
                </a:spcAft>
                <a:buClrTx/>
                <a:buSzTx/>
                <a:buFontTx/>
                <a:buNone/>
                <a:tabLst/>
                <a:defRPr/>
              </a:pPr>
              <a:r>
                <a:rPr lang="zh-CN" altLang="en-US" sz="2400" dirty="0"/>
                <a:t>混淆了价值形成的源泉和价值形成的条件的关系</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13">
              <a:extLst>
                <a:ext uri="{FF2B5EF4-FFF2-40B4-BE49-F238E27FC236}">
                  <a16:creationId xmlns:a16="http://schemas.microsoft.com/office/drawing/2014/main" xmlns="" id="{75CC5A16-2A7B-4134-AADE-81D1E0DC56FE}"/>
                </a:ext>
              </a:extLst>
            </p:cNvPr>
            <p:cNvSpPr/>
            <p:nvPr/>
          </p:nvSpPr>
          <p:spPr>
            <a:xfrm>
              <a:off x="6241517" y="3037270"/>
              <a:ext cx="4879230" cy="1135054"/>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0">
                <a:lnSpc>
                  <a:spcPct val="150000"/>
                </a:lnSpc>
                <a:spcBef>
                  <a:spcPct val="0"/>
                </a:spcBef>
                <a:spcAft>
                  <a:spcPct val="0"/>
                </a:spcAft>
                <a:buClrTx/>
                <a:buSzTx/>
                <a:buFontTx/>
                <a:buNone/>
                <a:tabLst/>
                <a:defRPr/>
              </a:pPr>
              <a:r>
                <a:rPr lang="zh-CN" altLang="en-US" sz="2400" dirty="0"/>
                <a:t>混淆了价值源泉和影响价格的因素这两个问题</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15">
              <a:extLst>
                <a:ext uri="{FF2B5EF4-FFF2-40B4-BE49-F238E27FC236}">
                  <a16:creationId xmlns:a16="http://schemas.microsoft.com/office/drawing/2014/main" xmlns="" id="{FE4D4D64-7067-40E0-99BF-E5832D83EB04}"/>
                </a:ext>
              </a:extLst>
            </p:cNvPr>
            <p:cNvSpPr/>
            <p:nvPr/>
          </p:nvSpPr>
          <p:spPr>
            <a:xfrm>
              <a:off x="5955255" y="4463461"/>
              <a:ext cx="5007983" cy="1135054"/>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0">
                <a:lnSpc>
                  <a:spcPct val="150000"/>
                </a:lnSpc>
                <a:spcBef>
                  <a:spcPct val="0"/>
                </a:spcBef>
                <a:spcAft>
                  <a:spcPct val="0"/>
                </a:spcAft>
                <a:buClrTx/>
                <a:buSzTx/>
                <a:buFontTx/>
                <a:buNone/>
                <a:tabLst/>
                <a:defRPr/>
              </a:pPr>
              <a:r>
                <a:rPr lang="zh-CN" altLang="en-US" sz="2400" dirty="0"/>
                <a:t>没有看到使用价值不具有同质性，因而无法进行量的比较</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7" name="图片 6">
              <a:extLst>
                <a:ext uri="{FF2B5EF4-FFF2-40B4-BE49-F238E27FC236}">
                  <a16:creationId xmlns:a16="http://schemas.microsoft.com/office/drawing/2014/main" xmlns="" id="{1F75D236-DFF2-480D-B425-A7C1E9C382CE}"/>
                </a:ext>
              </a:extLst>
            </p:cNvPr>
            <p:cNvPicPr>
              <a:picLocks noChangeAspect="1"/>
            </p:cNvPicPr>
            <p:nvPr/>
          </p:nvPicPr>
          <p:blipFill>
            <a:blip r:embed="rId3"/>
            <a:stretch>
              <a:fillRect/>
            </a:stretch>
          </p:blipFill>
          <p:spPr>
            <a:xfrm>
              <a:off x="3013452" y="1538595"/>
              <a:ext cx="938865" cy="4249280"/>
            </a:xfrm>
            <a:prstGeom prst="rect">
              <a:avLst/>
            </a:prstGeom>
          </p:spPr>
        </p:pic>
        <p:grpSp>
          <p:nvGrpSpPr>
            <p:cNvPr id="6" name="组合 5">
              <a:extLst>
                <a:ext uri="{FF2B5EF4-FFF2-40B4-BE49-F238E27FC236}">
                  <a16:creationId xmlns:a16="http://schemas.microsoft.com/office/drawing/2014/main" xmlns="" id="{2B68F430-CD6A-4C20-B08A-41B75E589BAC}"/>
                </a:ext>
              </a:extLst>
            </p:cNvPr>
            <p:cNvGrpSpPr/>
            <p:nvPr/>
          </p:nvGrpSpPr>
          <p:grpSpPr>
            <a:xfrm>
              <a:off x="2751377" y="1661756"/>
              <a:ext cx="2973263" cy="1148625"/>
              <a:chOff x="935181" y="1995585"/>
              <a:chExt cx="2973263" cy="1148625"/>
            </a:xfrm>
          </p:grpSpPr>
          <p:graphicFrame>
            <p:nvGraphicFramePr>
              <p:cNvPr id="5" name="图示 4">
                <a:extLst>
                  <a:ext uri="{FF2B5EF4-FFF2-40B4-BE49-F238E27FC236}">
                    <a16:creationId xmlns:a16="http://schemas.microsoft.com/office/drawing/2014/main" xmlns="" id="{8A3E0F29-48AE-4802-B866-98B3C80ACFF2}"/>
                  </a:ext>
                </a:extLst>
              </p:cNvPr>
              <p:cNvGraphicFramePr/>
              <p:nvPr>
                <p:extLst>
                  <p:ext uri="{D42A27DB-BD31-4B8C-83A1-F6EECF244321}">
                    <p14:modId xmlns:p14="http://schemas.microsoft.com/office/powerpoint/2010/main" val="1581838841"/>
                  </p:ext>
                </p:extLst>
              </p:nvPr>
            </p:nvGraphicFramePr>
            <p:xfrm>
              <a:off x="935181" y="1995585"/>
              <a:ext cx="2554496" cy="1148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0" name="组合 19">
                <a:extLst>
                  <a:ext uri="{FF2B5EF4-FFF2-40B4-BE49-F238E27FC236}">
                    <a16:creationId xmlns:a16="http://schemas.microsoft.com/office/drawing/2014/main" xmlns="" id="{21497EAE-4DAA-4760-A82B-E07A9EFA3E35}"/>
                  </a:ext>
                </a:extLst>
              </p:cNvPr>
              <p:cNvGrpSpPr/>
              <p:nvPr/>
            </p:nvGrpSpPr>
            <p:grpSpPr>
              <a:xfrm>
                <a:off x="1699351" y="2295327"/>
                <a:ext cx="2209093" cy="552643"/>
                <a:chOff x="345402" y="297990"/>
                <a:chExt cx="2209093" cy="552643"/>
              </a:xfrm>
            </p:grpSpPr>
            <p:sp>
              <p:nvSpPr>
                <p:cNvPr id="24" name="矩形 23">
                  <a:extLst>
                    <a:ext uri="{FF2B5EF4-FFF2-40B4-BE49-F238E27FC236}">
                      <a16:creationId xmlns:a16="http://schemas.microsoft.com/office/drawing/2014/main" xmlns="" id="{21736874-DE13-4DCB-9D48-13F0FE295FB6}"/>
                    </a:ext>
                  </a:extLst>
                </p:cNvPr>
                <p:cNvSpPr/>
                <p:nvPr/>
              </p:nvSpPr>
              <p:spPr>
                <a:xfrm>
                  <a:off x="345402" y="297990"/>
                  <a:ext cx="2209093" cy="552643"/>
                </a:xfrm>
                <a:prstGeom prst="rect">
                  <a:avLst/>
                </a:prstGeom>
                <a:solidFill>
                  <a:srgbClr val="B26A37"/>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25" name="文本框 24">
                  <a:extLst>
                    <a:ext uri="{FF2B5EF4-FFF2-40B4-BE49-F238E27FC236}">
                      <a16:creationId xmlns:a16="http://schemas.microsoft.com/office/drawing/2014/main" xmlns="" id="{87BC2EF6-04FE-4FD9-B179-7FDD702191F1}"/>
                    </a:ext>
                  </a:extLst>
                </p:cNvPr>
                <p:cNvSpPr txBox="1"/>
                <p:nvPr/>
              </p:nvSpPr>
              <p:spPr>
                <a:xfrm>
                  <a:off x="345402" y="297990"/>
                  <a:ext cx="2209093" cy="552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5861" tIns="53340" rIns="53340" bIns="53340" numCol="1" spcCol="1270" anchor="ctr" anchorCtr="0">
                  <a:noAutofit/>
                </a:bodyPr>
                <a:lstStyle/>
                <a:p>
                  <a:pPr marL="0" lvl="0" indent="0" algn="l" defTabSz="933450">
                    <a:lnSpc>
                      <a:spcPct val="90000"/>
                    </a:lnSpc>
                    <a:spcBef>
                      <a:spcPct val="0"/>
                    </a:spcBef>
                    <a:spcAft>
                      <a:spcPct val="35000"/>
                    </a:spcAft>
                    <a:buNone/>
                  </a:pPr>
                  <a:r>
                    <a:rPr lang="zh-CN" sz="2400" b="1" kern="1200" dirty="0"/>
                    <a:t>要素价值论</a:t>
                  </a:r>
                </a:p>
              </p:txBody>
            </p:sp>
          </p:grpSp>
          <p:sp>
            <p:nvSpPr>
              <p:cNvPr id="23" name="椭圆 22">
                <a:extLst>
                  <a:ext uri="{FF2B5EF4-FFF2-40B4-BE49-F238E27FC236}">
                    <a16:creationId xmlns:a16="http://schemas.microsoft.com/office/drawing/2014/main" xmlns="" id="{D30611A3-1375-45C9-8F64-54BA3D0BE77E}"/>
                  </a:ext>
                </a:extLst>
              </p:cNvPr>
              <p:cNvSpPr/>
              <p:nvPr/>
            </p:nvSpPr>
            <p:spPr>
              <a:xfrm>
                <a:off x="1353949" y="2226247"/>
                <a:ext cx="690804" cy="690804"/>
              </a:xfrm>
              <a:prstGeom prst="ellipse">
                <a:avLst/>
              </a:prstGeom>
              <a:ln>
                <a:solidFill>
                  <a:srgbClr val="C87E4C"/>
                </a:solidFill>
              </a:ln>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6" name="组合 25">
              <a:extLst>
                <a:ext uri="{FF2B5EF4-FFF2-40B4-BE49-F238E27FC236}">
                  <a16:creationId xmlns:a16="http://schemas.microsoft.com/office/drawing/2014/main" xmlns="" id="{33B108A7-5013-4A13-A78D-8F8148247199}"/>
                </a:ext>
              </a:extLst>
            </p:cNvPr>
            <p:cNvGrpSpPr/>
            <p:nvPr/>
          </p:nvGrpSpPr>
          <p:grpSpPr>
            <a:xfrm>
              <a:off x="3149247" y="3044052"/>
              <a:ext cx="2973263" cy="1148625"/>
              <a:chOff x="935181" y="1995585"/>
              <a:chExt cx="2973263" cy="1148625"/>
            </a:xfrm>
          </p:grpSpPr>
          <p:graphicFrame>
            <p:nvGraphicFramePr>
              <p:cNvPr id="27" name="图示 26">
                <a:extLst>
                  <a:ext uri="{FF2B5EF4-FFF2-40B4-BE49-F238E27FC236}">
                    <a16:creationId xmlns:a16="http://schemas.microsoft.com/office/drawing/2014/main" xmlns="" id="{1FF64CB1-0856-4653-9EAD-F0284C756225}"/>
                  </a:ext>
                </a:extLst>
              </p:cNvPr>
              <p:cNvGraphicFramePr/>
              <p:nvPr>
                <p:extLst>
                  <p:ext uri="{D42A27DB-BD31-4B8C-83A1-F6EECF244321}">
                    <p14:modId xmlns:p14="http://schemas.microsoft.com/office/powerpoint/2010/main" val="1581838841"/>
                  </p:ext>
                </p:extLst>
              </p:nvPr>
            </p:nvGraphicFramePr>
            <p:xfrm>
              <a:off x="935181" y="1995585"/>
              <a:ext cx="2554496" cy="11486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28" name="组合 27">
                <a:extLst>
                  <a:ext uri="{FF2B5EF4-FFF2-40B4-BE49-F238E27FC236}">
                    <a16:creationId xmlns:a16="http://schemas.microsoft.com/office/drawing/2014/main" xmlns="" id="{01B34B1F-0AF4-4992-9A03-A179CECAD360}"/>
                  </a:ext>
                </a:extLst>
              </p:cNvPr>
              <p:cNvGrpSpPr/>
              <p:nvPr/>
            </p:nvGrpSpPr>
            <p:grpSpPr>
              <a:xfrm>
                <a:off x="1699351" y="2295327"/>
                <a:ext cx="2209093" cy="552643"/>
                <a:chOff x="345402" y="297990"/>
                <a:chExt cx="2209093" cy="552643"/>
              </a:xfrm>
            </p:grpSpPr>
            <p:sp>
              <p:nvSpPr>
                <p:cNvPr id="30" name="矩形 29">
                  <a:extLst>
                    <a:ext uri="{FF2B5EF4-FFF2-40B4-BE49-F238E27FC236}">
                      <a16:creationId xmlns:a16="http://schemas.microsoft.com/office/drawing/2014/main" xmlns="" id="{EE2B9BF1-0851-44FA-B40B-82CA3BDBFA42}"/>
                    </a:ext>
                  </a:extLst>
                </p:cNvPr>
                <p:cNvSpPr/>
                <p:nvPr/>
              </p:nvSpPr>
              <p:spPr>
                <a:xfrm>
                  <a:off x="345402" y="297990"/>
                  <a:ext cx="2209093" cy="552643"/>
                </a:xfrm>
                <a:prstGeom prst="rect">
                  <a:avLst/>
                </a:prstGeom>
                <a:solidFill>
                  <a:srgbClr val="B26A37"/>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31" name="文本框 30">
                  <a:extLst>
                    <a:ext uri="{FF2B5EF4-FFF2-40B4-BE49-F238E27FC236}">
                      <a16:creationId xmlns:a16="http://schemas.microsoft.com/office/drawing/2014/main" xmlns="" id="{AC03599C-A2A4-4F8C-8D14-4B315757EB7E}"/>
                    </a:ext>
                  </a:extLst>
                </p:cNvPr>
                <p:cNvSpPr txBox="1"/>
                <p:nvPr/>
              </p:nvSpPr>
              <p:spPr>
                <a:xfrm>
                  <a:off x="345402" y="297990"/>
                  <a:ext cx="2209093" cy="552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5861" tIns="53340" rIns="53340" bIns="53340" numCol="1" spcCol="1270" anchor="ctr" anchorCtr="0">
                  <a:noAutofit/>
                </a:bodyPr>
                <a:lstStyle/>
                <a:p>
                  <a:pPr lvl="0" defTabSz="933450">
                    <a:lnSpc>
                      <a:spcPct val="90000"/>
                    </a:lnSpc>
                    <a:spcAft>
                      <a:spcPct val="35000"/>
                    </a:spcAft>
                  </a:pPr>
                  <a:r>
                    <a:rPr lang="zh-CN" altLang="en-US" sz="2400" b="1" dirty="0"/>
                    <a:t>供求价值论</a:t>
                  </a:r>
                </a:p>
              </p:txBody>
            </p:sp>
          </p:grpSp>
          <p:sp>
            <p:nvSpPr>
              <p:cNvPr id="29" name="椭圆 28">
                <a:extLst>
                  <a:ext uri="{FF2B5EF4-FFF2-40B4-BE49-F238E27FC236}">
                    <a16:creationId xmlns:a16="http://schemas.microsoft.com/office/drawing/2014/main" xmlns="" id="{8743478A-98C2-4C04-8347-A767B8725150}"/>
                  </a:ext>
                </a:extLst>
              </p:cNvPr>
              <p:cNvSpPr/>
              <p:nvPr/>
            </p:nvSpPr>
            <p:spPr>
              <a:xfrm>
                <a:off x="1353949" y="2226247"/>
                <a:ext cx="690804" cy="690804"/>
              </a:xfrm>
              <a:prstGeom prst="ellipse">
                <a:avLst/>
              </a:prstGeom>
              <a:ln>
                <a:solidFill>
                  <a:srgbClr val="C87E4C"/>
                </a:solidFill>
              </a:ln>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32" name="组合 31">
              <a:extLst>
                <a:ext uri="{FF2B5EF4-FFF2-40B4-BE49-F238E27FC236}">
                  <a16:creationId xmlns:a16="http://schemas.microsoft.com/office/drawing/2014/main" xmlns="" id="{C7D9B229-36ED-4147-8627-CCB84188228C}"/>
                </a:ext>
              </a:extLst>
            </p:cNvPr>
            <p:cNvGrpSpPr/>
            <p:nvPr/>
          </p:nvGrpSpPr>
          <p:grpSpPr>
            <a:xfrm>
              <a:off x="2808584" y="4426347"/>
              <a:ext cx="2973263" cy="1148625"/>
              <a:chOff x="935181" y="1995585"/>
              <a:chExt cx="2973263" cy="1148625"/>
            </a:xfrm>
          </p:grpSpPr>
          <p:graphicFrame>
            <p:nvGraphicFramePr>
              <p:cNvPr id="33" name="图示 32">
                <a:extLst>
                  <a:ext uri="{FF2B5EF4-FFF2-40B4-BE49-F238E27FC236}">
                    <a16:creationId xmlns:a16="http://schemas.microsoft.com/office/drawing/2014/main" xmlns="" id="{6453DD44-7C1A-4273-A406-B58CD78F5C6B}"/>
                  </a:ext>
                </a:extLst>
              </p:cNvPr>
              <p:cNvGraphicFramePr/>
              <p:nvPr>
                <p:extLst>
                  <p:ext uri="{D42A27DB-BD31-4B8C-83A1-F6EECF244321}">
                    <p14:modId xmlns:p14="http://schemas.microsoft.com/office/powerpoint/2010/main" val="1581838841"/>
                  </p:ext>
                </p:extLst>
              </p:nvPr>
            </p:nvGraphicFramePr>
            <p:xfrm>
              <a:off x="935181" y="1995585"/>
              <a:ext cx="2554496" cy="11486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34" name="组合 33">
                <a:extLst>
                  <a:ext uri="{FF2B5EF4-FFF2-40B4-BE49-F238E27FC236}">
                    <a16:creationId xmlns:a16="http://schemas.microsoft.com/office/drawing/2014/main" xmlns="" id="{9BCB05B2-965E-412C-B454-396CACBC5A01}"/>
                  </a:ext>
                </a:extLst>
              </p:cNvPr>
              <p:cNvGrpSpPr/>
              <p:nvPr/>
            </p:nvGrpSpPr>
            <p:grpSpPr>
              <a:xfrm>
                <a:off x="1699351" y="2295327"/>
                <a:ext cx="2209093" cy="552643"/>
                <a:chOff x="345402" y="297990"/>
                <a:chExt cx="2209093" cy="552643"/>
              </a:xfrm>
            </p:grpSpPr>
            <p:sp>
              <p:nvSpPr>
                <p:cNvPr id="36" name="矩形 35">
                  <a:extLst>
                    <a:ext uri="{FF2B5EF4-FFF2-40B4-BE49-F238E27FC236}">
                      <a16:creationId xmlns:a16="http://schemas.microsoft.com/office/drawing/2014/main" xmlns="" id="{3774D046-01F5-47E1-A414-7994111BCF8D}"/>
                    </a:ext>
                  </a:extLst>
                </p:cNvPr>
                <p:cNvSpPr/>
                <p:nvPr/>
              </p:nvSpPr>
              <p:spPr>
                <a:xfrm>
                  <a:off x="345402" y="297990"/>
                  <a:ext cx="2209093" cy="552643"/>
                </a:xfrm>
                <a:prstGeom prst="rect">
                  <a:avLst/>
                </a:prstGeom>
                <a:solidFill>
                  <a:srgbClr val="B26A37"/>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37" name="文本框 36">
                  <a:extLst>
                    <a:ext uri="{FF2B5EF4-FFF2-40B4-BE49-F238E27FC236}">
                      <a16:creationId xmlns:a16="http://schemas.microsoft.com/office/drawing/2014/main" xmlns="" id="{BFEA3AEE-397F-47F1-ABC0-35FD2AC62C3D}"/>
                    </a:ext>
                  </a:extLst>
                </p:cNvPr>
                <p:cNvSpPr txBox="1"/>
                <p:nvPr/>
              </p:nvSpPr>
              <p:spPr>
                <a:xfrm>
                  <a:off x="345402" y="297990"/>
                  <a:ext cx="2209093" cy="5526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5861" tIns="53340" rIns="53340" bIns="53340" numCol="1" spcCol="1270" anchor="ctr" anchorCtr="0">
                  <a:noAutofit/>
                </a:bodyPr>
                <a:lstStyle/>
                <a:p>
                  <a:pPr lvl="0"/>
                  <a:r>
                    <a:rPr lang="zh-CN" altLang="en-US" sz="2400" b="1" dirty="0"/>
                    <a:t>效用</a:t>
                  </a:r>
                  <a:r>
                    <a:rPr lang="zh-CN" altLang="zh-CN" sz="2400" b="1" dirty="0"/>
                    <a:t>价值论</a:t>
                  </a:r>
                </a:p>
              </p:txBody>
            </p:sp>
          </p:grpSp>
          <p:sp>
            <p:nvSpPr>
              <p:cNvPr id="35" name="椭圆 34">
                <a:extLst>
                  <a:ext uri="{FF2B5EF4-FFF2-40B4-BE49-F238E27FC236}">
                    <a16:creationId xmlns:a16="http://schemas.microsoft.com/office/drawing/2014/main" xmlns="" id="{E0533787-C12D-42EA-954A-9EB9DA7EE9D0}"/>
                  </a:ext>
                </a:extLst>
              </p:cNvPr>
              <p:cNvSpPr/>
              <p:nvPr/>
            </p:nvSpPr>
            <p:spPr>
              <a:xfrm>
                <a:off x="1353949" y="2226247"/>
                <a:ext cx="690804" cy="690804"/>
              </a:xfrm>
              <a:prstGeom prst="ellipse">
                <a:avLst/>
              </a:prstGeom>
              <a:ln>
                <a:solidFill>
                  <a:srgbClr val="C87E4C"/>
                </a:solidFill>
              </a:ln>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166053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ee the source image">
            <a:extLst>
              <a:ext uri="{FF2B5EF4-FFF2-40B4-BE49-F238E27FC236}">
                <a16:creationId xmlns:a16="http://schemas.microsoft.com/office/drawing/2014/main" xmlns="" id="{3EED3226-B1BA-4F03-89AC-491C4ED684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953" b="23906"/>
          <a:stretch/>
        </p:blipFill>
        <p:spPr bwMode="auto">
          <a:xfrm>
            <a:off x="0" y="2876550"/>
            <a:ext cx="12192000" cy="39941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xmlns="" id="{915AA64F-1F61-4EAC-833F-60FEA945D4D7}"/>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812800" y="186885"/>
              <a:ext cx="10566400"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拓展：要素价值论、供求价值论和效用价值论错在哪里？</a:t>
              </a:r>
            </a:p>
          </p:txBody>
        </p:sp>
        <p:sp>
          <p:nvSpPr>
            <p:cNvPr id="38" name="矩形 8">
              <a:extLst>
                <a:ext uri="{FF2B5EF4-FFF2-40B4-BE49-F238E27FC236}">
                  <a16:creationId xmlns:a16="http://schemas.microsoft.com/office/drawing/2014/main" xmlns="" id="{FF2EE1B6-C7EE-41D4-A963-0C161382D2A2}"/>
                </a:ext>
              </a:extLst>
            </p:cNvPr>
            <p:cNvSpPr>
              <a:spLocks noChangeArrowheads="1"/>
            </p:cNvSpPr>
            <p:nvPr/>
          </p:nvSpPr>
          <p:spPr bwMode="auto">
            <a:xfrm>
              <a:off x="2589809" y="2669650"/>
              <a:ext cx="3506191"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80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都否定劳动是创造价值的唯一源泉，带有为资产阶级剥削辩护的性质，不是科学的价值理论，因而也受到了马克思的批判。</a:t>
              </a:r>
            </a:p>
          </p:txBody>
        </p:sp>
        <p:pic>
          <p:nvPicPr>
            <p:cNvPr id="39" name="Picture 2">
              <a:extLst>
                <a:ext uri="{FF2B5EF4-FFF2-40B4-BE49-F238E27FC236}">
                  <a16:creationId xmlns:a16="http://schemas.microsoft.com/office/drawing/2014/main" xmlns="" id="{77CCC367-8DFB-4242-8951-7639F33B288D}"/>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621628" y="692703"/>
              <a:ext cx="5735125" cy="5743949"/>
            </a:xfrm>
            <a:prstGeom prst="rect">
              <a:avLst/>
            </a:prstGeom>
            <a:noFill/>
            <a:extLst>
              <a:ext uri="{909E8E84-426E-40DD-AFC4-6F175D3DCCD1}">
                <a14:hiddenFill xmlns:a14="http://schemas.microsoft.com/office/drawing/2010/main">
                  <a:solidFill>
                    <a:srgbClr val="FFFFFF"/>
                  </a:solidFill>
                </a14:hiddenFill>
              </a:ext>
            </a:extLst>
          </p:spPr>
        </p:pic>
        <p:pic>
          <p:nvPicPr>
            <p:cNvPr id="40" name="图片 39">
              <a:extLst>
                <a:ext uri="{FF2B5EF4-FFF2-40B4-BE49-F238E27FC236}">
                  <a16:creationId xmlns:a16="http://schemas.microsoft.com/office/drawing/2014/main" xmlns="" id="{14D03F69-8C00-4488-8D24-397BA02FEF4E}"/>
                </a:ext>
              </a:extLst>
            </p:cNvPr>
            <p:cNvPicPr>
              <a:picLocks noChangeAspect="1"/>
            </p:cNvPicPr>
            <p:nvPr/>
          </p:nvPicPr>
          <p:blipFill>
            <a:blip r:embed="rId4" cstate="print">
              <a:duotone>
                <a:schemeClr val="accent2">
                  <a:shade val="45000"/>
                  <a:satMod val="135000"/>
                </a:schemeClr>
                <a:prstClr val="white"/>
              </a:duotone>
            </a:blip>
            <a:stretch>
              <a:fillRect/>
            </a:stretch>
          </p:blipFill>
          <p:spPr>
            <a:xfrm>
              <a:off x="935181" y="1407927"/>
              <a:ext cx="1817602" cy="2937246"/>
            </a:xfrm>
            <a:prstGeom prst="rect">
              <a:avLst/>
            </a:prstGeom>
          </p:spPr>
        </p:pic>
        <p:sp>
          <p:nvSpPr>
            <p:cNvPr id="41" name="矩形 8">
              <a:extLst>
                <a:ext uri="{FF2B5EF4-FFF2-40B4-BE49-F238E27FC236}">
                  <a16:creationId xmlns:a16="http://schemas.microsoft.com/office/drawing/2014/main" xmlns="" id="{BFA42E9E-30FB-4C18-B487-8E8CC6E5D890}"/>
                </a:ext>
              </a:extLst>
            </p:cNvPr>
            <p:cNvSpPr>
              <a:spLocks noChangeArrowheads="1"/>
            </p:cNvSpPr>
            <p:nvPr/>
          </p:nvSpPr>
          <p:spPr bwMode="auto">
            <a:xfrm>
              <a:off x="986647" y="1755768"/>
              <a:ext cx="17436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ctr">
                <a:lnSpc>
                  <a:spcPct val="100000"/>
                </a:lnSpc>
                <a:spcBef>
                  <a:spcPct val="0"/>
                </a:spcBef>
                <a:buNone/>
                <a:defRPr/>
              </a:pPr>
              <a:r>
                <a:rPr lang="zh-CN" altLang="en-US" sz="2400" b="1" dirty="0">
                  <a:solidFill>
                    <a:srgbClr val="B26A37"/>
                  </a:solidFill>
                </a:rPr>
                <a:t>这三种</a:t>
              </a:r>
              <a:endParaRPr lang="en-US" altLang="zh-CN" sz="2400" b="1" dirty="0">
                <a:solidFill>
                  <a:srgbClr val="B26A37"/>
                </a:solidFill>
              </a:endParaRPr>
            </a:p>
            <a:p>
              <a:pPr lvl="0" algn="ctr">
                <a:lnSpc>
                  <a:spcPct val="100000"/>
                </a:lnSpc>
                <a:spcBef>
                  <a:spcPct val="0"/>
                </a:spcBef>
                <a:buNone/>
                <a:defRPr/>
              </a:pPr>
              <a:r>
                <a:rPr lang="zh-CN" altLang="en-US" sz="2400" b="1" dirty="0">
                  <a:solidFill>
                    <a:srgbClr val="B26A37"/>
                  </a:solidFill>
                </a:rPr>
                <a:t>价值理论</a:t>
              </a:r>
              <a:endParaRPr kumimoji="0" lang="zh-CN" altLang="en-US" sz="2400" b="1" i="0" u="none" strike="noStrike" kern="1200" cap="none" spc="0" normalizeH="0" baseline="0" noProof="0" dirty="0">
                <a:ln>
                  <a:noFill/>
                </a:ln>
                <a:solidFill>
                  <a:srgbClr val="B26A37"/>
                </a:solidFill>
                <a:effectLst/>
                <a:uLnTx/>
                <a:uFillTx/>
              </a:endParaRPr>
            </a:p>
          </p:txBody>
        </p:sp>
      </p:grpSp>
    </p:spTree>
    <p:extLst>
      <p:ext uri="{BB962C8B-B14F-4D97-AF65-F5344CB8AC3E}">
        <p14:creationId xmlns:p14="http://schemas.microsoft.com/office/powerpoint/2010/main" val="285485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5" name="矩形: 圆角 4">
            <a:extLst>
              <a:ext uri="{FF2B5EF4-FFF2-40B4-BE49-F238E27FC236}">
                <a16:creationId xmlns:a16="http://schemas.microsoft.com/office/drawing/2014/main" xmlns="" id="{817CE610-BA9D-406E-93CC-F3AD80B7494C}"/>
              </a:ext>
            </a:extLst>
          </p:cNvPr>
          <p:cNvSpPr/>
          <p:nvPr/>
        </p:nvSpPr>
        <p:spPr>
          <a:xfrm>
            <a:off x="2569029" y="1067806"/>
            <a:ext cx="70539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（一）马克思劳动价值论的理论和实践意义</a:t>
            </a:r>
          </a:p>
        </p:txBody>
      </p:sp>
      <p:sp>
        <p:nvSpPr>
          <p:cNvPr id="41" name="矩形 8">
            <a:extLst>
              <a:ext uri="{FF2B5EF4-FFF2-40B4-BE49-F238E27FC236}">
                <a16:creationId xmlns:a16="http://schemas.microsoft.com/office/drawing/2014/main" xmlns="" id="{A2BD5CB8-457F-4A79-81CF-318F0304A29E}"/>
              </a:ext>
            </a:extLst>
          </p:cNvPr>
          <p:cNvSpPr>
            <a:spLocks noChangeArrowheads="1"/>
          </p:cNvSpPr>
          <p:nvPr/>
        </p:nvSpPr>
        <p:spPr bwMode="auto">
          <a:xfrm>
            <a:off x="1737836" y="6021896"/>
            <a:ext cx="849594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algn="ctr"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87E4C"/>
                </a:solidFill>
                <a:effectLst/>
                <a:uLnTx/>
                <a:uFillTx/>
                <a:latin typeface="微软雅黑" panose="020B0503020204020204" pitchFamily="34" charset="-122"/>
                <a:ea typeface="微软雅黑" panose="020B0503020204020204" pitchFamily="34" charset="-122"/>
                <a:cs typeface="+mn-cs"/>
              </a:rPr>
              <a:t>马克思主义政治经济学</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是经济学上的一场深刻革命</a:t>
            </a:r>
          </a:p>
        </p:txBody>
      </p:sp>
      <p:grpSp>
        <p:nvGrpSpPr>
          <p:cNvPr id="2" name="组合 1">
            <a:extLst>
              <a:ext uri="{FF2B5EF4-FFF2-40B4-BE49-F238E27FC236}">
                <a16:creationId xmlns:a16="http://schemas.microsoft.com/office/drawing/2014/main" xmlns="" id="{A413387B-AD17-4C0A-974E-A5A3C977E04B}"/>
              </a:ext>
            </a:extLst>
          </p:cNvPr>
          <p:cNvGrpSpPr/>
          <p:nvPr/>
        </p:nvGrpSpPr>
        <p:grpSpPr>
          <a:xfrm>
            <a:off x="4666044" y="1828799"/>
            <a:ext cx="2464526" cy="4171019"/>
            <a:chOff x="3915468" y="1859710"/>
            <a:chExt cx="4456171" cy="3810928"/>
          </a:xfrm>
        </p:grpSpPr>
        <p:sp>
          <p:nvSpPr>
            <p:cNvPr id="56" name="iŝľîḍé">
              <a:extLst>
                <a:ext uri="{FF2B5EF4-FFF2-40B4-BE49-F238E27FC236}">
                  <a16:creationId xmlns:a16="http://schemas.microsoft.com/office/drawing/2014/main" xmlns="" id="{F5277E3B-F371-4E2D-B8EE-6916C58CF00D}"/>
                </a:ext>
              </a:extLst>
            </p:cNvPr>
            <p:cNvSpPr/>
            <p:nvPr/>
          </p:nvSpPr>
          <p:spPr bwMode="auto">
            <a:xfrm rot="16200000">
              <a:off x="4360568" y="1658356"/>
              <a:ext cx="1547259" cy="194996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87E4C"/>
            </a:solidFill>
            <a:ln>
              <a:noFill/>
            </a:ln>
          </p:spPr>
          <p:txBody>
            <a:bodyPr anchor="ctr"/>
            <a:lstStyle/>
            <a:p>
              <a:pPr algn="ctr"/>
              <a:endParaRPr/>
            </a:p>
          </p:txBody>
        </p:sp>
        <p:sp>
          <p:nvSpPr>
            <p:cNvPr id="57" name="íşlïḋé">
              <a:extLst>
                <a:ext uri="{FF2B5EF4-FFF2-40B4-BE49-F238E27FC236}">
                  <a16:creationId xmlns:a16="http://schemas.microsoft.com/office/drawing/2014/main" xmlns="" id="{47871E20-6C32-4D33-9FC4-BE68213A26E4}"/>
                </a:ext>
              </a:extLst>
            </p:cNvPr>
            <p:cNvSpPr/>
            <p:nvPr/>
          </p:nvSpPr>
          <p:spPr bwMode="auto">
            <a:xfrm rot="16200000">
              <a:off x="4141991" y="2668315"/>
              <a:ext cx="1740665" cy="219371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EDC67B"/>
            </a:solidFill>
            <a:ln>
              <a:noFill/>
            </a:ln>
          </p:spPr>
          <p:txBody>
            <a:bodyPr anchor="ctr"/>
            <a:lstStyle/>
            <a:p>
              <a:pPr algn="ctr"/>
              <a:endParaRPr/>
            </a:p>
          </p:txBody>
        </p:sp>
        <p:sp>
          <p:nvSpPr>
            <p:cNvPr id="58" name="ïšlïḑê">
              <a:extLst>
                <a:ext uri="{FF2B5EF4-FFF2-40B4-BE49-F238E27FC236}">
                  <a16:creationId xmlns:a16="http://schemas.microsoft.com/office/drawing/2014/main" xmlns="" id="{332E83C9-8572-43AA-976E-F60A14110361}"/>
                </a:ext>
              </a:extLst>
            </p:cNvPr>
            <p:cNvSpPr/>
            <p:nvPr/>
          </p:nvSpPr>
          <p:spPr bwMode="auto">
            <a:xfrm rot="16200000">
              <a:off x="4360568" y="3922025"/>
              <a:ext cx="1547259" cy="194996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87E4C"/>
            </a:solidFill>
            <a:ln>
              <a:noFill/>
            </a:ln>
          </p:spPr>
          <p:txBody>
            <a:bodyPr anchor="ctr"/>
            <a:lstStyle/>
            <a:p>
              <a:pPr algn="ctr"/>
              <a:endParaRPr/>
            </a:p>
          </p:txBody>
        </p:sp>
        <p:sp>
          <p:nvSpPr>
            <p:cNvPr id="59" name="íšḷïḑè">
              <a:extLst>
                <a:ext uri="{FF2B5EF4-FFF2-40B4-BE49-F238E27FC236}">
                  <a16:creationId xmlns:a16="http://schemas.microsoft.com/office/drawing/2014/main" xmlns="" id="{CB0E000D-C804-4AF2-BB05-F7F04B4A62C2}"/>
                </a:ext>
              </a:extLst>
            </p:cNvPr>
            <p:cNvSpPr/>
            <p:nvPr/>
          </p:nvSpPr>
          <p:spPr bwMode="auto">
            <a:xfrm rot="5400000" flipH="1">
              <a:off x="6379280" y="1658356"/>
              <a:ext cx="1547259" cy="194996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EDC67B"/>
            </a:solidFill>
            <a:ln>
              <a:noFill/>
            </a:ln>
          </p:spPr>
          <p:txBody>
            <a:bodyPr anchor="ctr"/>
            <a:lstStyle/>
            <a:p>
              <a:pPr algn="ctr"/>
              <a:endParaRPr/>
            </a:p>
          </p:txBody>
        </p:sp>
        <p:sp>
          <p:nvSpPr>
            <p:cNvPr id="60" name="iṥḻïḓe">
              <a:extLst>
                <a:ext uri="{FF2B5EF4-FFF2-40B4-BE49-F238E27FC236}">
                  <a16:creationId xmlns:a16="http://schemas.microsoft.com/office/drawing/2014/main" xmlns="" id="{33973289-8E5F-4845-B3C9-CF1033F7BCE6}"/>
                </a:ext>
              </a:extLst>
            </p:cNvPr>
            <p:cNvSpPr/>
            <p:nvPr/>
          </p:nvSpPr>
          <p:spPr bwMode="auto">
            <a:xfrm rot="5400000" flipH="1">
              <a:off x="6404450" y="2668315"/>
              <a:ext cx="1740665" cy="2193712"/>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87E4C"/>
            </a:solidFill>
            <a:ln>
              <a:noFill/>
            </a:ln>
          </p:spPr>
          <p:txBody>
            <a:bodyPr anchor="ctr"/>
            <a:lstStyle/>
            <a:p>
              <a:pPr algn="ctr"/>
              <a:endParaRPr/>
            </a:p>
          </p:txBody>
        </p:sp>
        <p:sp>
          <p:nvSpPr>
            <p:cNvPr id="61" name="ís1îḍe">
              <a:extLst>
                <a:ext uri="{FF2B5EF4-FFF2-40B4-BE49-F238E27FC236}">
                  <a16:creationId xmlns:a16="http://schemas.microsoft.com/office/drawing/2014/main" xmlns="" id="{4E7C77CE-898A-4711-83CA-C6494EF70812}"/>
                </a:ext>
              </a:extLst>
            </p:cNvPr>
            <p:cNvSpPr/>
            <p:nvPr/>
          </p:nvSpPr>
          <p:spPr bwMode="auto">
            <a:xfrm rot="5400000" flipH="1">
              <a:off x="6379280" y="3922025"/>
              <a:ext cx="1547259" cy="194996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EDC67B"/>
            </a:solidFill>
            <a:ln>
              <a:noFill/>
            </a:ln>
          </p:spPr>
          <p:txBody>
            <a:bodyPr anchor="ctr"/>
            <a:lstStyle/>
            <a:p>
              <a:pPr algn="ctr"/>
              <a:endParaRPr/>
            </a:p>
          </p:txBody>
        </p:sp>
      </p:grpSp>
      <p:sp>
        <p:nvSpPr>
          <p:cNvPr id="62" name="矩形 8">
            <a:extLst>
              <a:ext uri="{FF2B5EF4-FFF2-40B4-BE49-F238E27FC236}">
                <a16:creationId xmlns:a16="http://schemas.microsoft.com/office/drawing/2014/main" xmlns="" id="{CCF2B1D2-051E-4674-98C3-7393CE89F00F}"/>
              </a:ext>
            </a:extLst>
          </p:cNvPr>
          <p:cNvSpPr>
            <a:spLocks noChangeArrowheads="1"/>
          </p:cNvSpPr>
          <p:nvPr/>
        </p:nvSpPr>
        <p:spPr bwMode="auto">
          <a:xfrm>
            <a:off x="418011" y="1999404"/>
            <a:ext cx="421001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50000"/>
              </a:lnSpc>
              <a:spcBef>
                <a:spcPct val="0"/>
              </a:spcBef>
              <a:buNone/>
              <a:defRPr/>
            </a:pPr>
            <a:r>
              <a:rPr lang="zh-CN" altLang="en-US" sz="2400" b="1" dirty="0">
                <a:solidFill>
                  <a:srgbClr val="000000"/>
                </a:solidFill>
              </a:rPr>
              <a:t>批判继承</a:t>
            </a:r>
            <a:r>
              <a:rPr lang="zh-CN" altLang="en-US" sz="2400" dirty="0">
                <a:solidFill>
                  <a:srgbClr val="000000"/>
                </a:solidFill>
              </a:rPr>
              <a:t>了古典政治经济学的合理成分</a:t>
            </a:r>
            <a:endParaRPr lang="en-US" altLang="zh-CN" sz="2400" dirty="0">
              <a:solidFill>
                <a:srgbClr val="000000"/>
              </a:solidFill>
            </a:endParaRPr>
          </a:p>
        </p:txBody>
      </p:sp>
      <p:sp>
        <p:nvSpPr>
          <p:cNvPr id="63" name="矩形 8">
            <a:extLst>
              <a:ext uri="{FF2B5EF4-FFF2-40B4-BE49-F238E27FC236}">
                <a16:creationId xmlns:a16="http://schemas.microsoft.com/office/drawing/2014/main" xmlns="" id="{F68B2B99-9216-4950-8798-EC0CAB34E69D}"/>
              </a:ext>
            </a:extLst>
          </p:cNvPr>
          <p:cNvSpPr>
            <a:spLocks noChangeArrowheads="1"/>
          </p:cNvSpPr>
          <p:nvPr/>
        </p:nvSpPr>
        <p:spPr bwMode="auto">
          <a:xfrm>
            <a:off x="418011" y="3346778"/>
            <a:ext cx="421001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50000"/>
              </a:lnSpc>
              <a:spcBef>
                <a:spcPct val="0"/>
              </a:spcBef>
              <a:buNone/>
              <a:defRPr/>
            </a:pPr>
            <a:r>
              <a:rPr lang="zh-CN" altLang="en-US" sz="2400" dirty="0">
                <a:solidFill>
                  <a:srgbClr val="000000"/>
                </a:solidFill>
              </a:rPr>
              <a:t>深刻</a:t>
            </a:r>
            <a:r>
              <a:rPr lang="zh-CN" altLang="en-US" sz="2400" b="1" dirty="0">
                <a:solidFill>
                  <a:srgbClr val="000000"/>
                </a:solidFill>
              </a:rPr>
              <a:t>揭示</a:t>
            </a:r>
            <a:r>
              <a:rPr lang="zh-CN" altLang="en-US" sz="2400" dirty="0">
                <a:solidFill>
                  <a:srgbClr val="000000"/>
                </a:solidFill>
              </a:rPr>
              <a:t>了资本主义生产和剥削的秘密</a:t>
            </a:r>
          </a:p>
        </p:txBody>
      </p:sp>
      <p:sp>
        <p:nvSpPr>
          <p:cNvPr id="64" name="矩形 8">
            <a:extLst>
              <a:ext uri="{FF2B5EF4-FFF2-40B4-BE49-F238E27FC236}">
                <a16:creationId xmlns:a16="http://schemas.microsoft.com/office/drawing/2014/main" xmlns="" id="{89D1872F-C7EF-46B1-B216-2C1288D04C94}"/>
              </a:ext>
            </a:extLst>
          </p:cNvPr>
          <p:cNvSpPr>
            <a:spLocks noChangeArrowheads="1"/>
          </p:cNvSpPr>
          <p:nvPr/>
        </p:nvSpPr>
        <p:spPr bwMode="auto">
          <a:xfrm>
            <a:off x="7168590" y="1999404"/>
            <a:ext cx="354559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50000"/>
              </a:lnSpc>
              <a:spcBef>
                <a:spcPct val="0"/>
              </a:spcBef>
              <a:buNone/>
              <a:defRPr/>
            </a:pPr>
            <a:r>
              <a:rPr lang="zh-CN" altLang="en-US" sz="2400" b="1" dirty="0">
                <a:solidFill>
                  <a:srgbClr val="000000"/>
                </a:solidFill>
              </a:rPr>
              <a:t>创立</a:t>
            </a:r>
            <a:r>
              <a:rPr lang="zh-CN" altLang="en-US" sz="2400" dirty="0">
                <a:solidFill>
                  <a:srgbClr val="000000"/>
                </a:solidFill>
              </a:rPr>
              <a:t>了科学的劳动价值论和剩余价值理论</a:t>
            </a:r>
            <a:endParaRPr lang="en-US" altLang="zh-CN" sz="2400" dirty="0">
              <a:solidFill>
                <a:srgbClr val="000000"/>
              </a:solidFill>
            </a:endParaRPr>
          </a:p>
        </p:txBody>
      </p:sp>
      <p:sp>
        <p:nvSpPr>
          <p:cNvPr id="65" name="矩形 8">
            <a:extLst>
              <a:ext uri="{FF2B5EF4-FFF2-40B4-BE49-F238E27FC236}">
                <a16:creationId xmlns:a16="http://schemas.microsoft.com/office/drawing/2014/main" xmlns="" id="{69F85278-2C6B-4FE3-A776-7A2077D5AB29}"/>
              </a:ext>
            </a:extLst>
          </p:cNvPr>
          <p:cNvSpPr>
            <a:spLocks noChangeArrowheads="1"/>
          </p:cNvSpPr>
          <p:nvPr/>
        </p:nvSpPr>
        <p:spPr bwMode="auto">
          <a:xfrm>
            <a:off x="7168590" y="3155085"/>
            <a:ext cx="415645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50000"/>
              </a:lnSpc>
              <a:spcBef>
                <a:spcPct val="0"/>
              </a:spcBef>
              <a:buNone/>
              <a:defRPr/>
            </a:pPr>
            <a:r>
              <a:rPr lang="zh-CN" altLang="en-US" sz="2400" b="1" dirty="0">
                <a:solidFill>
                  <a:srgbClr val="000000"/>
                </a:solidFill>
              </a:rPr>
              <a:t>揭露</a:t>
            </a:r>
            <a:r>
              <a:rPr lang="zh-CN" altLang="en-US" sz="2400" dirty="0">
                <a:solidFill>
                  <a:srgbClr val="000000"/>
                </a:solidFill>
              </a:rPr>
              <a:t>了无产阶级与资产阶级之间阶级对立和斗争的经济根源</a:t>
            </a:r>
          </a:p>
        </p:txBody>
      </p:sp>
      <p:sp>
        <p:nvSpPr>
          <p:cNvPr id="66" name="矩形 8">
            <a:extLst>
              <a:ext uri="{FF2B5EF4-FFF2-40B4-BE49-F238E27FC236}">
                <a16:creationId xmlns:a16="http://schemas.microsoft.com/office/drawing/2014/main" xmlns="" id="{E1E87918-24C2-4C58-8335-BFCAC3EFCC75}"/>
              </a:ext>
            </a:extLst>
          </p:cNvPr>
          <p:cNvSpPr>
            <a:spLocks noChangeArrowheads="1"/>
          </p:cNvSpPr>
          <p:nvPr/>
        </p:nvSpPr>
        <p:spPr bwMode="auto">
          <a:xfrm>
            <a:off x="418011" y="4565371"/>
            <a:ext cx="421001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50000"/>
              </a:lnSpc>
              <a:spcBef>
                <a:spcPct val="0"/>
              </a:spcBef>
              <a:buNone/>
              <a:defRPr/>
            </a:pPr>
            <a:r>
              <a:rPr lang="zh-CN" altLang="en-US" sz="2400" b="1" dirty="0">
                <a:solidFill>
                  <a:srgbClr val="000000"/>
                </a:solidFill>
              </a:rPr>
              <a:t>论证</a:t>
            </a:r>
            <a:r>
              <a:rPr lang="zh-CN" altLang="en-US" sz="2400" dirty="0">
                <a:solidFill>
                  <a:srgbClr val="000000"/>
                </a:solidFill>
              </a:rPr>
              <a:t>了资本主义必然灭亡和社会主义必然胜利的客观规律</a:t>
            </a:r>
          </a:p>
        </p:txBody>
      </p:sp>
      <p:sp>
        <p:nvSpPr>
          <p:cNvPr id="67" name="矩形 8">
            <a:extLst>
              <a:ext uri="{FF2B5EF4-FFF2-40B4-BE49-F238E27FC236}">
                <a16:creationId xmlns:a16="http://schemas.microsoft.com/office/drawing/2014/main" xmlns="" id="{A54742AC-3A71-4F46-9A87-BD97D85F19FF}"/>
              </a:ext>
            </a:extLst>
          </p:cNvPr>
          <p:cNvSpPr>
            <a:spLocks noChangeArrowheads="1"/>
          </p:cNvSpPr>
          <p:nvPr/>
        </p:nvSpPr>
        <p:spPr bwMode="auto">
          <a:xfrm>
            <a:off x="7168590" y="4310767"/>
            <a:ext cx="415645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50000"/>
              </a:lnSpc>
              <a:spcBef>
                <a:spcPct val="0"/>
              </a:spcBef>
              <a:buNone/>
              <a:defRPr/>
            </a:pPr>
            <a:r>
              <a:rPr lang="zh-CN" altLang="en-US" sz="2400" b="1" dirty="0">
                <a:solidFill>
                  <a:srgbClr val="000000"/>
                </a:solidFill>
              </a:rPr>
              <a:t>指明</a:t>
            </a:r>
            <a:r>
              <a:rPr lang="zh-CN" altLang="en-US" sz="2400" dirty="0">
                <a:solidFill>
                  <a:srgbClr val="000000"/>
                </a:solidFill>
              </a:rPr>
              <a:t>了无产阶级的历史使命是推翻资本主义制度和建立社会主义制度，最终实现共产主义</a:t>
            </a:r>
          </a:p>
        </p:txBody>
      </p:sp>
    </p:spTree>
    <p:extLst>
      <p:ext uri="{BB962C8B-B14F-4D97-AF65-F5344CB8AC3E}">
        <p14:creationId xmlns:p14="http://schemas.microsoft.com/office/powerpoint/2010/main" val="2096416563"/>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21" name="矩形: 圆角 20">
            <a:extLst>
              <a:ext uri="{FF2B5EF4-FFF2-40B4-BE49-F238E27FC236}">
                <a16:creationId xmlns:a16="http://schemas.microsoft.com/office/drawing/2014/main" xmlns="" id="{0282FCF7-1D06-44C1-8BEA-57A292115B44}"/>
              </a:ext>
            </a:extLst>
          </p:cNvPr>
          <p:cNvSpPr/>
          <p:nvPr/>
        </p:nvSpPr>
        <p:spPr>
          <a:xfrm>
            <a:off x="2771779" y="1067806"/>
            <a:ext cx="66484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（二）深化对马克思劳动价值论的认识</a:t>
            </a:r>
          </a:p>
        </p:txBody>
      </p:sp>
      <p:sp>
        <p:nvSpPr>
          <p:cNvPr id="41" name="TextBox 3">
            <a:extLst>
              <a:ext uri="{FF2B5EF4-FFF2-40B4-BE49-F238E27FC236}">
                <a16:creationId xmlns:a16="http://schemas.microsoft.com/office/drawing/2014/main" xmlns="" id="{39358DE4-7D9F-4FDF-A0DF-58359496D4A5}"/>
              </a:ext>
            </a:extLst>
          </p:cNvPr>
          <p:cNvSpPr txBox="1">
            <a:spLocks noChangeArrowheads="1"/>
          </p:cNvSpPr>
          <p:nvPr/>
        </p:nvSpPr>
        <p:spPr bwMode="auto">
          <a:xfrm>
            <a:off x="2370122" y="1861391"/>
            <a:ext cx="745175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b="1" dirty="0">
                <a:latin typeface="微软雅黑" panose="020B0503020204020204" pitchFamily="34" charset="-122"/>
                <a:sym typeface="微软雅黑" panose="020B0503020204020204" pitchFamily="34" charset="-122"/>
              </a:rPr>
              <a:t>人类进入了</a:t>
            </a:r>
            <a:r>
              <a:rPr lang="en-US" altLang="zh-CN" sz="2400" b="1" dirty="0">
                <a:solidFill>
                  <a:srgbClr val="B26A37"/>
                </a:solidFill>
                <a:latin typeface="微软雅黑" panose="020B0503020204020204" pitchFamily="34" charset="-122"/>
                <a:sym typeface="微软雅黑" panose="020B0503020204020204" pitchFamily="34" charset="-122"/>
              </a:rPr>
              <a:t>21</a:t>
            </a:r>
            <a:r>
              <a:rPr lang="zh-CN" altLang="en-US" sz="2400" b="1" dirty="0">
                <a:solidFill>
                  <a:srgbClr val="B26A37"/>
                </a:solidFill>
                <a:latin typeface="微软雅黑" panose="020B0503020204020204" pitchFamily="34" charset="-122"/>
                <a:sym typeface="微软雅黑" panose="020B0503020204020204" pitchFamily="34" charset="-122"/>
              </a:rPr>
              <a:t>世纪</a:t>
            </a:r>
            <a:r>
              <a:rPr lang="zh-CN" altLang="en-US" sz="2400" b="1" dirty="0">
                <a:latin typeface="微软雅黑" panose="020B0503020204020204" pitchFamily="34" charset="-122"/>
                <a:sym typeface="微软雅黑" panose="020B0503020204020204" pitchFamily="34" charset="-122"/>
              </a:rPr>
              <a:t>，与马克思所处的时代相比，</a:t>
            </a:r>
            <a:endParaRPr lang="en-US" altLang="zh-CN" sz="2400" b="1" dirty="0">
              <a:latin typeface="微软雅黑" panose="020B0503020204020204" pitchFamily="34" charset="-122"/>
              <a:sym typeface="微软雅黑" panose="020B0503020204020204" pitchFamily="34" charset="-122"/>
            </a:endParaRPr>
          </a:p>
          <a:p>
            <a:pPr algn="ctr" eaLnBrk="1" hangingPunct="1">
              <a:lnSpc>
                <a:spcPct val="150000"/>
              </a:lnSpc>
            </a:pPr>
            <a:r>
              <a:rPr lang="zh-CN" altLang="en-US" sz="2400" b="1" dirty="0">
                <a:latin typeface="微软雅黑" panose="020B0503020204020204" pitchFamily="34" charset="-122"/>
                <a:sym typeface="微软雅黑" panose="020B0503020204020204" pitchFamily="34" charset="-122"/>
              </a:rPr>
              <a:t>社会经济条件发生了很大变化</a:t>
            </a:r>
          </a:p>
        </p:txBody>
      </p:sp>
      <p:grpSp>
        <p:nvGrpSpPr>
          <p:cNvPr id="2" name="组合 1">
            <a:extLst>
              <a:ext uri="{FF2B5EF4-FFF2-40B4-BE49-F238E27FC236}">
                <a16:creationId xmlns:a16="http://schemas.microsoft.com/office/drawing/2014/main" xmlns="" id="{CEC74582-ADE2-48B9-BB45-95204D8BEC63}"/>
              </a:ext>
            </a:extLst>
          </p:cNvPr>
          <p:cNvGrpSpPr/>
          <p:nvPr/>
        </p:nvGrpSpPr>
        <p:grpSpPr>
          <a:xfrm>
            <a:off x="282122" y="3263628"/>
            <a:ext cx="11627757" cy="3076575"/>
            <a:chOff x="564243" y="3263628"/>
            <a:chExt cx="11627757" cy="3076575"/>
          </a:xfrm>
        </p:grpSpPr>
        <p:pic>
          <p:nvPicPr>
            <p:cNvPr id="17410" name="Picture 2" descr="See the source image">
              <a:extLst>
                <a:ext uri="{FF2B5EF4-FFF2-40B4-BE49-F238E27FC236}">
                  <a16:creationId xmlns:a16="http://schemas.microsoft.com/office/drawing/2014/main" xmlns="" id="{136144F1-1DE2-46E4-9F9C-B1D76E6DC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3263628"/>
              <a:ext cx="5715000" cy="30765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xmlns="" id="{5EA3E287-0A03-4412-B6BE-A8A25FE5EF2A}"/>
                </a:ext>
              </a:extLst>
            </p:cNvPr>
            <p:cNvGrpSpPr/>
            <p:nvPr/>
          </p:nvGrpSpPr>
          <p:grpSpPr>
            <a:xfrm>
              <a:off x="564243" y="3263628"/>
              <a:ext cx="5751287" cy="3032669"/>
              <a:chOff x="7201621" y="2554304"/>
              <a:chExt cx="3883371" cy="2671427"/>
            </a:xfrm>
          </p:grpSpPr>
          <p:sp>
            <p:nvSpPr>
              <p:cNvPr id="7" name="矩形 6">
                <a:extLst>
                  <a:ext uri="{FF2B5EF4-FFF2-40B4-BE49-F238E27FC236}">
                    <a16:creationId xmlns:a16="http://schemas.microsoft.com/office/drawing/2014/main" xmlns="" id="{9D6DD31D-9808-46F9-BFA1-3DD66B8AAADB}"/>
                  </a:ext>
                </a:extLst>
              </p:cNvPr>
              <p:cNvSpPr/>
              <p:nvPr/>
            </p:nvSpPr>
            <p:spPr>
              <a:xfrm>
                <a:off x="7201621" y="2638239"/>
                <a:ext cx="3870671" cy="2475068"/>
              </a:xfrm>
              <a:prstGeom prst="rect">
                <a:avLst/>
              </a:prstGeom>
              <a:solidFill>
                <a:sysClr val="window" lastClr="FFFFFF">
                  <a:lumMod val="85000"/>
                  <a:alpha val="50000"/>
                </a:sysClr>
              </a:solidFill>
              <a:ln w="12700" cap="flat" cmpd="sng" algn="ctr">
                <a:noFill/>
                <a:prstDash val="solid"/>
                <a:miter lim="800000"/>
              </a:ln>
              <a:effectLst/>
            </p:spPr>
            <p:txBody>
              <a:bodyPr rot="0" spcFirstLastPara="0" vertOverflow="overflow" horzOverflow="overflow" vert="horz" wrap="square" lIns="58066" tIns="29033" rIns="58066" bIns="29033"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43"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9" name="直接连接符 8">
                <a:extLst>
                  <a:ext uri="{FF2B5EF4-FFF2-40B4-BE49-F238E27FC236}">
                    <a16:creationId xmlns:a16="http://schemas.microsoft.com/office/drawing/2014/main" xmlns="" id="{5761E24F-260D-4ECE-9635-CDC939459DC0}"/>
                  </a:ext>
                </a:extLst>
              </p:cNvPr>
              <p:cNvCxnSpPr/>
              <p:nvPr/>
            </p:nvCxnSpPr>
            <p:spPr>
              <a:xfrm>
                <a:off x="7214321" y="5221304"/>
                <a:ext cx="3870671" cy="4427"/>
              </a:xfrm>
              <a:prstGeom prst="line">
                <a:avLst/>
              </a:prstGeom>
              <a:noFill/>
              <a:ln w="28575" cap="flat" cmpd="sng" algn="ctr">
                <a:solidFill>
                  <a:srgbClr val="C87E4C"/>
                </a:solidFill>
                <a:prstDash val="solid"/>
                <a:miter lim="800000"/>
              </a:ln>
              <a:effectLst/>
            </p:spPr>
          </p:cxnSp>
          <p:cxnSp>
            <p:nvCxnSpPr>
              <p:cNvPr id="10" name="直接连接符 9">
                <a:extLst>
                  <a:ext uri="{FF2B5EF4-FFF2-40B4-BE49-F238E27FC236}">
                    <a16:creationId xmlns:a16="http://schemas.microsoft.com/office/drawing/2014/main" xmlns="" id="{E7E0BCA9-2B21-4EDF-AA76-166BE9303B9A}"/>
                  </a:ext>
                </a:extLst>
              </p:cNvPr>
              <p:cNvCxnSpPr/>
              <p:nvPr/>
            </p:nvCxnSpPr>
            <p:spPr>
              <a:xfrm>
                <a:off x="7214321" y="2554304"/>
                <a:ext cx="3870671" cy="4427"/>
              </a:xfrm>
              <a:prstGeom prst="line">
                <a:avLst/>
              </a:prstGeom>
              <a:noFill/>
              <a:ln w="28575" cap="flat" cmpd="sng" algn="ctr">
                <a:solidFill>
                  <a:srgbClr val="C87E4C"/>
                </a:solidFill>
                <a:prstDash val="solid"/>
                <a:miter lim="800000"/>
              </a:ln>
              <a:effectLst/>
            </p:spPr>
          </p:cxnSp>
        </p:grpSp>
        <p:sp>
          <p:nvSpPr>
            <p:cNvPr id="11" name="TextBox 3">
              <a:extLst>
                <a:ext uri="{FF2B5EF4-FFF2-40B4-BE49-F238E27FC236}">
                  <a16:creationId xmlns:a16="http://schemas.microsoft.com/office/drawing/2014/main" xmlns="" id="{B43A5B71-72F6-41A2-851E-4E0B74A3691F}"/>
                </a:ext>
              </a:extLst>
            </p:cNvPr>
            <p:cNvSpPr txBox="1">
              <a:spLocks noChangeArrowheads="1"/>
            </p:cNvSpPr>
            <p:nvPr/>
          </p:nvSpPr>
          <p:spPr bwMode="auto">
            <a:xfrm>
              <a:off x="1161964" y="3658437"/>
              <a:ext cx="455584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22800" algn="just" eaLnBrk="1" hangingPunct="1">
                <a:lnSpc>
                  <a:spcPct val="150000"/>
                </a:lnSpc>
              </a:pPr>
              <a:r>
                <a:rPr lang="zh-CN" altLang="en-US" sz="2400">
                  <a:latin typeface="微软雅黑" panose="020B0503020204020204" pitchFamily="34" charset="-122"/>
                  <a:sym typeface="微软雅黑" panose="020B0503020204020204" pitchFamily="34" charset="-122"/>
                </a:rPr>
                <a:t>面对新的情况，必须深化对马克思劳动价值论的认识，根据变化了的实践在继承的基础上有所创新、有所前进。</a:t>
              </a:r>
              <a:endParaRPr lang="zh-CN" altLang="en-US" sz="2400" dirty="0">
                <a:latin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257009223"/>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21" name="矩形: 圆角 20">
            <a:extLst>
              <a:ext uri="{FF2B5EF4-FFF2-40B4-BE49-F238E27FC236}">
                <a16:creationId xmlns:a16="http://schemas.microsoft.com/office/drawing/2014/main" xmlns="" id="{0282FCF7-1D06-44C1-8BEA-57A292115B44}"/>
              </a:ext>
            </a:extLst>
          </p:cNvPr>
          <p:cNvSpPr/>
          <p:nvPr/>
        </p:nvSpPr>
        <p:spPr>
          <a:xfrm>
            <a:off x="2771779" y="1067806"/>
            <a:ext cx="66484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（二）深化对马克思劳动价值论的认识</a:t>
            </a:r>
          </a:p>
        </p:txBody>
      </p:sp>
      <p:pic>
        <p:nvPicPr>
          <p:cNvPr id="19458" name="Picture 2">
            <a:extLst>
              <a:ext uri="{FF2B5EF4-FFF2-40B4-BE49-F238E27FC236}">
                <a16:creationId xmlns:a16="http://schemas.microsoft.com/office/drawing/2014/main" xmlns="" id="{3CCFE238-04EB-44DF-A386-AB9D05D56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842" y="2387469"/>
            <a:ext cx="3246158" cy="261937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3">
            <a:extLst>
              <a:ext uri="{FF2B5EF4-FFF2-40B4-BE49-F238E27FC236}">
                <a16:creationId xmlns:a16="http://schemas.microsoft.com/office/drawing/2014/main" xmlns="" id="{87154CF0-D8A1-4316-85CD-2A206E67B861}"/>
              </a:ext>
            </a:extLst>
          </p:cNvPr>
          <p:cNvSpPr txBox="1">
            <a:spLocks noChangeArrowheads="1"/>
          </p:cNvSpPr>
          <p:nvPr/>
        </p:nvSpPr>
        <p:spPr bwMode="auto">
          <a:xfrm>
            <a:off x="8534236" y="3181747"/>
            <a:ext cx="3246158" cy="242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pPr>
            <a:r>
              <a:rPr lang="zh-CN" altLang="en-US" sz="2400" dirty="0">
                <a:solidFill>
                  <a:prstClr val="black"/>
                </a:solidFill>
                <a:latin typeface="微软雅黑" panose="020B0503020204020204" pitchFamily="34" charset="-122"/>
                <a:sym typeface="微软雅黑" panose="020B0503020204020204" pitchFamily="34" charset="-122"/>
              </a:rPr>
              <a:t>对于社会主义市场经济条件下的</a:t>
            </a:r>
            <a:r>
              <a:rPr lang="zh-CN" altLang="en-US" sz="2800" b="1" dirty="0">
                <a:solidFill>
                  <a:srgbClr val="B26A37"/>
                </a:solidFill>
                <a:latin typeface="微软雅黑" panose="020B0503020204020204" pitchFamily="34" charset="-122"/>
                <a:sym typeface="微软雅黑" panose="020B0503020204020204" pitchFamily="34" charset="-122"/>
              </a:rPr>
              <a:t>生产性劳动</a:t>
            </a:r>
            <a:r>
              <a:rPr lang="zh-CN" altLang="en-US" sz="2400" dirty="0">
                <a:solidFill>
                  <a:prstClr val="black"/>
                </a:solidFill>
                <a:latin typeface="微软雅黑" panose="020B0503020204020204" pitchFamily="34" charset="-122"/>
                <a:sym typeface="微软雅黑" panose="020B0503020204020204" pitchFamily="34" charset="-122"/>
              </a:rPr>
              <a:t>需要作出新的认识和界定。</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TextBox 3">
            <a:extLst>
              <a:ext uri="{FF2B5EF4-FFF2-40B4-BE49-F238E27FC236}">
                <a16:creationId xmlns:a16="http://schemas.microsoft.com/office/drawing/2014/main" xmlns="" id="{B16A1357-3963-4A45-95BE-D769C53A7337}"/>
              </a:ext>
            </a:extLst>
          </p:cNvPr>
          <p:cNvSpPr txBox="1">
            <a:spLocks noChangeArrowheads="1"/>
          </p:cNvSpPr>
          <p:nvPr/>
        </p:nvSpPr>
        <p:spPr bwMode="auto">
          <a:xfrm>
            <a:off x="308650" y="5222667"/>
            <a:ext cx="502099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50000"/>
              </a:lnSpc>
            </a:pPr>
            <a:r>
              <a:rPr lang="zh-CN" altLang="en-US" sz="2400" dirty="0">
                <a:solidFill>
                  <a:srgbClr val="B26A37"/>
                </a:solidFill>
                <a:latin typeface="微软雅黑" panose="020B0503020204020204" pitchFamily="34" charset="-122"/>
                <a:sym typeface="微软雅黑" panose="020B0503020204020204" pitchFamily="34" charset="-122"/>
              </a:rPr>
              <a:t>生产资料所有制关系</a:t>
            </a:r>
            <a:r>
              <a:rPr lang="zh-CN" altLang="en-US" sz="2400" dirty="0">
                <a:solidFill>
                  <a:prstClr val="black"/>
                </a:solidFill>
                <a:latin typeface="微软雅黑" panose="020B0503020204020204" pitchFamily="34" charset="-122"/>
                <a:sym typeface="微软雅黑" panose="020B0503020204020204" pitchFamily="34" charset="-122"/>
              </a:rPr>
              <a:t>发生了变化</a:t>
            </a:r>
            <a:endParaRPr lang="en-US" altLang="zh-CN" sz="2400" dirty="0">
              <a:solidFill>
                <a:prstClr val="black"/>
              </a:solidFill>
              <a:latin typeface="微软雅黑" panose="020B0503020204020204" pitchFamily="34" charset="-122"/>
              <a:sym typeface="微软雅黑" panose="020B0503020204020204" pitchFamily="34" charset="-122"/>
            </a:endParaRPr>
          </a:p>
          <a:p>
            <a:pPr lvl="0" algn="ctr" eaLnBrk="1" hangingPunct="1">
              <a:lnSpc>
                <a:spcPct val="150000"/>
              </a:lnSpc>
            </a:pPr>
            <a:r>
              <a:rPr lang="zh-CN" altLang="en-US" sz="2400" dirty="0">
                <a:solidFill>
                  <a:srgbClr val="B26A37"/>
                </a:solidFill>
                <a:latin typeface="微软雅黑" panose="020B0503020204020204" pitchFamily="34" charset="-122"/>
                <a:sym typeface="微软雅黑" panose="020B0503020204020204" pitchFamily="34" charset="-122"/>
              </a:rPr>
              <a:t>社会生产的根本目的</a:t>
            </a:r>
            <a:r>
              <a:rPr lang="zh-CN" altLang="en-US" sz="2400" dirty="0">
                <a:solidFill>
                  <a:prstClr val="black"/>
                </a:solidFill>
                <a:latin typeface="微软雅黑" panose="020B0503020204020204" pitchFamily="34" charset="-122"/>
                <a:sym typeface="微软雅黑" panose="020B0503020204020204" pitchFamily="34" charset="-122"/>
              </a:rPr>
              <a:t>发生了变化</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文本框 1">
            <a:extLst>
              <a:ext uri="{FF2B5EF4-FFF2-40B4-BE49-F238E27FC236}">
                <a16:creationId xmlns:a16="http://schemas.microsoft.com/office/drawing/2014/main" xmlns="" id="{A321E969-D81C-467D-92C9-A6770A5611ED}"/>
              </a:ext>
            </a:extLst>
          </p:cNvPr>
          <p:cNvSpPr txBox="1">
            <a:spLocks noChangeArrowheads="1"/>
          </p:cNvSpPr>
          <p:nvPr/>
        </p:nvSpPr>
        <p:spPr bwMode="auto">
          <a:xfrm>
            <a:off x="231635" y="1872889"/>
            <a:ext cx="11219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en-US" altLang="zh-CN" sz="2400" b="1" dirty="0">
                <a:solidFill>
                  <a:srgbClr val="B26A37"/>
                </a:solidFill>
                <a:latin typeface="微软雅黑" panose="020B0503020204020204" pitchFamily="34" charset="-122"/>
                <a:sym typeface="微软雅黑" panose="020B0503020204020204" pitchFamily="34" charset="-122"/>
              </a:rPr>
              <a:t>1.</a:t>
            </a:r>
            <a:r>
              <a:rPr lang="zh-CN" altLang="en-US" sz="2400" b="1" dirty="0">
                <a:solidFill>
                  <a:srgbClr val="B26A37"/>
                </a:solidFill>
                <a:latin typeface="微软雅黑" panose="020B0503020204020204" pitchFamily="34" charset="-122"/>
                <a:sym typeface="微软雅黑" panose="020B0503020204020204" pitchFamily="34" charset="-122"/>
              </a:rPr>
              <a:t>深化对创造价值的劳动的认识，对生产性劳动作出新的界定</a:t>
            </a:r>
          </a:p>
        </p:txBody>
      </p:sp>
      <p:grpSp>
        <p:nvGrpSpPr>
          <p:cNvPr id="3" name="组合 2">
            <a:extLst>
              <a:ext uri="{FF2B5EF4-FFF2-40B4-BE49-F238E27FC236}">
                <a16:creationId xmlns:a16="http://schemas.microsoft.com/office/drawing/2014/main" xmlns="" id="{0105BD75-F84D-4BBC-A490-79D3BB2F5E35}"/>
              </a:ext>
            </a:extLst>
          </p:cNvPr>
          <p:cNvGrpSpPr/>
          <p:nvPr/>
        </p:nvGrpSpPr>
        <p:grpSpPr>
          <a:xfrm>
            <a:off x="1961942" y="2728213"/>
            <a:ext cx="1714413" cy="1714413"/>
            <a:chOff x="1683725" y="2541191"/>
            <a:chExt cx="1714413" cy="1714413"/>
          </a:xfrm>
        </p:grpSpPr>
        <p:grpSp>
          <p:nvGrpSpPr>
            <p:cNvPr id="11" name="组合 10">
              <a:extLst>
                <a:ext uri="{FF2B5EF4-FFF2-40B4-BE49-F238E27FC236}">
                  <a16:creationId xmlns:a16="http://schemas.microsoft.com/office/drawing/2014/main" xmlns="" id="{55EDB179-7A5C-4764-B611-7F8C5CFBB3D5}"/>
                </a:ext>
              </a:extLst>
            </p:cNvPr>
            <p:cNvGrpSpPr/>
            <p:nvPr/>
          </p:nvGrpSpPr>
          <p:grpSpPr>
            <a:xfrm>
              <a:off x="1683725" y="2541191"/>
              <a:ext cx="1714413" cy="1714413"/>
              <a:chOff x="2560025" y="1442706"/>
              <a:chExt cx="1714413" cy="1714413"/>
            </a:xfrm>
          </p:grpSpPr>
          <p:sp>
            <p:nvSpPr>
              <p:cNvPr id="12" name="泪滴形 11">
                <a:extLst>
                  <a:ext uri="{FF2B5EF4-FFF2-40B4-BE49-F238E27FC236}">
                    <a16:creationId xmlns:a16="http://schemas.microsoft.com/office/drawing/2014/main" xmlns="" id="{932BBF6E-6FB6-4628-900F-D8A3C0494EF5}"/>
                  </a:ext>
                </a:extLst>
              </p:cNvPr>
              <p:cNvSpPr/>
              <p:nvPr/>
            </p:nvSpPr>
            <p:spPr>
              <a:xfrm rot="2700000" flipV="1">
                <a:off x="2560025" y="1442706"/>
                <a:ext cx="1714413" cy="1714413"/>
              </a:xfrm>
              <a:prstGeom prst="teardrop">
                <a:avLst>
                  <a:gd name="adj" fmla="val 127047"/>
                </a:avLst>
              </a:prstGeom>
              <a:solidFill>
                <a:schemeClr val="bg1"/>
              </a:solidFill>
              <a:ln>
                <a:noFill/>
              </a:ln>
              <a:effectLst>
                <a:outerShdw blurRad="190500" sx="111000" sy="11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a:extLst>
                  <a:ext uri="{FF2B5EF4-FFF2-40B4-BE49-F238E27FC236}">
                    <a16:creationId xmlns:a16="http://schemas.microsoft.com/office/drawing/2014/main" xmlns="" id="{E7471121-1068-4CDA-8012-77DD2BFB5F83}"/>
                  </a:ext>
                </a:extLst>
              </p:cNvPr>
              <p:cNvSpPr/>
              <p:nvPr/>
            </p:nvSpPr>
            <p:spPr>
              <a:xfrm rot="2700000" flipV="1">
                <a:off x="2666051" y="1548732"/>
                <a:ext cx="1502361" cy="1502362"/>
              </a:xfrm>
              <a:prstGeom prst="teardrop">
                <a:avLst>
                  <a:gd name="adj" fmla="val 127047"/>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3">
              <a:extLst>
                <a:ext uri="{FF2B5EF4-FFF2-40B4-BE49-F238E27FC236}">
                  <a16:creationId xmlns:a16="http://schemas.microsoft.com/office/drawing/2014/main" xmlns="" id="{CF569862-35F8-4944-BD68-6FB4E6D839F5}"/>
                </a:ext>
              </a:extLst>
            </p:cNvPr>
            <p:cNvSpPr txBox="1">
              <a:spLocks noChangeArrowheads="1"/>
            </p:cNvSpPr>
            <p:nvPr/>
          </p:nvSpPr>
          <p:spPr bwMode="auto">
            <a:xfrm>
              <a:off x="1756467" y="2982898"/>
              <a:ext cx="1542801"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eaLnBrk="1" hangingPunct="1">
                <a:spcAft>
                  <a:spcPts val="600"/>
                </a:spcAft>
              </a:pPr>
              <a:r>
                <a:rPr lang="zh-CN" altLang="en-US" sz="2400" b="1" dirty="0">
                  <a:solidFill>
                    <a:schemeClr val="bg1"/>
                  </a:solidFill>
                  <a:latin typeface="微软雅黑" panose="020B0503020204020204" pitchFamily="34" charset="-122"/>
                  <a:sym typeface="微软雅黑" panose="020B0503020204020204" pitchFamily="34" charset="-122"/>
                </a:rPr>
                <a:t>自然属性</a:t>
              </a:r>
              <a:endParaRPr lang="en-US" altLang="zh-CN" sz="2400" b="1" dirty="0">
                <a:solidFill>
                  <a:schemeClr val="bg1"/>
                </a:solidFill>
                <a:latin typeface="微软雅黑" panose="020B0503020204020204" pitchFamily="34" charset="-122"/>
                <a:sym typeface="微软雅黑" panose="020B0503020204020204" pitchFamily="34" charset="-122"/>
              </a:endParaRPr>
            </a:p>
            <a:p>
              <a:pPr lvl="0" algn="ctr" eaLnBrk="1" hangingPunct="1">
                <a:spcAft>
                  <a:spcPts val="600"/>
                </a:spcAft>
              </a:pPr>
              <a:r>
                <a:rPr lang="zh-CN" altLang="en-US" sz="2400" b="1" dirty="0">
                  <a:solidFill>
                    <a:schemeClr val="bg1"/>
                  </a:solidFill>
                  <a:latin typeface="微软雅黑" panose="020B0503020204020204" pitchFamily="34" charset="-122"/>
                  <a:sym typeface="微软雅黑" panose="020B0503020204020204" pitchFamily="34" charset="-122"/>
                </a:rPr>
                <a:t>社会属性</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sym typeface="微软雅黑" panose="020B0503020204020204" pitchFamily="34" charset="-122"/>
              </a:endParaRPr>
            </a:p>
          </p:txBody>
        </p:sp>
      </p:grpSp>
      <p:sp>
        <p:nvSpPr>
          <p:cNvPr id="15" name="圆角矩形 48">
            <a:extLst>
              <a:ext uri="{FF2B5EF4-FFF2-40B4-BE49-F238E27FC236}">
                <a16:creationId xmlns:a16="http://schemas.microsoft.com/office/drawing/2014/main" xmlns="" id="{918E3E99-B699-4435-BC88-6130731AAFD7}"/>
              </a:ext>
            </a:extLst>
          </p:cNvPr>
          <p:cNvSpPr/>
          <p:nvPr/>
        </p:nvSpPr>
        <p:spPr>
          <a:xfrm>
            <a:off x="8405305" y="3001017"/>
            <a:ext cx="3504021" cy="2789177"/>
          </a:xfrm>
          <a:prstGeom prst="roundRect">
            <a:avLst>
              <a:gd name="adj" fmla="val 15047"/>
            </a:avLst>
          </a:prstGeom>
          <a:noFill/>
          <a:ln w="47625" cap="flat" cmpd="sng" algn="ctr">
            <a:solidFill>
              <a:srgbClr val="C87E4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8800558"/>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xmlns="" id="{AB3E9AB5-9B0D-4BEC-A7A7-46EC37A41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0125" b="6783"/>
          <a:stretch>
            <a:fillRect/>
          </a:stretch>
        </p:blipFill>
        <p:spPr bwMode="auto">
          <a:xfrm>
            <a:off x="0" y="0"/>
            <a:ext cx="4967288" cy="6858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a:extLst>
              <a:ext uri="{FF2B5EF4-FFF2-40B4-BE49-F238E27FC236}">
                <a16:creationId xmlns:a16="http://schemas.microsoft.com/office/drawing/2014/main" xmlns="" id="{063E2E00-3843-408D-9BC7-1CB51D6D6D3C}"/>
              </a:ext>
            </a:extLst>
          </p:cNvPr>
          <p:cNvSpPr/>
          <p:nvPr/>
        </p:nvSpPr>
        <p:spPr>
          <a:xfrm flipH="1">
            <a:off x="-3175" y="3671888"/>
            <a:ext cx="4970463" cy="2720975"/>
          </a:xfrm>
          <a:prstGeom prst="rect">
            <a:avLst/>
          </a:prstGeom>
          <a:solidFill>
            <a:srgbClr val="B26A37">
              <a:alpha val="89804"/>
            </a:srgbClr>
          </a:solidFill>
          <a:ln w="12700" cap="flat" cmpd="sng" algn="ctr">
            <a:noFill/>
            <a:prstDash val="solid"/>
            <a:miter lim="800000"/>
          </a:ln>
          <a:effectLst/>
        </p:spPr>
        <p:txBody>
          <a:bodyPr anchor="ctr"/>
          <a:lstStyle/>
          <a:p>
            <a:pPr algn="ctr" eaLnBrk="1" hangingPunct="1">
              <a:defRPr/>
            </a:pPr>
            <a:endParaRPr lang="zh-CN" altLang="en-US">
              <a:solidFill>
                <a:srgbClr val="FFFFFF"/>
              </a:solidFill>
              <a:latin typeface="Calibri" panose="020F0502020204030204" pitchFamily="34" charset="0"/>
              <a:ea typeface="宋体" panose="02010600030101010101" pitchFamily="2" charset="-122"/>
            </a:endParaRPr>
          </a:p>
        </p:txBody>
      </p:sp>
      <p:sp>
        <p:nvSpPr>
          <p:cNvPr id="37" name="矩形 1">
            <a:extLst>
              <a:ext uri="{FF2B5EF4-FFF2-40B4-BE49-F238E27FC236}">
                <a16:creationId xmlns:a16="http://schemas.microsoft.com/office/drawing/2014/main" xmlns="" id="{88B787E1-058D-4211-A070-3238808BA3FB}"/>
              </a:ext>
            </a:extLst>
          </p:cNvPr>
          <p:cNvSpPr>
            <a:spLocks noChangeArrowheads="1"/>
          </p:cNvSpPr>
          <p:nvPr/>
        </p:nvSpPr>
        <p:spPr bwMode="auto">
          <a:xfrm>
            <a:off x="305164" y="3910850"/>
            <a:ext cx="435378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pPr>
            <a:r>
              <a:rPr lang="zh-CN" altLang="en-US" sz="2400" dirty="0">
                <a:solidFill>
                  <a:schemeClr val="bg1"/>
                </a:solidFill>
                <a:latin typeface="微软雅黑" panose="020B0503020204020204" pitchFamily="34" charset="-122"/>
              </a:rPr>
              <a:t>人类社会在走出原始社会后，开始进入</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以生产资料私有制为基础、以阶级和阶级对立的存在为特征</a:t>
            </a:r>
            <a:r>
              <a:rPr lang="zh-CN" altLang="en-US" sz="2400" dirty="0">
                <a:solidFill>
                  <a:schemeClr val="bg1"/>
                </a:solidFill>
                <a:latin typeface="微软雅黑" panose="020B0503020204020204" pitchFamily="34" charset="-122"/>
              </a:rPr>
              <a:t>的发展轨道。</a:t>
            </a:r>
            <a:endPar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a:extLst>
              <a:ext uri="{FF2B5EF4-FFF2-40B4-BE49-F238E27FC236}">
                <a16:creationId xmlns:a16="http://schemas.microsoft.com/office/drawing/2014/main" xmlns="" id="{4D7E7150-E9C1-4155-8E48-FD5581C9AEEF}"/>
              </a:ext>
            </a:extLst>
          </p:cNvPr>
          <p:cNvGrpSpPr/>
          <p:nvPr/>
        </p:nvGrpSpPr>
        <p:grpSpPr>
          <a:xfrm>
            <a:off x="5513005" y="1536337"/>
            <a:ext cx="6021269" cy="4033686"/>
            <a:chOff x="5513005" y="734232"/>
            <a:chExt cx="6021269" cy="4033686"/>
          </a:xfrm>
        </p:grpSpPr>
        <p:sp>
          <p:nvSpPr>
            <p:cNvPr id="38" name="矩形 37">
              <a:extLst>
                <a:ext uri="{FF2B5EF4-FFF2-40B4-BE49-F238E27FC236}">
                  <a16:creationId xmlns:a16="http://schemas.microsoft.com/office/drawing/2014/main" xmlns="" id="{51B07115-10A2-4A3E-8A28-301B7F15C752}"/>
                </a:ext>
              </a:extLst>
            </p:cNvPr>
            <p:cNvSpPr/>
            <p:nvPr/>
          </p:nvSpPr>
          <p:spPr>
            <a:xfrm>
              <a:off x="6345787" y="4306253"/>
              <a:ext cx="4610972" cy="461665"/>
            </a:xfrm>
            <a:prstGeom prst="rect">
              <a:avLst/>
            </a:prstGeom>
          </p:spPr>
          <p:txBody>
            <a:bodyPr wrap="square">
              <a:spAutoFit/>
            </a:bodyPr>
            <a:lstStyle/>
            <a:p>
              <a:pPr algn="ctr"/>
              <a:r>
                <a:rPr lang="zh-CN" altLang="en-US" sz="2400" b="1" dirty="0">
                  <a:solidFill>
                    <a:prstClr val="black"/>
                  </a:solidFill>
                  <a:latin typeface="微软雅黑" panose="020B0503020204020204" pitchFamily="34" charset="-122"/>
                  <a:ea typeface="微软雅黑" panose="020B0503020204020204" pitchFamily="34" charset="-122"/>
                </a:rPr>
                <a:t>私有制基础上的三种社会形态</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xmlns="" id="{D341C7E9-95B4-4B34-9D9F-0E4A48F25BF9}"/>
                </a:ext>
              </a:extLst>
            </p:cNvPr>
            <p:cNvGrpSpPr/>
            <p:nvPr/>
          </p:nvGrpSpPr>
          <p:grpSpPr>
            <a:xfrm rot="16200000">
              <a:off x="6792005" y="-544768"/>
              <a:ext cx="3463270" cy="6021269"/>
              <a:chOff x="3445716" y="1343502"/>
              <a:chExt cx="1706354" cy="2966681"/>
            </a:xfrm>
          </p:grpSpPr>
          <p:sp>
            <p:nvSpPr>
              <p:cNvPr id="7" name="形状 6">
                <a:extLst>
                  <a:ext uri="{FF2B5EF4-FFF2-40B4-BE49-F238E27FC236}">
                    <a16:creationId xmlns:a16="http://schemas.microsoft.com/office/drawing/2014/main" xmlns="" id="{94E15D43-4A65-48F1-AAD1-0C20B7EA4D43}"/>
                  </a:ext>
                </a:extLst>
              </p:cNvPr>
              <p:cNvSpPr/>
              <p:nvPr/>
            </p:nvSpPr>
            <p:spPr>
              <a:xfrm>
                <a:off x="3445716" y="2189127"/>
                <a:ext cx="1400989" cy="1401200"/>
              </a:xfrm>
              <a:prstGeom prst="leftCircularArrow">
                <a:avLst>
                  <a:gd name="adj1" fmla="val 8909"/>
                  <a:gd name="adj2" fmla="val 1142322"/>
                  <a:gd name="adj3" fmla="val 6293598"/>
                  <a:gd name="adj4" fmla="val 18900002"/>
                  <a:gd name="adj5" fmla="val 12500"/>
                </a:avLst>
              </a:prstGeom>
              <a:solidFill>
                <a:schemeClr val="accent2"/>
              </a:solidFill>
              <a:ln>
                <a:noFill/>
              </a:ln>
              <a:effectLst/>
            </p:spPr>
            <p:style>
              <a:lnRef idx="0">
                <a:scrgbClr r="0" g="0" b="0"/>
              </a:lnRef>
              <a:fillRef idx="3">
                <a:scrgbClr r="0" g="0" b="0"/>
              </a:fillRef>
              <a:effectRef idx="2">
                <a:scrgbClr r="0" g="0" b="0"/>
              </a:effectRef>
              <a:fontRef idx="minor">
                <a:schemeClr val="lt1"/>
              </a:fontRef>
            </p:style>
          </p:sp>
          <p:sp>
            <p:nvSpPr>
              <p:cNvPr id="8" name="空心弧 7">
                <a:extLst>
                  <a:ext uri="{FF2B5EF4-FFF2-40B4-BE49-F238E27FC236}">
                    <a16:creationId xmlns:a16="http://schemas.microsoft.com/office/drawing/2014/main" xmlns="" id="{61B392E1-180C-4EB6-BD6F-11C00C4DCFEE}"/>
                  </a:ext>
                </a:extLst>
              </p:cNvPr>
              <p:cNvSpPr/>
              <p:nvPr/>
            </p:nvSpPr>
            <p:spPr>
              <a:xfrm>
                <a:off x="3948405" y="3106035"/>
                <a:ext cx="1203665" cy="1204148"/>
              </a:xfrm>
              <a:prstGeom prst="blockArc">
                <a:avLst>
                  <a:gd name="adj1" fmla="val 13624405"/>
                  <a:gd name="adj2" fmla="val 17228224"/>
                  <a:gd name="adj3" fmla="val 11481"/>
                </a:avLst>
              </a:prstGeom>
              <a:solidFill>
                <a:srgbClr val="B26A37"/>
              </a:solidFill>
              <a:ln>
                <a:noFill/>
              </a:ln>
              <a:effectLst/>
            </p:spPr>
            <p:style>
              <a:lnRef idx="0">
                <a:scrgbClr r="0" g="0" b="0"/>
              </a:lnRef>
              <a:fillRef idx="3">
                <a:scrgbClr r="0" g="0" b="0"/>
              </a:fillRef>
              <a:effectRef idx="2">
                <a:scrgbClr r="0" g="0" b="0"/>
              </a:effectRef>
              <a:fontRef idx="minor">
                <a:schemeClr val="lt1"/>
              </a:fontRef>
            </p:style>
          </p:sp>
          <p:sp>
            <p:nvSpPr>
              <p:cNvPr id="9" name="空心弧 8">
                <a:extLst>
                  <a:ext uri="{FF2B5EF4-FFF2-40B4-BE49-F238E27FC236}">
                    <a16:creationId xmlns:a16="http://schemas.microsoft.com/office/drawing/2014/main" xmlns="" id="{CA29176C-9D9D-4DE2-9D6A-096ACA4DFE4A}"/>
                  </a:ext>
                </a:extLst>
              </p:cNvPr>
              <p:cNvSpPr/>
              <p:nvPr/>
            </p:nvSpPr>
            <p:spPr>
              <a:xfrm>
                <a:off x="3948405" y="3106035"/>
                <a:ext cx="1203665" cy="1204148"/>
              </a:xfrm>
              <a:prstGeom prst="blockArc">
                <a:avLst>
                  <a:gd name="adj1" fmla="val 17085111"/>
                  <a:gd name="adj2" fmla="val 10799997"/>
                  <a:gd name="adj3" fmla="val 11504"/>
                </a:avLst>
              </a:prstGeom>
              <a:solidFill>
                <a:srgbClr val="B26A37"/>
              </a:solidFill>
              <a:ln>
                <a:noFill/>
              </a:ln>
              <a:effectLst/>
            </p:spPr>
            <p:style>
              <a:lnRef idx="0">
                <a:scrgbClr r="0" g="0" b="0"/>
              </a:lnRef>
              <a:fillRef idx="3">
                <a:scrgbClr r="0" g="0" b="0"/>
              </a:fillRef>
              <a:effectRef idx="2">
                <a:scrgbClr r="0" g="0" b="0"/>
              </a:effectRef>
              <a:fontRef idx="minor">
                <a:schemeClr val="lt1"/>
              </a:fontRef>
            </p:style>
          </p:sp>
          <p:sp>
            <p:nvSpPr>
              <p:cNvPr id="10" name="任意多边形 15">
                <a:extLst>
                  <a:ext uri="{FF2B5EF4-FFF2-40B4-BE49-F238E27FC236}">
                    <a16:creationId xmlns:a16="http://schemas.microsoft.com/office/drawing/2014/main" xmlns="" id="{E4C9BCFB-6905-4BC5-9135-922CA2B0D361}"/>
                  </a:ext>
                </a:extLst>
              </p:cNvPr>
              <p:cNvSpPr/>
              <p:nvPr/>
            </p:nvSpPr>
            <p:spPr>
              <a:xfrm rot="17307692">
                <a:off x="4216529" y="1801423"/>
                <a:ext cx="1214450" cy="654324"/>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90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任意多边形 16">
                <a:extLst>
                  <a:ext uri="{FF2B5EF4-FFF2-40B4-BE49-F238E27FC236}">
                    <a16:creationId xmlns:a16="http://schemas.microsoft.com/office/drawing/2014/main" xmlns="" id="{9330D320-0B44-4C3D-A6CE-5082F2BE9ED5}"/>
                  </a:ext>
                </a:extLst>
              </p:cNvPr>
              <p:cNvSpPr/>
              <p:nvPr/>
            </p:nvSpPr>
            <p:spPr>
              <a:xfrm rot="17307692">
                <a:off x="3919473" y="1463063"/>
                <a:ext cx="797547" cy="558426"/>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900">
                  <a:solidFill>
                    <a:schemeClr val="accent1">
                      <a:lumMod val="75000"/>
                    </a:schemeClr>
                  </a:solidFill>
                  <a:latin typeface="微软雅黑" panose="020B0503020204020204" pitchFamily="34" charset="-122"/>
                  <a:ea typeface="微软雅黑" panose="020B0503020204020204" pitchFamily="34" charset="-122"/>
                </a:endParaRPr>
              </a:p>
            </p:txBody>
          </p:sp>
        </p:grpSp>
        <p:sp>
          <p:nvSpPr>
            <p:cNvPr id="4" name="矩形 3">
              <a:extLst>
                <a:ext uri="{FF2B5EF4-FFF2-40B4-BE49-F238E27FC236}">
                  <a16:creationId xmlns:a16="http://schemas.microsoft.com/office/drawing/2014/main" xmlns="" id="{A4A7D877-04E1-44EC-A5EF-FCE41D0C769D}"/>
                </a:ext>
              </a:extLst>
            </p:cNvPr>
            <p:cNvSpPr/>
            <p:nvPr/>
          </p:nvSpPr>
          <p:spPr>
            <a:xfrm>
              <a:off x="6387642" y="1462761"/>
              <a:ext cx="902811" cy="95410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800" b="1" kern="0" dirty="0">
                  <a:solidFill>
                    <a:srgbClr val="B26A37"/>
                  </a:solidFill>
                  <a:latin typeface="微软雅黑" panose="020B0503020204020204" pitchFamily="34" charset="-122"/>
                  <a:ea typeface="微软雅黑" panose="020B0503020204020204" pitchFamily="34" charset="-122"/>
                </a:rPr>
                <a:t>奴隶</a:t>
              </a:r>
              <a:endParaRPr lang="en-US" altLang="zh-CN" sz="2800" b="1" kern="0" dirty="0">
                <a:solidFill>
                  <a:srgbClr val="B26A37"/>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sz="2800" b="1" kern="0" dirty="0">
                  <a:solidFill>
                    <a:srgbClr val="B26A37"/>
                  </a:solidFill>
                  <a:latin typeface="微软雅黑" panose="020B0503020204020204" pitchFamily="34" charset="-122"/>
                  <a:ea typeface="微软雅黑" panose="020B0503020204020204" pitchFamily="34" charset="-122"/>
                </a:rPr>
                <a:t>社会</a:t>
              </a:r>
            </a:p>
          </p:txBody>
        </p:sp>
        <p:sp>
          <p:nvSpPr>
            <p:cNvPr id="18" name="矩形 17">
              <a:extLst>
                <a:ext uri="{FF2B5EF4-FFF2-40B4-BE49-F238E27FC236}">
                  <a16:creationId xmlns:a16="http://schemas.microsoft.com/office/drawing/2014/main" xmlns="" id="{1E3AEFE3-C958-4BCA-8733-AF4C40ECB4C0}"/>
                </a:ext>
              </a:extLst>
            </p:cNvPr>
            <p:cNvSpPr/>
            <p:nvPr/>
          </p:nvSpPr>
          <p:spPr>
            <a:xfrm>
              <a:off x="8166570" y="2474893"/>
              <a:ext cx="902811" cy="95410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800" b="1" kern="0" dirty="0">
                  <a:solidFill>
                    <a:schemeClr val="accent2"/>
                  </a:solidFill>
                  <a:latin typeface="微软雅黑" panose="020B0503020204020204" pitchFamily="34" charset="-122"/>
                  <a:ea typeface="微软雅黑" panose="020B0503020204020204" pitchFamily="34" charset="-122"/>
                </a:rPr>
                <a:t>封建</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800" b="1" kern="0" dirty="0">
                  <a:solidFill>
                    <a:schemeClr val="accent2"/>
                  </a:solidFill>
                  <a:latin typeface="微软雅黑" panose="020B0503020204020204" pitchFamily="34" charset="-122"/>
                  <a:ea typeface="微软雅黑" panose="020B0503020204020204" pitchFamily="34" charset="-122"/>
                </a:rPr>
                <a:t>社会</a:t>
              </a:r>
            </a:p>
          </p:txBody>
        </p:sp>
        <p:sp>
          <p:nvSpPr>
            <p:cNvPr id="19" name="矩形 18">
              <a:extLst>
                <a:ext uri="{FF2B5EF4-FFF2-40B4-BE49-F238E27FC236}">
                  <a16:creationId xmlns:a16="http://schemas.microsoft.com/office/drawing/2014/main" xmlns="" id="{5D5CAA87-1E51-49DD-9BA0-0AF37AA5329B}"/>
                </a:ext>
              </a:extLst>
            </p:cNvPr>
            <p:cNvSpPr/>
            <p:nvPr/>
          </p:nvSpPr>
          <p:spPr>
            <a:xfrm>
              <a:off x="9529356" y="1462761"/>
              <a:ext cx="1620957" cy="95410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b="1" kern="0" dirty="0">
                  <a:solidFill>
                    <a:srgbClr val="B26A37"/>
                  </a:solidFill>
                  <a:latin typeface="微软雅黑" panose="020B0503020204020204" pitchFamily="34" charset="-122"/>
                  <a:ea typeface="微软雅黑" panose="020B0503020204020204" pitchFamily="34" charset="-122"/>
                </a:rPr>
                <a:t>资本主义</a:t>
              </a:r>
              <a:endParaRPr lang="en-US" altLang="zh-CN" sz="2800" b="1" kern="0" dirty="0">
                <a:solidFill>
                  <a:srgbClr val="B26A37"/>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b="1" kern="0" dirty="0">
                  <a:solidFill>
                    <a:srgbClr val="B26A37"/>
                  </a:solidFill>
                  <a:latin typeface="微软雅黑" panose="020B0503020204020204" pitchFamily="34" charset="-122"/>
                  <a:ea typeface="微软雅黑" panose="020B0503020204020204" pitchFamily="34" charset="-122"/>
                </a:rPr>
                <a:t>社会</a:t>
              </a:r>
            </a:p>
          </p:txBody>
        </p:sp>
      </p:grpSp>
    </p:spTree>
    <p:extLst>
      <p:ext uri="{BB962C8B-B14F-4D97-AF65-F5344CB8AC3E}">
        <p14:creationId xmlns:p14="http://schemas.microsoft.com/office/powerpoint/2010/main" val="3345484188"/>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21" name="矩形: 圆角 20">
            <a:extLst>
              <a:ext uri="{FF2B5EF4-FFF2-40B4-BE49-F238E27FC236}">
                <a16:creationId xmlns:a16="http://schemas.microsoft.com/office/drawing/2014/main" xmlns="" id="{0282FCF7-1D06-44C1-8BEA-57A292115B44}"/>
              </a:ext>
            </a:extLst>
          </p:cNvPr>
          <p:cNvSpPr/>
          <p:nvPr/>
        </p:nvSpPr>
        <p:spPr>
          <a:xfrm>
            <a:off x="2771779" y="1067806"/>
            <a:ext cx="66484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（二）深化对马克思劳动价值论的认识</a:t>
            </a:r>
          </a:p>
        </p:txBody>
      </p:sp>
      <p:sp>
        <p:nvSpPr>
          <p:cNvPr id="7" name="TextBox 3">
            <a:extLst>
              <a:ext uri="{FF2B5EF4-FFF2-40B4-BE49-F238E27FC236}">
                <a16:creationId xmlns:a16="http://schemas.microsoft.com/office/drawing/2014/main" xmlns="" id="{F20296FD-7851-4149-9C83-BC5018B083AE}"/>
              </a:ext>
            </a:extLst>
          </p:cNvPr>
          <p:cNvSpPr txBox="1">
            <a:spLocks noChangeArrowheads="1"/>
          </p:cNvSpPr>
          <p:nvPr/>
        </p:nvSpPr>
        <p:spPr bwMode="auto">
          <a:xfrm>
            <a:off x="6812107" y="2721278"/>
            <a:ext cx="391885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pPr>
            <a:r>
              <a:rPr lang="zh-CN" altLang="en-US" sz="2400" dirty="0">
                <a:solidFill>
                  <a:prstClr val="black"/>
                </a:solidFill>
                <a:latin typeface="微软雅黑" panose="020B0503020204020204" pitchFamily="34" charset="-122"/>
                <a:sym typeface="微软雅黑" panose="020B0503020204020204" pitchFamily="34" charset="-122"/>
              </a:rPr>
              <a:t>应充分肯定科技人员、经营管理人员在创造价值中付出的劳动</a:t>
            </a:r>
            <a:endParaRPr lang="en-US" altLang="zh-CN" sz="2400" dirty="0">
              <a:solidFill>
                <a:prstClr val="black"/>
              </a:solidFill>
              <a:latin typeface="微软雅黑" panose="020B0503020204020204" pitchFamily="34" charset="-122"/>
              <a:sym typeface="微软雅黑" panose="020B0503020204020204" pitchFamily="34" charset="-122"/>
            </a:endParaRPr>
          </a:p>
        </p:txBody>
      </p:sp>
      <p:sp>
        <p:nvSpPr>
          <p:cNvPr id="8" name="文本框 1">
            <a:extLst>
              <a:ext uri="{FF2B5EF4-FFF2-40B4-BE49-F238E27FC236}">
                <a16:creationId xmlns:a16="http://schemas.microsoft.com/office/drawing/2014/main" xmlns="" id="{81FE1542-3738-4C40-B132-C3E3E97BB877}"/>
              </a:ext>
            </a:extLst>
          </p:cNvPr>
          <p:cNvSpPr txBox="1">
            <a:spLocks noChangeArrowheads="1"/>
          </p:cNvSpPr>
          <p:nvPr/>
        </p:nvSpPr>
        <p:spPr bwMode="auto">
          <a:xfrm>
            <a:off x="231635" y="1872889"/>
            <a:ext cx="11219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en-US" altLang="zh-CN" sz="2400" b="1" dirty="0">
                <a:solidFill>
                  <a:srgbClr val="B26A37"/>
                </a:solidFill>
                <a:latin typeface="微软雅黑" panose="020B0503020204020204" pitchFamily="34" charset="-122"/>
                <a:sym typeface="微软雅黑" panose="020B0503020204020204" pitchFamily="34" charset="-122"/>
              </a:rPr>
              <a:t>2.</a:t>
            </a:r>
            <a:r>
              <a:rPr lang="zh-CN" altLang="en-US" sz="2400" b="1" dirty="0">
                <a:solidFill>
                  <a:srgbClr val="B26A37"/>
                </a:solidFill>
                <a:latin typeface="微软雅黑" panose="020B0503020204020204" pitchFamily="34" charset="-122"/>
                <a:sym typeface="微软雅黑" panose="020B0503020204020204" pitchFamily="34" charset="-122"/>
              </a:rPr>
              <a:t>深化对科技人员、经营管理人员在社会生产和价值创造中所起作用的认识</a:t>
            </a:r>
          </a:p>
        </p:txBody>
      </p:sp>
      <p:grpSp>
        <p:nvGrpSpPr>
          <p:cNvPr id="6" name="组合 5">
            <a:extLst>
              <a:ext uri="{FF2B5EF4-FFF2-40B4-BE49-F238E27FC236}">
                <a16:creationId xmlns:a16="http://schemas.microsoft.com/office/drawing/2014/main" xmlns="" id="{D4FE14FE-5B8D-4949-8301-EB3B1199DABB}"/>
              </a:ext>
            </a:extLst>
          </p:cNvPr>
          <p:cNvGrpSpPr/>
          <p:nvPr/>
        </p:nvGrpSpPr>
        <p:grpSpPr>
          <a:xfrm>
            <a:off x="1201906" y="2724668"/>
            <a:ext cx="2886768" cy="3258321"/>
            <a:chOff x="1123528" y="2841913"/>
            <a:chExt cx="2886768" cy="3258321"/>
          </a:xfrm>
        </p:grpSpPr>
        <p:grpSp>
          <p:nvGrpSpPr>
            <p:cNvPr id="3" name="组合 2">
              <a:extLst>
                <a:ext uri="{FF2B5EF4-FFF2-40B4-BE49-F238E27FC236}">
                  <a16:creationId xmlns:a16="http://schemas.microsoft.com/office/drawing/2014/main" xmlns="" id="{5AD82FB1-000A-4943-824C-B5ED447AC1BB}"/>
                </a:ext>
              </a:extLst>
            </p:cNvPr>
            <p:cNvGrpSpPr/>
            <p:nvPr/>
          </p:nvGrpSpPr>
          <p:grpSpPr>
            <a:xfrm flipH="1" flipV="1">
              <a:off x="1123528" y="2841913"/>
              <a:ext cx="2886768" cy="3258321"/>
              <a:chOff x="483456" y="4503592"/>
              <a:chExt cx="2168524" cy="2189981"/>
            </a:xfrm>
          </p:grpSpPr>
          <p:sp>
            <p:nvSpPr>
              <p:cNvPr id="9" name="Freeform 20">
                <a:extLst>
                  <a:ext uri="{FF2B5EF4-FFF2-40B4-BE49-F238E27FC236}">
                    <a16:creationId xmlns:a16="http://schemas.microsoft.com/office/drawing/2014/main" xmlns="" id="{36D2050C-4C8B-4B4C-9508-6E95503E94A0}"/>
                  </a:ext>
                </a:extLst>
              </p:cNvPr>
              <p:cNvSpPr>
                <a:spLocks/>
              </p:cNvSpPr>
              <p:nvPr/>
            </p:nvSpPr>
            <p:spPr bwMode="auto">
              <a:xfrm>
                <a:off x="483456" y="4503592"/>
                <a:ext cx="2168524" cy="1506228"/>
              </a:xfrm>
              <a:custGeom>
                <a:avLst/>
                <a:gdLst>
                  <a:gd name="T0" fmla="*/ 1366 w 1366"/>
                  <a:gd name="T1" fmla="*/ 182 h 831"/>
                  <a:gd name="T2" fmla="*/ 1022 w 1366"/>
                  <a:gd name="T3" fmla="*/ 91 h 831"/>
                  <a:gd name="T4" fmla="*/ 683 w 1366"/>
                  <a:gd name="T5" fmla="*/ 0 h 831"/>
                  <a:gd name="T6" fmla="*/ 344 w 1366"/>
                  <a:gd name="T7" fmla="*/ 91 h 831"/>
                  <a:gd name="T8" fmla="*/ 0 w 1366"/>
                  <a:gd name="T9" fmla="*/ 182 h 831"/>
                  <a:gd name="T10" fmla="*/ 0 w 1366"/>
                  <a:gd name="T11" fmla="*/ 182 h 831"/>
                  <a:gd name="T12" fmla="*/ 0 w 1366"/>
                  <a:gd name="T13" fmla="*/ 831 h 831"/>
                  <a:gd name="T14" fmla="*/ 1366 w 1366"/>
                  <a:gd name="T15" fmla="*/ 831 h 831"/>
                  <a:gd name="T16" fmla="*/ 1366 w 1366"/>
                  <a:gd name="T17" fmla="*/ 182 h 831"/>
                  <a:gd name="T18" fmla="*/ 1366 w 1366"/>
                  <a:gd name="T19" fmla="*/ 182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6" h="831">
                    <a:moveTo>
                      <a:pt x="1366" y="182"/>
                    </a:moveTo>
                    <a:lnTo>
                      <a:pt x="1022" y="91"/>
                    </a:lnTo>
                    <a:lnTo>
                      <a:pt x="683" y="0"/>
                    </a:lnTo>
                    <a:lnTo>
                      <a:pt x="344" y="91"/>
                    </a:lnTo>
                    <a:lnTo>
                      <a:pt x="0" y="182"/>
                    </a:lnTo>
                    <a:lnTo>
                      <a:pt x="0" y="182"/>
                    </a:lnTo>
                    <a:lnTo>
                      <a:pt x="0" y="831"/>
                    </a:lnTo>
                    <a:lnTo>
                      <a:pt x="1366" y="831"/>
                    </a:lnTo>
                    <a:lnTo>
                      <a:pt x="1366" y="182"/>
                    </a:lnTo>
                    <a:lnTo>
                      <a:pt x="1366" y="182"/>
                    </a:lnTo>
                    <a:close/>
                  </a:path>
                </a:pathLst>
              </a:custGeom>
              <a:solidFill>
                <a:srgbClr val="7C49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1">
                <a:extLst>
                  <a:ext uri="{FF2B5EF4-FFF2-40B4-BE49-F238E27FC236}">
                    <a16:creationId xmlns:a16="http://schemas.microsoft.com/office/drawing/2014/main" xmlns="" id="{B32DFF7D-2275-40F2-95A0-8E7F702CE96B}"/>
                  </a:ext>
                </a:extLst>
              </p:cNvPr>
              <p:cNvSpPr>
                <a:spLocks/>
              </p:cNvSpPr>
              <p:nvPr/>
            </p:nvSpPr>
            <p:spPr bwMode="auto">
              <a:xfrm>
                <a:off x="483456" y="6075096"/>
                <a:ext cx="2168524" cy="618477"/>
              </a:xfrm>
              <a:custGeom>
                <a:avLst/>
                <a:gdLst>
                  <a:gd name="T0" fmla="*/ 0 w 1366"/>
                  <a:gd name="T1" fmla="*/ 0 h 511"/>
                  <a:gd name="T2" fmla="*/ 0 w 1366"/>
                  <a:gd name="T3" fmla="*/ 330 h 511"/>
                  <a:gd name="T4" fmla="*/ 0 w 1366"/>
                  <a:gd name="T5" fmla="*/ 330 h 511"/>
                  <a:gd name="T6" fmla="*/ 344 w 1366"/>
                  <a:gd name="T7" fmla="*/ 420 h 511"/>
                  <a:gd name="T8" fmla="*/ 683 w 1366"/>
                  <a:gd name="T9" fmla="*/ 511 h 511"/>
                  <a:gd name="T10" fmla="*/ 1022 w 1366"/>
                  <a:gd name="T11" fmla="*/ 420 h 511"/>
                  <a:gd name="T12" fmla="*/ 1366 w 1366"/>
                  <a:gd name="T13" fmla="*/ 330 h 511"/>
                  <a:gd name="T14" fmla="*/ 1366 w 1366"/>
                  <a:gd name="T15" fmla="*/ 330 h 511"/>
                  <a:gd name="T16" fmla="*/ 1366 w 1366"/>
                  <a:gd name="T17" fmla="*/ 0 h 511"/>
                  <a:gd name="T18" fmla="*/ 0 w 1366"/>
                  <a:gd name="T19"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6" h="511">
                    <a:moveTo>
                      <a:pt x="0" y="0"/>
                    </a:moveTo>
                    <a:lnTo>
                      <a:pt x="0" y="330"/>
                    </a:lnTo>
                    <a:lnTo>
                      <a:pt x="0" y="330"/>
                    </a:lnTo>
                    <a:lnTo>
                      <a:pt x="344" y="420"/>
                    </a:lnTo>
                    <a:lnTo>
                      <a:pt x="683" y="511"/>
                    </a:lnTo>
                    <a:lnTo>
                      <a:pt x="1022" y="420"/>
                    </a:lnTo>
                    <a:lnTo>
                      <a:pt x="1366" y="330"/>
                    </a:lnTo>
                    <a:lnTo>
                      <a:pt x="1366" y="330"/>
                    </a:lnTo>
                    <a:lnTo>
                      <a:pt x="1366" y="0"/>
                    </a:lnTo>
                    <a:lnTo>
                      <a:pt x="0" y="0"/>
                    </a:lnTo>
                    <a:close/>
                  </a:path>
                </a:pathLst>
              </a:custGeom>
              <a:solidFill>
                <a:srgbClr val="EDC6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矩形 4">
              <a:extLst>
                <a:ext uri="{FF2B5EF4-FFF2-40B4-BE49-F238E27FC236}">
                  <a16:creationId xmlns:a16="http://schemas.microsoft.com/office/drawing/2014/main" xmlns="" id="{1508F930-BE40-47F6-8691-DF1316F2586D}"/>
                </a:ext>
              </a:extLst>
            </p:cNvPr>
            <p:cNvSpPr/>
            <p:nvPr/>
          </p:nvSpPr>
          <p:spPr>
            <a:xfrm>
              <a:off x="1551250" y="3147178"/>
              <a:ext cx="2031325" cy="461665"/>
            </a:xfrm>
            <a:prstGeom prst="rect">
              <a:avLst/>
            </a:prstGeom>
          </p:spPr>
          <p:txBody>
            <a:bodyPr wrap="none">
              <a:spAutoFit/>
            </a:bodyPr>
            <a:lstStyle/>
            <a:p>
              <a:pPr lvl="0" algn="ctr" eaLnBrk="1" hangingPunct="1"/>
              <a:r>
                <a:rPr lang="zh-CN" altLang="en-US" sz="2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“总体工人”</a:t>
              </a:r>
              <a:endParaRPr lang="en-US" altLang="zh-CN" sz="2400" b="1"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TextBox 3">
              <a:extLst>
                <a:ext uri="{FF2B5EF4-FFF2-40B4-BE49-F238E27FC236}">
                  <a16:creationId xmlns:a16="http://schemas.microsoft.com/office/drawing/2014/main" xmlns="" id="{39358DE4-7D9F-4FDF-A0DF-58359496D4A5}"/>
                </a:ext>
              </a:extLst>
            </p:cNvPr>
            <p:cNvSpPr txBox="1">
              <a:spLocks noChangeArrowheads="1"/>
            </p:cNvSpPr>
            <p:nvPr/>
          </p:nvSpPr>
          <p:spPr bwMode="auto">
            <a:xfrm>
              <a:off x="1447598" y="3914107"/>
              <a:ext cx="223862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pPr>
              <a:r>
                <a:rPr lang="zh-CN" altLang="en-US" sz="2400" dirty="0">
                  <a:solidFill>
                    <a:schemeClr val="bg1"/>
                  </a:solidFill>
                  <a:latin typeface="微软雅黑" panose="020B0503020204020204" pitchFamily="34" charset="-122"/>
                  <a:sym typeface="微软雅黑" panose="020B0503020204020204" pitchFamily="34" charset="-122"/>
                </a:rPr>
                <a:t>重点研究的是物质生产领域的体力劳动</a:t>
              </a:r>
              <a:endParaRPr kumimoji="0" lang="zh-CN" altLang="en-US" sz="2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11" name="组合 10">
            <a:extLst>
              <a:ext uri="{FF2B5EF4-FFF2-40B4-BE49-F238E27FC236}">
                <a16:creationId xmlns:a16="http://schemas.microsoft.com/office/drawing/2014/main" xmlns="" id="{48515193-759B-47FA-BD5F-11A306E01192}"/>
              </a:ext>
            </a:extLst>
          </p:cNvPr>
          <p:cNvGrpSpPr/>
          <p:nvPr/>
        </p:nvGrpSpPr>
        <p:grpSpPr>
          <a:xfrm flipH="1">
            <a:off x="4814370" y="3491598"/>
            <a:ext cx="1841951" cy="568357"/>
            <a:chOff x="5672917" y="4135057"/>
            <a:chExt cx="886655" cy="568357"/>
          </a:xfrm>
        </p:grpSpPr>
        <p:cxnSp>
          <p:nvCxnSpPr>
            <p:cNvPr id="15" name="直接连接符 14">
              <a:extLst>
                <a:ext uri="{FF2B5EF4-FFF2-40B4-BE49-F238E27FC236}">
                  <a16:creationId xmlns:a16="http://schemas.microsoft.com/office/drawing/2014/main" xmlns="" id="{8A6A2F1E-D521-48F1-AB3F-80C9DF0B0F39}"/>
                </a:ext>
              </a:extLst>
            </p:cNvPr>
            <p:cNvCxnSpPr/>
            <p:nvPr/>
          </p:nvCxnSpPr>
          <p:spPr>
            <a:xfrm rot="4440000">
              <a:off x="6275393" y="4419236"/>
              <a:ext cx="568357" cy="0"/>
            </a:xfrm>
            <a:prstGeom prst="line">
              <a:avLst/>
            </a:prstGeom>
            <a:noFill/>
            <a:ln w="9525" cap="flat" cmpd="sng" algn="ctr">
              <a:solidFill>
                <a:srgbClr val="C87E4C"/>
              </a:solidFill>
              <a:prstDash val="solid"/>
              <a:headEnd type="none"/>
              <a:tailEnd type="oval"/>
            </a:ln>
            <a:effectLst/>
          </p:spPr>
        </p:cxnSp>
        <p:cxnSp>
          <p:nvCxnSpPr>
            <p:cNvPr id="16" name="直接连接符 15">
              <a:extLst>
                <a:ext uri="{FF2B5EF4-FFF2-40B4-BE49-F238E27FC236}">
                  <a16:creationId xmlns:a16="http://schemas.microsoft.com/office/drawing/2014/main" xmlns="" id="{32726485-5C59-4B44-B418-0AA302310293}"/>
                </a:ext>
              </a:extLst>
            </p:cNvPr>
            <p:cNvCxnSpPr/>
            <p:nvPr/>
          </p:nvCxnSpPr>
          <p:spPr>
            <a:xfrm rot="5400000">
              <a:off x="6097602" y="3721382"/>
              <a:ext cx="0" cy="849370"/>
            </a:xfrm>
            <a:prstGeom prst="line">
              <a:avLst/>
            </a:prstGeom>
            <a:noFill/>
            <a:ln w="9525" cap="flat" cmpd="sng" algn="ctr">
              <a:solidFill>
                <a:srgbClr val="C87E4C"/>
              </a:solidFill>
              <a:prstDash val="solid"/>
              <a:headEnd type="none"/>
              <a:tailEnd type="none"/>
            </a:ln>
            <a:effectLst/>
          </p:spPr>
        </p:cxnSp>
      </p:grpSp>
      <p:grpSp>
        <p:nvGrpSpPr>
          <p:cNvPr id="18" name="组合 17">
            <a:extLst>
              <a:ext uri="{FF2B5EF4-FFF2-40B4-BE49-F238E27FC236}">
                <a16:creationId xmlns:a16="http://schemas.microsoft.com/office/drawing/2014/main" xmlns="" id="{0F4123AF-6C9B-44FC-8987-9581577A002A}"/>
              </a:ext>
            </a:extLst>
          </p:cNvPr>
          <p:cNvGrpSpPr/>
          <p:nvPr/>
        </p:nvGrpSpPr>
        <p:grpSpPr>
          <a:xfrm flipH="1">
            <a:off x="4814370" y="4887002"/>
            <a:ext cx="1841951" cy="568357"/>
            <a:chOff x="5672917" y="4135057"/>
            <a:chExt cx="886655" cy="568357"/>
          </a:xfrm>
        </p:grpSpPr>
        <p:cxnSp>
          <p:nvCxnSpPr>
            <p:cNvPr id="19" name="直接连接符 18">
              <a:extLst>
                <a:ext uri="{FF2B5EF4-FFF2-40B4-BE49-F238E27FC236}">
                  <a16:creationId xmlns:a16="http://schemas.microsoft.com/office/drawing/2014/main" xmlns="" id="{34B5E61A-7438-4C59-8D0A-72F0FED9873E}"/>
                </a:ext>
              </a:extLst>
            </p:cNvPr>
            <p:cNvCxnSpPr/>
            <p:nvPr/>
          </p:nvCxnSpPr>
          <p:spPr>
            <a:xfrm rot="4440000">
              <a:off x="6275393" y="4419236"/>
              <a:ext cx="568357" cy="0"/>
            </a:xfrm>
            <a:prstGeom prst="line">
              <a:avLst/>
            </a:prstGeom>
            <a:noFill/>
            <a:ln w="9525" cap="flat" cmpd="sng" algn="ctr">
              <a:solidFill>
                <a:srgbClr val="C87E4C"/>
              </a:solidFill>
              <a:prstDash val="solid"/>
              <a:headEnd type="none"/>
              <a:tailEnd type="oval"/>
            </a:ln>
            <a:effectLst/>
          </p:spPr>
        </p:cxnSp>
        <p:cxnSp>
          <p:nvCxnSpPr>
            <p:cNvPr id="20" name="直接连接符 19">
              <a:extLst>
                <a:ext uri="{FF2B5EF4-FFF2-40B4-BE49-F238E27FC236}">
                  <a16:creationId xmlns:a16="http://schemas.microsoft.com/office/drawing/2014/main" xmlns="" id="{899F02C8-A11E-4FA1-9CD5-B135AF2DE458}"/>
                </a:ext>
              </a:extLst>
            </p:cNvPr>
            <p:cNvCxnSpPr/>
            <p:nvPr/>
          </p:nvCxnSpPr>
          <p:spPr>
            <a:xfrm rot="5400000">
              <a:off x="6097602" y="3721382"/>
              <a:ext cx="0" cy="849370"/>
            </a:xfrm>
            <a:prstGeom prst="line">
              <a:avLst/>
            </a:prstGeom>
            <a:noFill/>
            <a:ln w="9525" cap="flat" cmpd="sng" algn="ctr">
              <a:solidFill>
                <a:srgbClr val="C87E4C"/>
              </a:solidFill>
              <a:prstDash val="solid"/>
              <a:headEnd type="none"/>
              <a:tailEnd type="none"/>
            </a:ln>
            <a:effectLst/>
          </p:spPr>
        </p:cxnSp>
      </p:grpSp>
      <p:sp>
        <p:nvSpPr>
          <p:cNvPr id="24" name="TextBox 3">
            <a:extLst>
              <a:ext uri="{FF2B5EF4-FFF2-40B4-BE49-F238E27FC236}">
                <a16:creationId xmlns:a16="http://schemas.microsoft.com/office/drawing/2014/main" xmlns="" id="{7606D267-BE55-45A3-B52E-1B62C3E4C7C1}"/>
              </a:ext>
            </a:extLst>
          </p:cNvPr>
          <p:cNvSpPr txBox="1">
            <a:spLocks noChangeArrowheads="1"/>
          </p:cNvSpPr>
          <p:nvPr/>
        </p:nvSpPr>
        <p:spPr bwMode="auto">
          <a:xfrm>
            <a:off x="6812107" y="4599825"/>
            <a:ext cx="391885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pPr>
            <a:r>
              <a:rPr lang="zh-CN" altLang="en-US" sz="2400">
                <a:solidFill>
                  <a:prstClr val="black"/>
                </a:solidFill>
                <a:latin typeface="微软雅黑" panose="020B0503020204020204" pitchFamily="34" charset="-122"/>
                <a:sym typeface="微软雅黑" panose="020B0503020204020204" pitchFamily="34" charset="-122"/>
              </a:rPr>
              <a:t>在收入分配方面使他们的劳动报酬与其劳动贡献相匹配</a:t>
            </a:r>
            <a:endParaRPr lang="zh-CN" altLang="en-US" sz="2400" dirty="0">
              <a:solidFill>
                <a:prstClr val="black"/>
              </a:solidFill>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327332785"/>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76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四、科学认识马克思劳动价值论</a:t>
            </a:r>
          </a:p>
        </p:txBody>
      </p:sp>
      <p:sp>
        <p:nvSpPr>
          <p:cNvPr id="21" name="矩形: 圆角 20">
            <a:extLst>
              <a:ext uri="{FF2B5EF4-FFF2-40B4-BE49-F238E27FC236}">
                <a16:creationId xmlns:a16="http://schemas.microsoft.com/office/drawing/2014/main" xmlns="" id="{0282FCF7-1D06-44C1-8BEA-57A292115B44}"/>
              </a:ext>
            </a:extLst>
          </p:cNvPr>
          <p:cNvSpPr/>
          <p:nvPr/>
        </p:nvSpPr>
        <p:spPr>
          <a:xfrm>
            <a:off x="2771779" y="1067806"/>
            <a:ext cx="66484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（二）深化对马克思劳动价值论的认识</a:t>
            </a:r>
          </a:p>
        </p:txBody>
      </p:sp>
      <p:grpSp>
        <p:nvGrpSpPr>
          <p:cNvPr id="5" name="组合 4">
            <a:extLst>
              <a:ext uri="{FF2B5EF4-FFF2-40B4-BE49-F238E27FC236}">
                <a16:creationId xmlns:a16="http://schemas.microsoft.com/office/drawing/2014/main" xmlns="" id="{1FF24358-B03E-4A9B-B62C-BD14723CF335}"/>
              </a:ext>
            </a:extLst>
          </p:cNvPr>
          <p:cNvGrpSpPr/>
          <p:nvPr/>
        </p:nvGrpSpPr>
        <p:grpSpPr>
          <a:xfrm>
            <a:off x="5364198" y="2761887"/>
            <a:ext cx="5882922" cy="3614149"/>
            <a:chOff x="5442575" y="2763068"/>
            <a:chExt cx="5882922" cy="3614149"/>
          </a:xfrm>
        </p:grpSpPr>
        <p:grpSp>
          <p:nvGrpSpPr>
            <p:cNvPr id="14" name="组合 13">
              <a:extLst>
                <a:ext uri="{FF2B5EF4-FFF2-40B4-BE49-F238E27FC236}">
                  <a16:creationId xmlns:a16="http://schemas.microsoft.com/office/drawing/2014/main" xmlns="" id="{D8268F59-BB85-4E21-B44C-BBB84C843BFA}"/>
                </a:ext>
              </a:extLst>
            </p:cNvPr>
            <p:cNvGrpSpPr/>
            <p:nvPr/>
          </p:nvGrpSpPr>
          <p:grpSpPr>
            <a:xfrm>
              <a:off x="5442575" y="2763068"/>
              <a:ext cx="5882922" cy="3614149"/>
              <a:chOff x="3449641" y="1419622"/>
              <a:chExt cx="1007492" cy="887358"/>
            </a:xfrm>
          </p:grpSpPr>
          <p:sp>
            <p:nvSpPr>
              <p:cNvPr id="15" name="Freeform 45">
                <a:extLst>
                  <a:ext uri="{FF2B5EF4-FFF2-40B4-BE49-F238E27FC236}">
                    <a16:creationId xmlns:a16="http://schemas.microsoft.com/office/drawing/2014/main" xmlns="" id="{0FB42D2A-5654-4A32-B007-1AC71714A4B4}"/>
                  </a:ext>
                </a:extLst>
              </p:cNvPr>
              <p:cNvSpPr>
                <a:spLocks/>
              </p:cNvSpPr>
              <p:nvPr/>
            </p:nvSpPr>
            <p:spPr bwMode="auto">
              <a:xfrm>
                <a:off x="3583947" y="1945238"/>
                <a:ext cx="287953" cy="361742"/>
              </a:xfrm>
              <a:custGeom>
                <a:avLst/>
                <a:gdLst>
                  <a:gd name="T0" fmla="*/ 26 w 160"/>
                  <a:gd name="T1" fmla="*/ 0 h 201"/>
                  <a:gd name="T2" fmla="*/ 21 w 160"/>
                  <a:gd name="T3" fmla="*/ 47 h 201"/>
                  <a:gd name="T4" fmla="*/ 0 w 160"/>
                  <a:gd name="T5" fmla="*/ 201 h 201"/>
                  <a:gd name="T6" fmla="*/ 139 w 160"/>
                  <a:gd name="T7" fmla="*/ 47 h 201"/>
                  <a:gd name="T8" fmla="*/ 160 w 160"/>
                  <a:gd name="T9" fmla="*/ 26 h 201"/>
                  <a:gd name="T10" fmla="*/ 26 w 160"/>
                  <a:gd name="T11" fmla="*/ 0 h 201"/>
                </a:gdLst>
                <a:ahLst/>
                <a:cxnLst>
                  <a:cxn ang="0">
                    <a:pos x="T0" y="T1"/>
                  </a:cxn>
                  <a:cxn ang="0">
                    <a:pos x="T2" y="T3"/>
                  </a:cxn>
                  <a:cxn ang="0">
                    <a:pos x="T4" y="T5"/>
                  </a:cxn>
                  <a:cxn ang="0">
                    <a:pos x="T6" y="T7"/>
                  </a:cxn>
                  <a:cxn ang="0">
                    <a:pos x="T8" y="T9"/>
                  </a:cxn>
                  <a:cxn ang="0">
                    <a:pos x="T10" y="T11"/>
                  </a:cxn>
                </a:cxnLst>
                <a:rect l="0" t="0" r="r" b="b"/>
                <a:pathLst>
                  <a:path w="160" h="201">
                    <a:moveTo>
                      <a:pt x="26" y="0"/>
                    </a:moveTo>
                    <a:lnTo>
                      <a:pt x="21" y="47"/>
                    </a:lnTo>
                    <a:lnTo>
                      <a:pt x="0" y="201"/>
                    </a:lnTo>
                    <a:lnTo>
                      <a:pt x="139" y="47"/>
                    </a:lnTo>
                    <a:lnTo>
                      <a:pt x="160" y="26"/>
                    </a:lnTo>
                    <a:lnTo>
                      <a:pt x="26" y="0"/>
                    </a:lnTo>
                    <a:close/>
                  </a:path>
                </a:pathLst>
              </a:custGeom>
              <a:solidFill>
                <a:srgbClr val="FEDA8E">
                  <a:alpha val="7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a:solidFill>
                    <a:prstClr val="black"/>
                  </a:solidFill>
                  <a:latin typeface="Calibri" pitchFamily="34" charset="0"/>
                  <a:ea typeface="宋体" pitchFamily="2" charset="-122"/>
                </a:endParaRPr>
              </a:p>
            </p:txBody>
          </p:sp>
          <p:sp>
            <p:nvSpPr>
              <p:cNvPr id="16" name="Freeform 43">
                <a:extLst>
                  <a:ext uri="{FF2B5EF4-FFF2-40B4-BE49-F238E27FC236}">
                    <a16:creationId xmlns:a16="http://schemas.microsoft.com/office/drawing/2014/main" xmlns="" id="{EFC2412A-1EBD-4387-B6AC-887DCA530883}"/>
                  </a:ext>
                </a:extLst>
              </p:cNvPr>
              <p:cNvSpPr>
                <a:spLocks/>
              </p:cNvSpPr>
              <p:nvPr/>
            </p:nvSpPr>
            <p:spPr bwMode="auto">
              <a:xfrm>
                <a:off x="3449641" y="1419622"/>
                <a:ext cx="1007492" cy="627063"/>
              </a:xfrm>
              <a:custGeom>
                <a:avLst/>
                <a:gdLst>
                  <a:gd name="T0" fmla="*/ 680 w 680"/>
                  <a:gd name="T1" fmla="*/ 0 h 395"/>
                  <a:gd name="T2" fmla="*/ 0 w 680"/>
                  <a:gd name="T3" fmla="*/ 0 h 395"/>
                  <a:gd name="T4" fmla="*/ 0 w 680"/>
                  <a:gd name="T5" fmla="*/ 395 h 395"/>
                  <a:gd name="T6" fmla="*/ 130 w 680"/>
                  <a:gd name="T7" fmla="*/ 395 h 395"/>
                  <a:gd name="T8" fmla="*/ 135 w 680"/>
                  <a:gd name="T9" fmla="*/ 348 h 395"/>
                  <a:gd name="T10" fmla="*/ 269 w 680"/>
                  <a:gd name="T11" fmla="*/ 374 h 395"/>
                  <a:gd name="T12" fmla="*/ 248 w 680"/>
                  <a:gd name="T13" fmla="*/ 395 h 395"/>
                  <a:gd name="T14" fmla="*/ 680 w 680"/>
                  <a:gd name="T15" fmla="*/ 395 h 395"/>
                  <a:gd name="T16" fmla="*/ 680 w 680"/>
                  <a:gd name="T17" fmla="*/ 0 h 395"/>
                  <a:gd name="connsiteX0" fmla="*/ 10000 w 10000"/>
                  <a:gd name="connsiteY0" fmla="*/ 0 h 10000"/>
                  <a:gd name="connsiteX1" fmla="*/ 0 w 10000"/>
                  <a:gd name="connsiteY1" fmla="*/ 0 h 10000"/>
                  <a:gd name="connsiteX2" fmla="*/ 0 w 10000"/>
                  <a:gd name="connsiteY2" fmla="*/ 10000 h 10000"/>
                  <a:gd name="connsiteX3" fmla="*/ 1912 w 10000"/>
                  <a:gd name="connsiteY3" fmla="*/ 10000 h 10000"/>
                  <a:gd name="connsiteX4" fmla="*/ 2292 w 10000"/>
                  <a:gd name="connsiteY4" fmla="*/ 9266 h 10000"/>
                  <a:gd name="connsiteX5" fmla="*/ 3956 w 10000"/>
                  <a:gd name="connsiteY5" fmla="*/ 9468 h 10000"/>
                  <a:gd name="connsiteX6" fmla="*/ 3647 w 10000"/>
                  <a:gd name="connsiteY6" fmla="*/ 10000 h 10000"/>
                  <a:gd name="connsiteX7" fmla="*/ 10000 w 10000"/>
                  <a:gd name="connsiteY7" fmla="*/ 10000 h 10000"/>
                  <a:gd name="connsiteX8" fmla="*/ 10000 w 10000"/>
                  <a:gd name="connsiteY8" fmla="*/ 0 h 10000"/>
                  <a:gd name="connsiteX0" fmla="*/ 10000 w 10000"/>
                  <a:gd name="connsiteY0" fmla="*/ 0 h 10000"/>
                  <a:gd name="connsiteX1" fmla="*/ 0 w 10000"/>
                  <a:gd name="connsiteY1" fmla="*/ 0 h 10000"/>
                  <a:gd name="connsiteX2" fmla="*/ 0 w 10000"/>
                  <a:gd name="connsiteY2" fmla="*/ 10000 h 10000"/>
                  <a:gd name="connsiteX3" fmla="*/ 1912 w 10000"/>
                  <a:gd name="connsiteY3" fmla="*/ 10000 h 10000"/>
                  <a:gd name="connsiteX4" fmla="*/ 1914 w 10000"/>
                  <a:gd name="connsiteY4" fmla="*/ 8696 h 10000"/>
                  <a:gd name="connsiteX5" fmla="*/ 3956 w 10000"/>
                  <a:gd name="connsiteY5" fmla="*/ 9468 h 10000"/>
                  <a:gd name="connsiteX6" fmla="*/ 3647 w 10000"/>
                  <a:gd name="connsiteY6" fmla="*/ 10000 h 10000"/>
                  <a:gd name="connsiteX7" fmla="*/ 10000 w 10000"/>
                  <a:gd name="connsiteY7" fmla="*/ 10000 h 10000"/>
                  <a:gd name="connsiteX8" fmla="*/ 10000 w 10000"/>
                  <a:gd name="connsiteY8" fmla="*/ 0 h 10000"/>
                  <a:gd name="connsiteX0" fmla="*/ 10000 w 10000"/>
                  <a:gd name="connsiteY0" fmla="*/ 0 h 10000"/>
                  <a:gd name="connsiteX1" fmla="*/ 0 w 10000"/>
                  <a:gd name="connsiteY1" fmla="*/ 0 h 10000"/>
                  <a:gd name="connsiteX2" fmla="*/ 0 w 10000"/>
                  <a:gd name="connsiteY2" fmla="*/ 10000 h 10000"/>
                  <a:gd name="connsiteX3" fmla="*/ 1912 w 10000"/>
                  <a:gd name="connsiteY3" fmla="*/ 10000 h 10000"/>
                  <a:gd name="connsiteX4" fmla="*/ 2032 w 10000"/>
                  <a:gd name="connsiteY4" fmla="*/ 8696 h 10000"/>
                  <a:gd name="connsiteX5" fmla="*/ 3956 w 10000"/>
                  <a:gd name="connsiteY5" fmla="*/ 9468 h 10000"/>
                  <a:gd name="connsiteX6" fmla="*/ 3647 w 10000"/>
                  <a:gd name="connsiteY6" fmla="*/ 10000 h 10000"/>
                  <a:gd name="connsiteX7" fmla="*/ 10000 w 10000"/>
                  <a:gd name="connsiteY7" fmla="*/ 10000 h 10000"/>
                  <a:gd name="connsiteX8" fmla="*/ 10000 w 10000"/>
                  <a:gd name="connsiteY8" fmla="*/ 0 h 10000"/>
                  <a:gd name="connsiteX0" fmla="*/ 10000 w 10000"/>
                  <a:gd name="connsiteY0" fmla="*/ 0 h 10000"/>
                  <a:gd name="connsiteX1" fmla="*/ 0 w 10000"/>
                  <a:gd name="connsiteY1" fmla="*/ 0 h 10000"/>
                  <a:gd name="connsiteX2" fmla="*/ 0 w 10000"/>
                  <a:gd name="connsiteY2" fmla="*/ 10000 h 10000"/>
                  <a:gd name="connsiteX3" fmla="*/ 1912 w 10000"/>
                  <a:gd name="connsiteY3" fmla="*/ 10000 h 10000"/>
                  <a:gd name="connsiteX4" fmla="*/ 1867 w 10000"/>
                  <a:gd name="connsiteY4" fmla="*/ 8696 h 10000"/>
                  <a:gd name="connsiteX5" fmla="*/ 3956 w 10000"/>
                  <a:gd name="connsiteY5" fmla="*/ 9468 h 10000"/>
                  <a:gd name="connsiteX6" fmla="*/ 3647 w 10000"/>
                  <a:gd name="connsiteY6" fmla="*/ 10000 h 10000"/>
                  <a:gd name="connsiteX7" fmla="*/ 10000 w 10000"/>
                  <a:gd name="connsiteY7" fmla="*/ 10000 h 10000"/>
                  <a:gd name="connsiteX8" fmla="*/ 10000 w 10000"/>
                  <a:gd name="connsiteY8" fmla="*/ 0 h 10000"/>
                  <a:gd name="connsiteX0" fmla="*/ 10000 w 10000"/>
                  <a:gd name="connsiteY0" fmla="*/ 0 h 10000"/>
                  <a:gd name="connsiteX1" fmla="*/ 0 w 10000"/>
                  <a:gd name="connsiteY1" fmla="*/ 0 h 10000"/>
                  <a:gd name="connsiteX2" fmla="*/ 0 w 10000"/>
                  <a:gd name="connsiteY2" fmla="*/ 10000 h 10000"/>
                  <a:gd name="connsiteX3" fmla="*/ 1912 w 10000"/>
                  <a:gd name="connsiteY3" fmla="*/ 10000 h 10000"/>
                  <a:gd name="connsiteX4" fmla="*/ 1914 w 10000"/>
                  <a:gd name="connsiteY4" fmla="*/ 8734 h 10000"/>
                  <a:gd name="connsiteX5" fmla="*/ 3956 w 10000"/>
                  <a:gd name="connsiteY5" fmla="*/ 9468 h 10000"/>
                  <a:gd name="connsiteX6" fmla="*/ 3647 w 10000"/>
                  <a:gd name="connsiteY6" fmla="*/ 10000 h 10000"/>
                  <a:gd name="connsiteX7" fmla="*/ 10000 w 10000"/>
                  <a:gd name="connsiteY7" fmla="*/ 10000 h 10000"/>
                  <a:gd name="connsiteX8" fmla="*/ 10000 w 10000"/>
                  <a:gd name="connsiteY8" fmla="*/ 0 h 10000"/>
                  <a:gd name="connsiteX0" fmla="*/ 10000 w 10000"/>
                  <a:gd name="connsiteY0" fmla="*/ 0 h 10000"/>
                  <a:gd name="connsiteX1" fmla="*/ 0 w 10000"/>
                  <a:gd name="connsiteY1" fmla="*/ 0 h 10000"/>
                  <a:gd name="connsiteX2" fmla="*/ 0 w 10000"/>
                  <a:gd name="connsiteY2" fmla="*/ 10000 h 10000"/>
                  <a:gd name="connsiteX3" fmla="*/ 1841 w 10000"/>
                  <a:gd name="connsiteY3" fmla="*/ 10000 h 10000"/>
                  <a:gd name="connsiteX4" fmla="*/ 1914 w 10000"/>
                  <a:gd name="connsiteY4" fmla="*/ 8734 h 10000"/>
                  <a:gd name="connsiteX5" fmla="*/ 3956 w 10000"/>
                  <a:gd name="connsiteY5" fmla="*/ 9468 h 10000"/>
                  <a:gd name="connsiteX6" fmla="*/ 3647 w 10000"/>
                  <a:gd name="connsiteY6" fmla="*/ 10000 h 10000"/>
                  <a:gd name="connsiteX7" fmla="*/ 10000 w 10000"/>
                  <a:gd name="connsiteY7" fmla="*/ 10000 h 10000"/>
                  <a:gd name="connsiteX8" fmla="*/ 1000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0000" y="0"/>
                    </a:moveTo>
                    <a:lnTo>
                      <a:pt x="0" y="0"/>
                    </a:lnTo>
                    <a:lnTo>
                      <a:pt x="0" y="10000"/>
                    </a:lnTo>
                    <a:lnTo>
                      <a:pt x="1841" y="10000"/>
                    </a:lnTo>
                    <a:cubicBezTo>
                      <a:pt x="1842" y="9565"/>
                      <a:pt x="1913" y="9169"/>
                      <a:pt x="1914" y="8734"/>
                    </a:cubicBezTo>
                    <a:lnTo>
                      <a:pt x="3956" y="9468"/>
                    </a:lnTo>
                    <a:lnTo>
                      <a:pt x="3647" y="10000"/>
                    </a:lnTo>
                    <a:lnTo>
                      <a:pt x="10000" y="10000"/>
                    </a:lnTo>
                    <a:lnTo>
                      <a:pt x="10000" y="0"/>
                    </a:lnTo>
                    <a:close/>
                  </a:path>
                </a:pathLst>
              </a:custGeom>
              <a:solidFill>
                <a:srgbClr val="FEDA8E">
                  <a:alpha val="7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sz="900" b="1" dirty="0">
                  <a:solidFill>
                    <a:prstClr val="black"/>
                  </a:solidFill>
                  <a:latin typeface="Calibri" pitchFamily="34" charset="0"/>
                  <a:ea typeface="宋体" pitchFamily="2" charset="-122"/>
                </a:endParaRPr>
              </a:p>
            </p:txBody>
          </p:sp>
        </p:grpSp>
        <p:sp>
          <p:nvSpPr>
            <p:cNvPr id="7" name="TextBox 3">
              <a:extLst>
                <a:ext uri="{FF2B5EF4-FFF2-40B4-BE49-F238E27FC236}">
                  <a16:creationId xmlns:a16="http://schemas.microsoft.com/office/drawing/2014/main" xmlns="" id="{F20296FD-7851-4149-9C83-BC5018B083AE}"/>
                </a:ext>
              </a:extLst>
            </p:cNvPr>
            <p:cNvSpPr txBox="1">
              <a:spLocks noChangeArrowheads="1"/>
            </p:cNvSpPr>
            <p:nvPr/>
          </p:nvSpPr>
          <p:spPr bwMode="auto">
            <a:xfrm>
              <a:off x="5560999" y="2845802"/>
              <a:ext cx="5673058"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pPr>
              <a:r>
                <a:rPr lang="zh-CN" altLang="en-US" sz="2400" dirty="0">
                  <a:solidFill>
                    <a:prstClr val="black"/>
                  </a:solidFill>
                  <a:latin typeface="微软雅黑" panose="020B0503020204020204" pitchFamily="34" charset="-122"/>
                  <a:sym typeface="微软雅黑" panose="020B0503020204020204" pitchFamily="34" charset="-122"/>
                </a:rPr>
                <a:t>       在实际经济生活中，价值分配首先是由生产资料所有制关系决定的，体现一定的生产关系，有什么样的生产资料所有制关系，就有什么样的分配关系。</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8" name="文本框 1">
            <a:extLst>
              <a:ext uri="{FF2B5EF4-FFF2-40B4-BE49-F238E27FC236}">
                <a16:creationId xmlns:a16="http://schemas.microsoft.com/office/drawing/2014/main" xmlns="" id="{43A9CF3C-D5C0-4A4C-B7C5-1A2E3B92B472}"/>
              </a:ext>
            </a:extLst>
          </p:cNvPr>
          <p:cNvSpPr txBox="1">
            <a:spLocks noChangeArrowheads="1"/>
          </p:cNvSpPr>
          <p:nvPr/>
        </p:nvSpPr>
        <p:spPr bwMode="auto">
          <a:xfrm>
            <a:off x="231635" y="1872889"/>
            <a:ext cx="11219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en-US" altLang="zh-CN" sz="2400" b="1" dirty="0">
                <a:solidFill>
                  <a:srgbClr val="B26A37"/>
                </a:solidFill>
                <a:latin typeface="微软雅黑" panose="020B0503020204020204" pitchFamily="34" charset="-122"/>
                <a:sym typeface="微软雅黑" panose="020B0503020204020204" pitchFamily="34" charset="-122"/>
              </a:rPr>
              <a:t>3.</a:t>
            </a:r>
            <a:r>
              <a:rPr lang="zh-CN" altLang="en-US" sz="2400" b="1" dirty="0">
                <a:solidFill>
                  <a:srgbClr val="B26A37"/>
                </a:solidFill>
                <a:latin typeface="微软雅黑" panose="020B0503020204020204" pitchFamily="34" charset="-122"/>
                <a:sym typeface="微软雅黑" panose="020B0503020204020204" pitchFamily="34" charset="-122"/>
              </a:rPr>
              <a:t>深化对价值创造与价值分配关系的认识</a:t>
            </a:r>
          </a:p>
        </p:txBody>
      </p:sp>
      <p:grpSp>
        <p:nvGrpSpPr>
          <p:cNvPr id="4" name="组合 3">
            <a:extLst>
              <a:ext uri="{FF2B5EF4-FFF2-40B4-BE49-F238E27FC236}">
                <a16:creationId xmlns:a16="http://schemas.microsoft.com/office/drawing/2014/main" xmlns="" id="{DBAEF88A-4C03-4C2C-A37F-1B8DB63818B4}"/>
              </a:ext>
            </a:extLst>
          </p:cNvPr>
          <p:cNvGrpSpPr/>
          <p:nvPr/>
        </p:nvGrpSpPr>
        <p:grpSpPr>
          <a:xfrm>
            <a:off x="1265733" y="2658044"/>
            <a:ext cx="3349117" cy="3351046"/>
            <a:chOff x="1265733" y="2658044"/>
            <a:chExt cx="3349117" cy="3351046"/>
          </a:xfrm>
        </p:grpSpPr>
        <p:grpSp>
          <p:nvGrpSpPr>
            <p:cNvPr id="3" name="组合 2">
              <a:extLst>
                <a:ext uri="{FF2B5EF4-FFF2-40B4-BE49-F238E27FC236}">
                  <a16:creationId xmlns:a16="http://schemas.microsoft.com/office/drawing/2014/main" xmlns="" id="{24D8A28D-B09E-4629-A9F7-C3C1C155469C}"/>
                </a:ext>
              </a:extLst>
            </p:cNvPr>
            <p:cNvGrpSpPr/>
            <p:nvPr/>
          </p:nvGrpSpPr>
          <p:grpSpPr>
            <a:xfrm>
              <a:off x="1265733" y="2658044"/>
              <a:ext cx="3349117" cy="3351046"/>
              <a:chOff x="560340" y="646097"/>
              <a:chExt cx="2767022" cy="2768616"/>
            </a:xfrm>
          </p:grpSpPr>
          <p:sp>
            <p:nvSpPr>
              <p:cNvPr id="9" name="Oval 331">
                <a:extLst>
                  <a:ext uri="{FF2B5EF4-FFF2-40B4-BE49-F238E27FC236}">
                    <a16:creationId xmlns:a16="http://schemas.microsoft.com/office/drawing/2014/main" xmlns="" id="{4D6B31BC-58EC-462E-8AD6-EBB0A1AF127E}"/>
                  </a:ext>
                </a:extLst>
              </p:cNvPr>
              <p:cNvSpPr>
                <a:spLocks noChangeArrowheads="1"/>
              </p:cNvSpPr>
              <p:nvPr/>
            </p:nvSpPr>
            <p:spPr bwMode="auto">
              <a:xfrm>
                <a:off x="560340" y="646097"/>
                <a:ext cx="2767022" cy="2768616"/>
              </a:xfrm>
              <a:prstGeom prst="ellipse">
                <a:avLst/>
              </a:prstGeom>
              <a:solidFill>
                <a:srgbClr val="EDC67B">
                  <a:alpha val="75000"/>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a:solidFill>
                    <a:prstClr val="black"/>
                  </a:solidFill>
                  <a:latin typeface="Calibri" pitchFamily="34" charset="0"/>
                  <a:ea typeface="宋体" pitchFamily="2" charset="-122"/>
                </a:endParaRPr>
              </a:p>
            </p:txBody>
          </p:sp>
          <p:sp>
            <p:nvSpPr>
              <p:cNvPr id="10" name="Oval 343">
                <a:extLst>
                  <a:ext uri="{FF2B5EF4-FFF2-40B4-BE49-F238E27FC236}">
                    <a16:creationId xmlns:a16="http://schemas.microsoft.com/office/drawing/2014/main" xmlns="" id="{6FE4B290-4608-4816-9BA0-B66779A11F9B}"/>
                  </a:ext>
                </a:extLst>
              </p:cNvPr>
              <p:cNvSpPr>
                <a:spLocks noChangeArrowheads="1"/>
              </p:cNvSpPr>
              <p:nvPr/>
            </p:nvSpPr>
            <p:spPr bwMode="auto">
              <a:xfrm>
                <a:off x="1330423" y="646097"/>
                <a:ext cx="1226856" cy="1228776"/>
              </a:xfrm>
              <a:prstGeom prst="ellipse">
                <a:avLst/>
              </a:prstGeom>
              <a:solidFill>
                <a:srgbClr val="7C4926">
                  <a:alpha val="75000"/>
                </a:srgbClr>
              </a:solidFill>
              <a:ln>
                <a:noFill/>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a:solidFill>
                    <a:prstClr val="black"/>
                  </a:solidFill>
                  <a:latin typeface="Calibri" pitchFamily="34" charset="0"/>
                  <a:ea typeface="宋体" pitchFamily="2" charset="-122"/>
                </a:endParaRPr>
              </a:p>
            </p:txBody>
          </p:sp>
        </p:grpSp>
        <p:sp>
          <p:nvSpPr>
            <p:cNvPr id="12" name="矩形 11">
              <a:extLst>
                <a:ext uri="{FF2B5EF4-FFF2-40B4-BE49-F238E27FC236}">
                  <a16:creationId xmlns:a16="http://schemas.microsoft.com/office/drawing/2014/main" xmlns="" id="{7A8467AF-5AE7-439B-A199-6D0E130EB342}"/>
                </a:ext>
              </a:extLst>
            </p:cNvPr>
            <p:cNvSpPr/>
            <p:nvPr/>
          </p:nvSpPr>
          <p:spPr>
            <a:xfrm>
              <a:off x="2232405" y="3104832"/>
              <a:ext cx="1415772" cy="461665"/>
            </a:xfrm>
            <a:prstGeom prst="rect">
              <a:avLst/>
            </a:prstGeom>
          </p:spPr>
          <p:txBody>
            <a:bodyPr wrap="none">
              <a:spAutoFit/>
            </a:bodyPr>
            <a:lstStyle/>
            <a:p>
              <a:pPr lvl="0" algn="ctr" eaLnBrk="1" hangingPunct="1"/>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价值创造</a:t>
              </a:r>
              <a:endPar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TextBox 3">
              <a:extLst>
                <a:ext uri="{FF2B5EF4-FFF2-40B4-BE49-F238E27FC236}">
                  <a16:creationId xmlns:a16="http://schemas.microsoft.com/office/drawing/2014/main" xmlns="" id="{39358DE4-7D9F-4FDF-A0DF-58359496D4A5}"/>
                </a:ext>
              </a:extLst>
            </p:cNvPr>
            <p:cNvSpPr txBox="1">
              <a:spLocks noChangeArrowheads="1"/>
            </p:cNvSpPr>
            <p:nvPr/>
          </p:nvSpPr>
          <p:spPr bwMode="auto">
            <a:xfrm>
              <a:off x="1822446" y="4281838"/>
              <a:ext cx="223569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50000"/>
                </a:lnSpc>
              </a:pPr>
              <a:r>
                <a:rPr lang="zh-CN" altLang="en-US" sz="2400" b="1" dirty="0">
                  <a:solidFill>
                    <a:prstClr val="black"/>
                  </a:solidFill>
                  <a:latin typeface="微软雅黑" panose="020B0503020204020204" pitchFamily="34" charset="-122"/>
                  <a:sym typeface="微软雅黑" panose="020B0503020204020204" pitchFamily="34" charset="-122"/>
                </a:rPr>
                <a:t>是价值分配的前提和基础</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487394869"/>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59EA9DD0-832A-434C-97BB-584176F3B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2627500" y="3075458"/>
            <a:ext cx="5724645"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资本主义经济制度</a:t>
            </a:r>
            <a:endParaRPr lang="en-US" altLang="zh-CN" sz="5400" b="1" dirty="0">
              <a:solidFill>
                <a:srgbClr val="B26A37"/>
              </a:solidFill>
              <a:effectLst>
                <a:glow>
                  <a:prstClr val="white"/>
                </a:glow>
              </a:effectLst>
              <a:latin typeface="微软雅黑" panose="020B0503020204020204" pitchFamily="34" charset="-122"/>
              <a:ea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的本质</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pic>
        <p:nvPicPr>
          <p:cNvPr id="11" name="图片 8">
            <a:hlinkClick r:id="rId3" action="ppaction://hlinksldjump"/>
            <a:extLst>
              <a:ext uri="{FF2B5EF4-FFF2-40B4-BE49-F238E27FC236}">
                <a16:creationId xmlns:a16="http://schemas.microsoft.com/office/drawing/2014/main" xmlns="" id="{57BFB268-B814-45F3-9377-4FAD33519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951407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6">
            <a:extLst>
              <a:ext uri="{FF2B5EF4-FFF2-40B4-BE49-F238E27FC236}">
                <a16:creationId xmlns:a16="http://schemas.microsoft.com/office/drawing/2014/main" xmlns="" id="{80F7D5E9-4E95-488E-9F9C-B10D377AA9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65"/>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1740760" y="2954430"/>
            <a:ext cx="9907516" cy="1015663"/>
            <a:chOff x="2284483" y="4379771"/>
            <a:chExt cx="9907516"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3" y="4379771"/>
              <a:ext cx="9907516" cy="1015663"/>
              <a:chOff x="1041965" y="994023"/>
              <a:chExt cx="9907516"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5" y="994023"/>
                <a:ext cx="9454969"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xmlns=""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552458" y="4625992"/>
              <a:ext cx="5106616"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latin typeface="微软雅黑" panose="020B0503020204020204" pitchFamily="34" charset="-122"/>
                  <a:ea typeface="微软雅黑" panose="020B0503020204020204" pitchFamily="34" charset="-122"/>
                </a:rPr>
                <a:t>资本主义所有制</a:t>
              </a: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885679" y="1687017"/>
            <a:ext cx="9833233" cy="1015663"/>
            <a:chOff x="1283945" y="2888822"/>
            <a:chExt cx="9833233"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833233" cy="1015663"/>
              <a:chOff x="1041963" y="994023"/>
              <a:chExt cx="9833233"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994023"/>
                <a:ext cx="983323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770177" y="3134522"/>
              <a:ext cx="5664121"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latin typeface="微软雅黑" panose="020B0503020204020204" pitchFamily="34" charset="-122"/>
                  <a:ea typeface="微软雅黑" panose="020B0503020204020204" pitchFamily="34" charset="-122"/>
                </a:rPr>
                <a:t>劳动力成为商品与货币转化为资本</a:t>
              </a:r>
            </a:p>
          </p:txBody>
        </p:sp>
      </p:grpSp>
      <p:grpSp>
        <p:nvGrpSpPr>
          <p:cNvPr id="29" name="组合 28">
            <a:extLst>
              <a:ext uri="{FF2B5EF4-FFF2-40B4-BE49-F238E27FC236}">
                <a16:creationId xmlns:a16="http://schemas.microsoft.com/office/drawing/2014/main" xmlns="" id="{7E981474-505D-4750-AB62-BDF72BFB9F66}"/>
              </a:ext>
            </a:extLst>
          </p:cNvPr>
          <p:cNvGrpSpPr/>
          <p:nvPr/>
        </p:nvGrpSpPr>
        <p:grpSpPr>
          <a:xfrm>
            <a:off x="2425957" y="4221843"/>
            <a:ext cx="9907515" cy="1015663"/>
            <a:chOff x="2284484" y="4379771"/>
            <a:chExt cx="9907515" cy="1015663"/>
          </a:xfrm>
        </p:grpSpPr>
        <p:grpSp>
          <p:nvGrpSpPr>
            <p:cNvPr id="30" name="组合 29">
              <a:extLst>
                <a:ext uri="{FF2B5EF4-FFF2-40B4-BE49-F238E27FC236}">
                  <a16:creationId xmlns:a16="http://schemas.microsoft.com/office/drawing/2014/main" xmlns="" id="{B1983CD1-66AC-40C3-991C-C51DA772EDD6}"/>
                </a:ext>
              </a:extLst>
            </p:cNvPr>
            <p:cNvGrpSpPr/>
            <p:nvPr/>
          </p:nvGrpSpPr>
          <p:grpSpPr>
            <a:xfrm>
              <a:off x="2284484" y="4379771"/>
              <a:ext cx="9907515" cy="1015663"/>
              <a:chOff x="1041966" y="994023"/>
              <a:chExt cx="9907515" cy="1015663"/>
            </a:xfrm>
          </p:grpSpPr>
          <p:sp>
            <p:nvSpPr>
              <p:cNvPr id="48" name="平行四边形 47">
                <a:extLst>
                  <a:ext uri="{FF2B5EF4-FFF2-40B4-BE49-F238E27FC236}">
                    <a16:creationId xmlns:a16="http://schemas.microsoft.com/office/drawing/2014/main" xmlns="" id="{FA9A5F12-156B-4780-AC15-03207820FBB4}"/>
                  </a:ext>
                </a:extLst>
              </p:cNvPr>
              <p:cNvSpPr/>
              <p:nvPr/>
            </p:nvSpPr>
            <p:spPr>
              <a:xfrm flipH="1">
                <a:off x="1041966" y="994023"/>
                <a:ext cx="9222319"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矩形 38">
                <a:extLst>
                  <a:ext uri="{FF2B5EF4-FFF2-40B4-BE49-F238E27FC236}">
                    <a16:creationId xmlns:a16="http://schemas.microsoft.com/office/drawing/2014/main" xmlns="" id="{EC96E3A7-E1A4-4756-9FA7-5F4D0E420164}"/>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四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1" name="矩形 30">
              <a:hlinkClick r:id="rId6" action="ppaction://hlinksldjump"/>
              <a:extLst>
                <a:ext uri="{FF2B5EF4-FFF2-40B4-BE49-F238E27FC236}">
                  <a16:creationId xmlns:a16="http://schemas.microsoft.com/office/drawing/2014/main" xmlns="" id="{C3925E02-7DE4-4BB1-A621-33A2B8232F33}"/>
                </a:ext>
              </a:extLst>
            </p:cNvPr>
            <p:cNvSpPr/>
            <p:nvPr/>
          </p:nvSpPr>
          <p:spPr>
            <a:xfrm>
              <a:off x="5508077" y="4425711"/>
              <a:ext cx="4956521" cy="954107"/>
            </a:xfrm>
            <a:prstGeom prst="rect">
              <a:avLst/>
            </a:prstGeom>
          </p:spPr>
          <p:txBody>
            <a:bodyPr wrap="square">
              <a:spAutoFit/>
            </a:bodyPr>
            <a:lstStyle/>
            <a:p>
              <a:pPr lvl="0" algn="just" fontAlgn="auto">
                <a:spcBef>
                  <a:spcPts val="0"/>
                </a:spcBef>
                <a:spcAft>
                  <a:spcPts val="0"/>
                </a:spcAft>
                <a:defRPr/>
              </a:pPr>
              <a:r>
                <a:rPr lang="zh-CN" altLang="en-US" sz="2800" b="1" dirty="0">
                  <a:ln w="0">
                    <a:noFill/>
                  </a:ln>
                  <a:latin typeface="微软雅黑" panose="020B0503020204020204" pitchFamily="34" charset="-122"/>
                  <a:ea typeface="微软雅黑" panose="020B0503020204020204" pitchFamily="34" charset="-122"/>
                </a:rPr>
                <a:t>生产剩余价值是资本主义生产方式的绝对规律</a:t>
              </a:r>
            </a:p>
          </p:txBody>
        </p:sp>
      </p:grpSp>
      <p:grpSp>
        <p:nvGrpSpPr>
          <p:cNvPr id="2" name="组合 1">
            <a:extLst>
              <a:ext uri="{FF2B5EF4-FFF2-40B4-BE49-F238E27FC236}">
                <a16:creationId xmlns:a16="http://schemas.microsoft.com/office/drawing/2014/main" xmlns="" id="{0F7F3DC2-222F-44F9-8F28-9D1F274238C8}"/>
              </a:ext>
            </a:extLst>
          </p:cNvPr>
          <p:cNvGrpSpPr/>
          <p:nvPr/>
        </p:nvGrpSpPr>
        <p:grpSpPr>
          <a:xfrm>
            <a:off x="193925" y="419604"/>
            <a:ext cx="9480006" cy="1015663"/>
            <a:chOff x="337931" y="727576"/>
            <a:chExt cx="9480006" cy="1015663"/>
          </a:xfrm>
        </p:grpSpPr>
        <p:grpSp>
          <p:nvGrpSpPr>
            <p:cNvPr id="7" name="组合 6">
              <a:extLst>
                <a:ext uri="{FF2B5EF4-FFF2-40B4-BE49-F238E27FC236}">
                  <a16:creationId xmlns:a16="http://schemas.microsoft.com/office/drawing/2014/main" xmlns="" id="{7E2342E8-CC9A-4F42-8B59-D5C3E65AAE7E}"/>
                </a:ext>
              </a:extLst>
            </p:cNvPr>
            <p:cNvGrpSpPr/>
            <p:nvPr/>
          </p:nvGrpSpPr>
          <p:grpSpPr>
            <a:xfrm>
              <a:off x="337931" y="727576"/>
              <a:ext cx="9480006" cy="1015663"/>
              <a:chOff x="1041966" y="994023"/>
              <a:chExt cx="9480006" cy="1015663"/>
            </a:xfrm>
          </p:grpSpPr>
          <p:sp>
            <p:nvSpPr>
              <p:cNvPr id="6" name="平行四边形 5">
                <a:extLst>
                  <a:ext uri="{FF2B5EF4-FFF2-40B4-BE49-F238E27FC236}">
                    <a16:creationId xmlns:a16="http://schemas.microsoft.com/office/drawing/2014/main" xmlns="" id="{5581663E-4EC9-47CE-804A-3E9878971754}"/>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xmlns="" id="{AF052D45-B158-442B-BA78-B27D4D33D697}"/>
                  </a:ext>
                </a:extLst>
              </p:cNvPr>
              <p:cNvSpPr/>
              <p:nvPr/>
            </p:nvSpPr>
            <p:spPr>
              <a:xfrm>
                <a:off x="3176314" y="1035812"/>
                <a:ext cx="7345658" cy="870431"/>
              </a:xfrm>
              <a:prstGeom prst="rect">
                <a:avLst/>
              </a:prstGeom>
            </p:spPr>
            <p:txBody>
              <a:bodyPr wrap="square">
                <a:spAutoFit/>
              </a:bodyPr>
              <a:lstStyle/>
              <a:p>
                <a:pPr marL="0" marR="0" lvl="0" indent="0" algn="just" defTabSz="914400" rtl="0" eaLnBrk="1" fontAlgn="auto" latinLnBrk="0" hangingPunct="1">
                  <a:lnSpc>
                    <a:spcPct val="114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en-US" altLang="zh-CN"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1" name="矩形 50">
              <a:hlinkClick r:id="rId7" action="ppaction://hlinksldjump"/>
              <a:extLst>
                <a:ext uri="{FF2B5EF4-FFF2-40B4-BE49-F238E27FC236}">
                  <a16:creationId xmlns:a16="http://schemas.microsoft.com/office/drawing/2014/main" xmlns="" id="{F9A17F31-39A7-4189-9FE8-64D32D004F10}"/>
                </a:ext>
              </a:extLst>
            </p:cNvPr>
            <p:cNvSpPr/>
            <p:nvPr/>
          </p:nvSpPr>
          <p:spPr>
            <a:xfrm>
              <a:off x="3825281" y="968220"/>
              <a:ext cx="5424958" cy="523220"/>
            </a:xfrm>
            <a:prstGeom prst="rect">
              <a:avLst/>
            </a:prstGeom>
          </p:spPr>
          <p:txBody>
            <a:bodyPr wrap="square">
              <a:spAutoFit/>
            </a:bodyPr>
            <a:lstStyle/>
            <a:p>
              <a:pPr algn="just" fontAlgn="auto">
                <a:spcBef>
                  <a:spcPts val="0"/>
                </a:spcBef>
                <a:spcAft>
                  <a:spcPts val="0"/>
                </a:spcAft>
                <a:defRPr/>
              </a:pPr>
              <a:r>
                <a:rPr lang="zh-CN" altLang="en-US" sz="2800" b="1" dirty="0">
                  <a:ln w="0">
                    <a:noFill/>
                  </a:ln>
                  <a:latin typeface="微软雅黑" panose="020B0503020204020204" pitchFamily="34" charset="-122"/>
                  <a:ea typeface="微软雅黑" panose="020B0503020204020204" pitchFamily="34" charset="-122"/>
                  <a:sym typeface="+mn-lt"/>
                </a:rPr>
                <a:t>资本主义经济制度的产生</a:t>
              </a:r>
              <a:endParaRPr lang="en-US" altLang="zh-CN" sz="2800" b="1" dirty="0">
                <a:ln w="0">
                  <a:noFill/>
                </a:ln>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xmlns="" id="{8E29CE45-763B-429D-8EB6-6A2C89F9F613}"/>
              </a:ext>
            </a:extLst>
          </p:cNvPr>
          <p:cNvGrpSpPr/>
          <p:nvPr/>
        </p:nvGrpSpPr>
        <p:grpSpPr>
          <a:xfrm>
            <a:off x="2690411" y="5489254"/>
            <a:ext cx="9501587" cy="1015663"/>
            <a:chOff x="2284483" y="4379771"/>
            <a:chExt cx="9501587" cy="1015663"/>
          </a:xfrm>
        </p:grpSpPr>
        <p:grpSp>
          <p:nvGrpSpPr>
            <p:cNvPr id="38" name="组合 37">
              <a:extLst>
                <a:ext uri="{FF2B5EF4-FFF2-40B4-BE49-F238E27FC236}">
                  <a16:creationId xmlns:a16="http://schemas.microsoft.com/office/drawing/2014/main" xmlns="" id="{C56FA3C8-C993-4DEC-992B-EA7E101EBC98}"/>
                </a:ext>
              </a:extLst>
            </p:cNvPr>
            <p:cNvGrpSpPr/>
            <p:nvPr/>
          </p:nvGrpSpPr>
          <p:grpSpPr>
            <a:xfrm>
              <a:off x="2284483" y="4379771"/>
              <a:ext cx="9501587" cy="1015663"/>
              <a:chOff x="1041965" y="994023"/>
              <a:chExt cx="9501587" cy="1015663"/>
            </a:xfrm>
          </p:grpSpPr>
          <p:sp>
            <p:nvSpPr>
              <p:cNvPr id="43" name="平行四边形 42">
                <a:extLst>
                  <a:ext uri="{FF2B5EF4-FFF2-40B4-BE49-F238E27FC236}">
                    <a16:creationId xmlns:a16="http://schemas.microsoft.com/office/drawing/2014/main" xmlns="" id="{63C343FC-0561-4D35-9EDC-38A826216D74}"/>
                  </a:ext>
                </a:extLst>
              </p:cNvPr>
              <p:cNvSpPr/>
              <p:nvPr/>
            </p:nvSpPr>
            <p:spPr>
              <a:xfrm flipH="1">
                <a:off x="1041965" y="994023"/>
                <a:ext cx="950158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矩形 45">
                <a:extLst>
                  <a:ext uri="{FF2B5EF4-FFF2-40B4-BE49-F238E27FC236}">
                    <a16:creationId xmlns:a16="http://schemas.microsoft.com/office/drawing/2014/main" xmlns="" id="{E2289370-BCD2-44DE-A2E4-C856BA5CDD56}"/>
                  </a:ext>
                </a:extLst>
              </p:cNvPr>
              <p:cNvSpPr/>
              <p:nvPr/>
            </p:nvSpPr>
            <p:spPr>
              <a:xfrm>
                <a:off x="2941269" y="1076569"/>
                <a:ext cx="7088971"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五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40" name="矩形 39">
              <a:hlinkClick r:id="rId8" action="ppaction://hlinksldjump"/>
              <a:extLst>
                <a:ext uri="{FF2B5EF4-FFF2-40B4-BE49-F238E27FC236}">
                  <a16:creationId xmlns:a16="http://schemas.microsoft.com/office/drawing/2014/main" xmlns="" id="{83B57F8B-BF4D-494B-BF81-EBBDA68C3028}"/>
                </a:ext>
              </a:extLst>
            </p:cNvPr>
            <p:cNvSpPr/>
            <p:nvPr/>
          </p:nvSpPr>
          <p:spPr>
            <a:xfrm>
              <a:off x="5508077" y="4616205"/>
              <a:ext cx="5281724"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latin typeface="微软雅黑" panose="020B0503020204020204" pitchFamily="34" charset="-122"/>
                  <a:ea typeface="微软雅黑" panose="020B0503020204020204" pitchFamily="34" charset="-122"/>
                </a:rPr>
                <a:t>资本主义的基本矛盾与经济危机</a:t>
              </a: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4400" dirty="0">
                <a:solidFill>
                  <a:prstClr val="white"/>
                </a:solidFill>
                <a:latin typeface="微软雅黑" panose="020B0503020204020204" pitchFamily="34" charset="-122"/>
                <a:ea typeface="微软雅黑" panose="020B0503020204020204" pitchFamily="34" charset="-122"/>
              </a:rPr>
              <a:t>c</a:t>
            </a:r>
            <a:r>
              <a:rPr kumimoji="0" lang="en-US" altLang="zh-CN" sz="4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401550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2"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1+#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childTnLst>
                          </p:cTn>
                        </p:par>
                        <p:par>
                          <p:cTn id="49" fill="hold">
                            <p:stCondLst>
                              <p:cond delay="3000"/>
                            </p:stCondLst>
                            <p:childTnLst>
                              <p:par>
                                <p:cTn id="50" presetID="2" presetClass="entr" presetSubtype="2"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1+#ppt_w/2"/>
                                          </p:val>
                                        </p:tav>
                                        <p:tav tm="100000">
                                          <p:val>
                                            <p:strVal val="#ppt_x"/>
                                          </p:val>
                                        </p:tav>
                                      </p:tavLst>
                                    </p:anim>
                                    <p:anim calcmode="lin" valueType="num">
                                      <p:cBhvr additive="base">
                                        <p:cTn id="53"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6CC611CF-58AA-486C-8237-B0080C3B4C33}"/>
              </a:ext>
            </a:extLst>
          </p:cNvPr>
          <p:cNvGrpSpPr/>
          <p:nvPr/>
        </p:nvGrpSpPr>
        <p:grpSpPr>
          <a:xfrm>
            <a:off x="117695" y="4847486"/>
            <a:ext cx="11956610" cy="710078"/>
            <a:chOff x="117695" y="4847486"/>
            <a:chExt cx="11956610" cy="710078"/>
          </a:xfrm>
        </p:grpSpPr>
        <p:sp>
          <p:nvSpPr>
            <p:cNvPr id="9" name="矩形 4">
              <a:extLst>
                <a:ext uri="{FF2B5EF4-FFF2-40B4-BE49-F238E27FC236}">
                  <a16:creationId xmlns:a16="http://schemas.microsoft.com/office/drawing/2014/main" xmlns="" id="{387AB1DC-2221-4257-A8FE-A0C430A607E4}"/>
                </a:ext>
              </a:extLst>
            </p:cNvPr>
            <p:cNvSpPr>
              <a:spLocks noChangeArrowheads="1"/>
            </p:cNvSpPr>
            <p:nvPr/>
          </p:nvSpPr>
          <p:spPr bwMode="auto">
            <a:xfrm>
              <a:off x="117695" y="4847486"/>
              <a:ext cx="11956610" cy="710078"/>
            </a:xfrm>
            <a:prstGeom prst="rect">
              <a:avLst/>
            </a:prstGeom>
            <a:solidFill>
              <a:srgbClr val="C87E4C"/>
            </a:solidFill>
            <a:ln w="25400" algn="ctr">
              <a:noFill/>
              <a:miter lim="800000"/>
              <a:headEnd/>
              <a:tailEnd/>
            </a:ln>
          </p:spPr>
          <p:txBody>
            <a:bodyPr lIns="91424" tIns="45718" rIns="91424" bIns="45718"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charset="-122"/>
                <a:cs typeface="+mn-cs"/>
              </a:endParaRPr>
            </a:p>
          </p:txBody>
        </p:sp>
        <p:sp>
          <p:nvSpPr>
            <p:cNvPr id="18" name="矩形 1">
              <a:extLst>
                <a:ext uri="{FF2B5EF4-FFF2-40B4-BE49-F238E27FC236}">
                  <a16:creationId xmlns:a16="http://schemas.microsoft.com/office/drawing/2014/main" xmlns="" id="{3E1082D9-32DC-4B74-A377-85ABAD8CEF3C}"/>
                </a:ext>
              </a:extLst>
            </p:cNvPr>
            <p:cNvSpPr>
              <a:spLocks noChangeArrowheads="1"/>
            </p:cNvSpPr>
            <p:nvPr/>
          </p:nvSpPr>
          <p:spPr bwMode="auto">
            <a:xfrm>
              <a:off x="831410" y="4940915"/>
              <a:ext cx="10529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你觉得皮尔先生带去的工人、女工和童工为什么不为他服务？</a:t>
              </a:r>
            </a:p>
          </p:txBody>
        </p:sp>
      </p:grpSp>
      <p:sp>
        <p:nvSpPr>
          <p:cNvPr id="10" name="文本框 10">
            <a:extLst>
              <a:ext uri="{FF2B5EF4-FFF2-40B4-BE49-F238E27FC236}">
                <a16:creationId xmlns:a16="http://schemas.microsoft.com/office/drawing/2014/main" xmlns="" id="{3B8CCA8D-6BBC-4B5D-9CE2-B94C5B7F3AFB}"/>
              </a:ext>
            </a:extLst>
          </p:cNvPr>
          <p:cNvSpPr txBox="1">
            <a:spLocks noChangeArrowheads="1"/>
          </p:cNvSpPr>
          <p:nvPr/>
        </p:nvSpPr>
        <p:spPr bwMode="auto">
          <a:xfrm>
            <a:off x="4807390" y="186207"/>
            <a:ext cx="6509898"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27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a:lnSpc>
                <a:spcPct val="150000"/>
              </a:lnSpc>
              <a:spcAft>
                <a:spcPts val="1200"/>
              </a:spcAft>
              <a:buSzPct val="80000"/>
            </a:pPr>
            <a:r>
              <a:rPr lang="zh-CN" altLang="en-US" sz="2400" dirty="0">
                <a:solidFill>
                  <a:srgbClr val="050606"/>
                </a:solidFill>
                <a:latin typeface="微软雅黑" panose="020B0503020204020204" pitchFamily="34" charset="-122"/>
                <a:sym typeface="微软雅黑" panose="020B0503020204020204" pitchFamily="34" charset="-122"/>
              </a:rPr>
              <a:t>皮尔先生非常有远见，他把价值</a:t>
            </a:r>
            <a:r>
              <a:rPr lang="en-US" altLang="zh-CN" sz="2400" dirty="0">
                <a:solidFill>
                  <a:srgbClr val="050606"/>
                </a:solidFill>
                <a:latin typeface="微软雅黑" panose="020B0503020204020204" pitchFamily="34" charset="-122"/>
                <a:sym typeface="微软雅黑" panose="020B0503020204020204" pitchFamily="34" charset="-122"/>
              </a:rPr>
              <a:t>5</a:t>
            </a:r>
            <a:r>
              <a:rPr lang="zh-CN" altLang="en-US" sz="2400" dirty="0">
                <a:solidFill>
                  <a:srgbClr val="050606"/>
                </a:solidFill>
                <a:latin typeface="微软雅黑" panose="020B0503020204020204" pitchFamily="34" charset="-122"/>
                <a:sym typeface="微软雅黑" panose="020B0503020204020204" pitchFamily="34" charset="-122"/>
              </a:rPr>
              <a:t>万英镑的生活资料和生产资料从英国带到新荷兰（澳大利亚）的斯旺河去，并同时带去了</a:t>
            </a:r>
            <a:r>
              <a:rPr lang="en-US" altLang="zh-CN" sz="2400" dirty="0">
                <a:solidFill>
                  <a:srgbClr val="050606"/>
                </a:solidFill>
                <a:latin typeface="微软雅黑" panose="020B0503020204020204" pitchFamily="34" charset="-122"/>
                <a:sym typeface="微软雅黑" panose="020B0503020204020204" pitchFamily="34" charset="-122"/>
              </a:rPr>
              <a:t>3000</a:t>
            </a:r>
            <a:r>
              <a:rPr lang="zh-CN" altLang="en-US" sz="2400" dirty="0">
                <a:solidFill>
                  <a:srgbClr val="050606"/>
                </a:solidFill>
                <a:latin typeface="微软雅黑" panose="020B0503020204020204" pitchFamily="34" charset="-122"/>
                <a:sym typeface="微软雅黑" panose="020B0503020204020204" pitchFamily="34" charset="-122"/>
              </a:rPr>
              <a:t>名工人、女工和童工，企图在那里赚取剩余价值。可是，英国工人一到</a:t>
            </a:r>
            <a:r>
              <a:rPr lang="zh-CN" altLang="en-US" sz="2400" b="1" dirty="0">
                <a:solidFill>
                  <a:srgbClr val="B26A37"/>
                </a:solidFill>
                <a:latin typeface="微软雅黑" panose="020B0503020204020204" pitchFamily="34" charset="-122"/>
                <a:sym typeface="微软雅黑" panose="020B0503020204020204" pitchFamily="34" charset="-122"/>
              </a:rPr>
              <a:t>物产富饶、极易谋生</a:t>
            </a:r>
            <a:r>
              <a:rPr lang="zh-CN" altLang="en-US" sz="2400" dirty="0">
                <a:solidFill>
                  <a:srgbClr val="050606"/>
                </a:solidFill>
                <a:latin typeface="微软雅黑" panose="020B0503020204020204" pitchFamily="34" charset="-122"/>
                <a:sym typeface="微软雅黑" panose="020B0503020204020204" pitchFamily="34" charset="-122"/>
              </a:rPr>
              <a:t>的澳大利亚就纷纷离开，结果皮尔先生连一个替他铺床或到河边打水的仆人也没有了。</a:t>
            </a:r>
          </a:p>
        </p:txBody>
      </p:sp>
      <p:pic>
        <p:nvPicPr>
          <p:cNvPr id="1026" name="Picture 2" descr="See the source image">
            <a:extLst>
              <a:ext uri="{FF2B5EF4-FFF2-40B4-BE49-F238E27FC236}">
                <a16:creationId xmlns:a16="http://schemas.microsoft.com/office/drawing/2014/main" xmlns="" id="{622B927A-E16E-4534-A3D7-B086BD24A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10" y="146746"/>
            <a:ext cx="4124586" cy="451126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xmlns="" id="{A2869A1D-734D-4FBB-BAA1-323CCFFEC884}"/>
              </a:ext>
            </a:extLst>
          </p:cNvPr>
          <p:cNvGrpSpPr/>
          <p:nvPr/>
        </p:nvGrpSpPr>
        <p:grpSpPr>
          <a:xfrm>
            <a:off x="117695" y="5905482"/>
            <a:ext cx="11956610" cy="710078"/>
            <a:chOff x="117695" y="4847486"/>
            <a:chExt cx="11956610" cy="710078"/>
          </a:xfrm>
        </p:grpSpPr>
        <p:sp>
          <p:nvSpPr>
            <p:cNvPr id="12" name="矩形 4">
              <a:extLst>
                <a:ext uri="{FF2B5EF4-FFF2-40B4-BE49-F238E27FC236}">
                  <a16:creationId xmlns:a16="http://schemas.microsoft.com/office/drawing/2014/main" xmlns="" id="{DE363716-BB8A-456F-8D1B-539854F97668}"/>
                </a:ext>
              </a:extLst>
            </p:cNvPr>
            <p:cNvSpPr>
              <a:spLocks noChangeArrowheads="1"/>
            </p:cNvSpPr>
            <p:nvPr/>
          </p:nvSpPr>
          <p:spPr bwMode="auto">
            <a:xfrm>
              <a:off x="117695" y="4847486"/>
              <a:ext cx="11956610" cy="710078"/>
            </a:xfrm>
            <a:prstGeom prst="rect">
              <a:avLst/>
            </a:prstGeom>
            <a:solidFill>
              <a:srgbClr val="C87E4C"/>
            </a:solidFill>
            <a:ln w="25400" algn="ctr">
              <a:noFill/>
              <a:miter lim="800000"/>
              <a:headEnd/>
              <a:tailEnd/>
            </a:ln>
          </p:spPr>
          <p:txBody>
            <a:bodyPr lIns="91424" tIns="45718" rIns="91424" bIns="45718"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charset="-122"/>
                <a:cs typeface="+mn-cs"/>
              </a:endParaRPr>
            </a:p>
          </p:txBody>
        </p:sp>
        <p:sp>
          <p:nvSpPr>
            <p:cNvPr id="13" name="矩形 1">
              <a:extLst>
                <a:ext uri="{FF2B5EF4-FFF2-40B4-BE49-F238E27FC236}">
                  <a16:creationId xmlns:a16="http://schemas.microsoft.com/office/drawing/2014/main" xmlns="" id="{B70C0D0F-69D2-4751-B407-6EE846F8FC13}"/>
                </a:ext>
              </a:extLst>
            </p:cNvPr>
            <p:cNvSpPr>
              <a:spLocks noChangeArrowheads="1"/>
            </p:cNvSpPr>
            <p:nvPr/>
          </p:nvSpPr>
          <p:spPr bwMode="auto">
            <a:xfrm>
              <a:off x="831410" y="4940915"/>
              <a:ext cx="105291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0">
                <a:lnSpc>
                  <a:spcPct val="100000"/>
                </a:lnSpc>
                <a:spcBef>
                  <a:spcPct val="0"/>
                </a:spcBef>
                <a:spcAft>
                  <a:spcPct val="0"/>
                </a:spcAft>
                <a:buClrTx/>
                <a:buSzTx/>
                <a:buFontTx/>
                <a:buNone/>
                <a:tabLst/>
                <a:defRPr/>
              </a:pP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rPr>
                <a:t>再</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思考：为什么这些工人在英国愿意为皮尔先生服务呢？</a:t>
              </a:r>
            </a:p>
          </p:txBody>
        </p:sp>
      </p:grpSp>
    </p:spTree>
    <p:extLst>
      <p:ext uri="{BB962C8B-B14F-4D97-AF65-F5344CB8AC3E}">
        <p14:creationId xmlns:p14="http://schemas.microsoft.com/office/powerpoint/2010/main" val="752049246"/>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图片 8">
            <a:hlinkClick r:id="rId2" action="ppaction://hlinksldjump"/>
            <a:extLst>
              <a:ext uri="{FF2B5EF4-FFF2-40B4-BE49-F238E27FC236}">
                <a16:creationId xmlns:a16="http://schemas.microsoft.com/office/drawing/2014/main" xmlns="" id="{ADF3D47F-9F10-42CB-A918-140E403B8DA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sp>
        <p:nvSpPr>
          <p:cNvPr id="63" name="矩形: 圆角 62">
            <a:extLst>
              <a:ext uri="{FF2B5EF4-FFF2-40B4-BE49-F238E27FC236}">
                <a16:creationId xmlns:a16="http://schemas.microsoft.com/office/drawing/2014/main" xmlns="" id="{1AA64CA3-2571-43D8-8236-7B0F0642438A}"/>
              </a:ext>
            </a:extLst>
          </p:cNvPr>
          <p:cNvSpPr/>
          <p:nvPr/>
        </p:nvSpPr>
        <p:spPr>
          <a:xfrm>
            <a:off x="2532942" y="1067806"/>
            <a:ext cx="71261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（一）前资本主义社会形态的演进和更替</a:t>
            </a:r>
          </a:p>
        </p:txBody>
      </p:sp>
      <p:sp>
        <p:nvSpPr>
          <p:cNvPr id="79" name="文本框 2">
            <a:extLst>
              <a:ext uri="{FF2B5EF4-FFF2-40B4-BE49-F238E27FC236}">
                <a16:creationId xmlns:a16="http://schemas.microsoft.com/office/drawing/2014/main" xmlns="" id="{76CAF414-EBD6-487C-BBA9-9B48D05ED00F}"/>
              </a:ext>
            </a:extLst>
          </p:cNvPr>
          <p:cNvSpPr txBox="1">
            <a:spLocks noChangeArrowheads="1"/>
          </p:cNvSpPr>
          <p:nvPr/>
        </p:nvSpPr>
        <p:spPr bwMode="auto">
          <a:xfrm>
            <a:off x="2278743" y="1789345"/>
            <a:ext cx="9463315"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pPr>
            <a:r>
              <a:rPr lang="zh-CN" altLang="en-US" sz="2400" dirty="0">
                <a:latin typeface="微软雅黑" panose="020B0503020204020204" pitchFamily="34" charset="-122"/>
                <a:sym typeface="微软雅黑" panose="020B0503020204020204" pitchFamily="34" charset="-122"/>
              </a:rPr>
              <a:t>人类社会发展中的第一个社会形态</a:t>
            </a:r>
            <a:r>
              <a:rPr lang="zh-CN" altLang="en-US" sz="2400" dirty="0">
                <a:solidFill>
                  <a:srgbClr val="B26A37"/>
                </a:solidFill>
                <a:latin typeface="微软雅黑" panose="020B0503020204020204" pitchFamily="34" charset="-122"/>
                <a:sym typeface="微软雅黑" panose="020B0503020204020204" pitchFamily="34" charset="-122"/>
              </a:rPr>
              <a:t>（生产资料归氏族公社所有）</a:t>
            </a:r>
          </a:p>
        </p:txBody>
      </p:sp>
      <p:sp>
        <p:nvSpPr>
          <p:cNvPr id="80" name="文本框 28">
            <a:extLst>
              <a:ext uri="{FF2B5EF4-FFF2-40B4-BE49-F238E27FC236}">
                <a16:creationId xmlns:a16="http://schemas.microsoft.com/office/drawing/2014/main" xmlns="" id="{73F367F8-4F3E-4252-882F-F646AEEC6E50}"/>
              </a:ext>
            </a:extLst>
          </p:cNvPr>
          <p:cNvSpPr txBox="1">
            <a:spLocks noChangeArrowheads="1"/>
          </p:cNvSpPr>
          <p:nvPr/>
        </p:nvSpPr>
        <p:spPr bwMode="auto">
          <a:xfrm>
            <a:off x="486408" y="3006385"/>
            <a:ext cx="377190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人类历史上第一个阶级剥削社会</a:t>
            </a:r>
            <a:r>
              <a:rPr lang="zh-CN" altLang="en-US" sz="2400" dirty="0">
                <a:solidFill>
                  <a:srgbClr val="B26A37"/>
                </a:solidFill>
                <a:latin typeface="微软雅黑" panose="020B0503020204020204" pitchFamily="34" charset="-122"/>
                <a:sym typeface="微软雅黑" panose="020B0503020204020204" pitchFamily="34" charset="-122"/>
              </a:rPr>
              <a:t>（奴隶主占有绝大部分生产资料）</a:t>
            </a:r>
          </a:p>
        </p:txBody>
      </p:sp>
      <p:sp>
        <p:nvSpPr>
          <p:cNvPr id="81" name="文本框 29">
            <a:extLst>
              <a:ext uri="{FF2B5EF4-FFF2-40B4-BE49-F238E27FC236}">
                <a16:creationId xmlns:a16="http://schemas.microsoft.com/office/drawing/2014/main" xmlns="" id="{FEB75FCF-2620-4376-94DF-7E7437DC1607}"/>
              </a:ext>
            </a:extLst>
          </p:cNvPr>
          <p:cNvSpPr txBox="1">
            <a:spLocks noChangeArrowheads="1"/>
          </p:cNvSpPr>
          <p:nvPr/>
        </p:nvSpPr>
        <p:spPr bwMode="auto">
          <a:xfrm>
            <a:off x="3362438" y="5618863"/>
            <a:ext cx="5467124"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生产关系以封建主占有土地等生产资料和不完全占有农民</a:t>
            </a:r>
            <a:r>
              <a:rPr lang="zh-CN" altLang="en-US" sz="2400" dirty="0">
                <a:solidFill>
                  <a:srgbClr val="B26A37"/>
                </a:solidFill>
                <a:latin typeface="微软雅黑" panose="020B0503020204020204" pitchFamily="34" charset="-122"/>
                <a:sym typeface="微软雅黑" panose="020B0503020204020204" pitchFamily="34" charset="-122"/>
              </a:rPr>
              <a:t>（农奴）</a:t>
            </a:r>
            <a:r>
              <a:rPr lang="zh-CN" altLang="en-US" sz="2400" dirty="0">
                <a:latin typeface="微软雅黑" panose="020B0503020204020204" pitchFamily="34" charset="-122"/>
                <a:sym typeface="微软雅黑" panose="020B0503020204020204" pitchFamily="34" charset="-122"/>
              </a:rPr>
              <a:t>为基本特征</a:t>
            </a:r>
          </a:p>
        </p:txBody>
      </p:sp>
      <p:sp>
        <p:nvSpPr>
          <p:cNvPr id="82" name="文本框 24">
            <a:extLst>
              <a:ext uri="{FF2B5EF4-FFF2-40B4-BE49-F238E27FC236}">
                <a16:creationId xmlns:a16="http://schemas.microsoft.com/office/drawing/2014/main" xmlns="" id="{F4F4ACC6-4773-4165-B1F0-E0B58D308332}"/>
              </a:ext>
            </a:extLst>
          </p:cNvPr>
          <p:cNvSpPr txBox="1">
            <a:spLocks noChangeArrowheads="1"/>
          </p:cNvSpPr>
          <p:nvPr/>
        </p:nvSpPr>
        <p:spPr bwMode="auto">
          <a:xfrm>
            <a:off x="7881305" y="3445745"/>
            <a:ext cx="313531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雇佣劳动关系出现，封建社会走向灭亡</a:t>
            </a:r>
          </a:p>
        </p:txBody>
      </p:sp>
      <p:grpSp>
        <p:nvGrpSpPr>
          <p:cNvPr id="2" name="组合 1">
            <a:extLst>
              <a:ext uri="{FF2B5EF4-FFF2-40B4-BE49-F238E27FC236}">
                <a16:creationId xmlns:a16="http://schemas.microsoft.com/office/drawing/2014/main" xmlns="" id="{19ED42DF-FBA7-4937-963D-B20557F8E8CE}"/>
              </a:ext>
            </a:extLst>
          </p:cNvPr>
          <p:cNvGrpSpPr/>
          <p:nvPr/>
        </p:nvGrpSpPr>
        <p:grpSpPr>
          <a:xfrm>
            <a:off x="4373833" y="2347298"/>
            <a:ext cx="3459420" cy="3384180"/>
            <a:chOff x="4683125" y="2657475"/>
            <a:chExt cx="2828529" cy="2767013"/>
          </a:xfrm>
        </p:grpSpPr>
        <p:grpSp>
          <p:nvGrpSpPr>
            <p:cNvPr id="64" name="Group 22">
              <a:extLst>
                <a:ext uri="{FF2B5EF4-FFF2-40B4-BE49-F238E27FC236}">
                  <a16:creationId xmlns:a16="http://schemas.microsoft.com/office/drawing/2014/main" xmlns="" id="{0AF9359A-79F2-4B99-9C32-23BFFE13DBC9}"/>
                </a:ext>
              </a:extLst>
            </p:cNvPr>
            <p:cNvGrpSpPr>
              <a:grpSpLocks/>
            </p:cNvGrpSpPr>
            <p:nvPr/>
          </p:nvGrpSpPr>
          <p:grpSpPr bwMode="auto">
            <a:xfrm>
              <a:off x="4683125" y="2657475"/>
              <a:ext cx="2789238" cy="2767013"/>
              <a:chOff x="4186031" y="1535050"/>
              <a:chExt cx="3819939" cy="3787900"/>
            </a:xfrm>
          </p:grpSpPr>
          <p:grpSp>
            <p:nvGrpSpPr>
              <p:cNvPr id="65" name="Group 19">
                <a:extLst>
                  <a:ext uri="{FF2B5EF4-FFF2-40B4-BE49-F238E27FC236}">
                    <a16:creationId xmlns:a16="http://schemas.microsoft.com/office/drawing/2014/main" xmlns="" id="{B5DF768B-89C9-48AA-99B1-24EC41806FEA}"/>
                  </a:ext>
                </a:extLst>
              </p:cNvPr>
              <p:cNvGrpSpPr>
                <a:grpSpLocks/>
              </p:cNvGrpSpPr>
              <p:nvPr/>
            </p:nvGrpSpPr>
            <p:grpSpPr bwMode="auto">
              <a:xfrm>
                <a:off x="5342666" y="3543094"/>
                <a:ext cx="1484928" cy="1779856"/>
                <a:chOff x="5342666" y="3543094"/>
                <a:chExt cx="1484928" cy="1779856"/>
              </a:xfrm>
            </p:grpSpPr>
            <p:sp>
              <p:nvSpPr>
                <p:cNvPr id="76" name="Rectangle 1">
                  <a:extLst>
                    <a:ext uri="{FF2B5EF4-FFF2-40B4-BE49-F238E27FC236}">
                      <a16:creationId xmlns:a16="http://schemas.microsoft.com/office/drawing/2014/main" xmlns="" id="{641E65B3-E91B-43EB-BB32-86D54F5AE33A}"/>
                    </a:ext>
                  </a:extLst>
                </p:cNvPr>
                <p:cNvSpPr>
                  <a:spLocks noChangeArrowheads="1"/>
                </p:cNvSpPr>
                <p:nvPr/>
              </p:nvSpPr>
              <p:spPr bwMode="auto">
                <a:xfrm>
                  <a:off x="5357886" y="4266772"/>
                  <a:ext cx="1450140" cy="1056178"/>
                </a:xfrm>
                <a:prstGeom prst="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2400" b="1">
                    <a:solidFill>
                      <a:schemeClr val="bg1"/>
                    </a:solidFill>
                    <a:latin typeface="微软雅黑" panose="020B0503020204020204" pitchFamily="34" charset="-122"/>
                    <a:sym typeface="微软雅黑" panose="020B0503020204020204" pitchFamily="34" charset="-122"/>
                  </a:endParaRPr>
                </a:p>
              </p:txBody>
            </p:sp>
            <p:sp>
              <p:nvSpPr>
                <p:cNvPr id="77" name="Isosceles Triangle 12">
                  <a:extLst>
                    <a:ext uri="{FF2B5EF4-FFF2-40B4-BE49-F238E27FC236}">
                      <a16:creationId xmlns:a16="http://schemas.microsoft.com/office/drawing/2014/main" xmlns="" id="{48294BB5-E60D-4B0C-B0C5-4BEA220089EE}"/>
                    </a:ext>
                  </a:extLst>
                </p:cNvPr>
                <p:cNvSpPr>
                  <a:spLocks noChangeArrowheads="1"/>
                </p:cNvSpPr>
                <p:nvPr/>
              </p:nvSpPr>
              <p:spPr bwMode="auto">
                <a:xfrm>
                  <a:off x="5342666" y="3543094"/>
                  <a:ext cx="1484928" cy="723678"/>
                </a:xfrm>
                <a:prstGeom prst="triangle">
                  <a:avLst>
                    <a:gd name="adj" fmla="val 50000"/>
                  </a:avLst>
                </a:prstGeom>
                <a:solidFill>
                  <a:srgbClr val="7C49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a:solidFill>
                      <a:srgbClr val="FFFFFF"/>
                    </a:solidFill>
                    <a:latin typeface="微软雅黑" panose="020B0503020204020204" pitchFamily="34" charset="-122"/>
                    <a:sym typeface="微软雅黑" panose="020B0503020204020204" pitchFamily="34" charset="-122"/>
                  </a:endParaRPr>
                </a:p>
              </p:txBody>
            </p:sp>
          </p:grpSp>
          <p:grpSp>
            <p:nvGrpSpPr>
              <p:cNvPr id="66" name="Group 18">
                <a:extLst>
                  <a:ext uri="{FF2B5EF4-FFF2-40B4-BE49-F238E27FC236}">
                    <a16:creationId xmlns:a16="http://schemas.microsoft.com/office/drawing/2014/main" xmlns="" id="{667EB8AF-D7AF-4E14-BE86-83F3C4D90BC8}"/>
                  </a:ext>
                </a:extLst>
              </p:cNvPr>
              <p:cNvGrpSpPr>
                <a:grpSpLocks/>
              </p:cNvGrpSpPr>
              <p:nvPr/>
            </p:nvGrpSpPr>
            <p:grpSpPr bwMode="auto">
              <a:xfrm>
                <a:off x="5343484" y="1535050"/>
                <a:ext cx="1483964" cy="1779650"/>
                <a:chOff x="5343484" y="1535050"/>
                <a:chExt cx="1483964" cy="1779650"/>
              </a:xfrm>
            </p:grpSpPr>
            <p:sp>
              <p:nvSpPr>
                <p:cNvPr id="74" name="Rectangle 2">
                  <a:extLst>
                    <a:ext uri="{FF2B5EF4-FFF2-40B4-BE49-F238E27FC236}">
                      <a16:creationId xmlns:a16="http://schemas.microsoft.com/office/drawing/2014/main" xmlns="" id="{A8B49A45-5297-4D77-B70D-73476B5FE5B2}"/>
                    </a:ext>
                  </a:extLst>
                </p:cNvPr>
                <p:cNvSpPr>
                  <a:spLocks noChangeArrowheads="1"/>
                </p:cNvSpPr>
                <p:nvPr/>
              </p:nvSpPr>
              <p:spPr bwMode="auto">
                <a:xfrm>
                  <a:off x="5342666" y="1535050"/>
                  <a:ext cx="1484928" cy="1056178"/>
                </a:xfrm>
                <a:prstGeom prst="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a:solidFill>
                      <a:srgbClr val="FFFFFF"/>
                    </a:solidFill>
                    <a:latin typeface="微软雅黑" panose="020B0503020204020204" pitchFamily="34" charset="-122"/>
                    <a:sym typeface="微软雅黑" panose="020B0503020204020204" pitchFamily="34" charset="-122"/>
                  </a:endParaRPr>
                </a:p>
              </p:txBody>
            </p:sp>
            <p:sp>
              <p:nvSpPr>
                <p:cNvPr id="75" name="Isosceles Triangle 13">
                  <a:extLst>
                    <a:ext uri="{FF2B5EF4-FFF2-40B4-BE49-F238E27FC236}">
                      <a16:creationId xmlns:a16="http://schemas.microsoft.com/office/drawing/2014/main" xmlns="" id="{A66335AE-95DE-4871-A84B-C59D753DE765}"/>
                    </a:ext>
                  </a:extLst>
                </p:cNvPr>
                <p:cNvSpPr>
                  <a:spLocks noChangeArrowheads="1"/>
                </p:cNvSpPr>
                <p:nvPr/>
              </p:nvSpPr>
              <p:spPr bwMode="auto">
                <a:xfrm flipV="1">
                  <a:off x="5342666" y="2591228"/>
                  <a:ext cx="1484928" cy="723678"/>
                </a:xfrm>
                <a:prstGeom prst="triangle">
                  <a:avLst>
                    <a:gd name="adj" fmla="val 50000"/>
                  </a:avLst>
                </a:prstGeom>
                <a:solidFill>
                  <a:srgbClr val="7C49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a:solidFill>
                      <a:srgbClr val="FFFFFF"/>
                    </a:solidFill>
                    <a:latin typeface="微软雅黑" panose="020B0503020204020204" pitchFamily="34" charset="-122"/>
                    <a:sym typeface="微软雅黑" panose="020B0503020204020204" pitchFamily="34" charset="-122"/>
                  </a:endParaRPr>
                </a:p>
              </p:txBody>
            </p:sp>
          </p:grpSp>
          <p:grpSp>
            <p:nvGrpSpPr>
              <p:cNvPr id="67" name="Group 16">
                <a:extLst>
                  <a:ext uri="{FF2B5EF4-FFF2-40B4-BE49-F238E27FC236}">
                    <a16:creationId xmlns:a16="http://schemas.microsoft.com/office/drawing/2014/main" xmlns="" id="{A4F49577-8AFF-4E47-870B-5DF380C544F8}"/>
                  </a:ext>
                </a:extLst>
              </p:cNvPr>
              <p:cNvGrpSpPr>
                <a:grpSpLocks/>
              </p:cNvGrpSpPr>
              <p:nvPr/>
            </p:nvGrpSpPr>
            <p:grpSpPr bwMode="auto">
              <a:xfrm>
                <a:off x="6225132" y="2690761"/>
                <a:ext cx="1780838" cy="1483963"/>
                <a:chOff x="6225132" y="2690761"/>
                <a:chExt cx="1780838" cy="1483963"/>
              </a:xfrm>
            </p:grpSpPr>
            <p:sp>
              <p:nvSpPr>
                <p:cNvPr id="72" name="Rectangle 4">
                  <a:extLst>
                    <a:ext uri="{FF2B5EF4-FFF2-40B4-BE49-F238E27FC236}">
                      <a16:creationId xmlns:a16="http://schemas.microsoft.com/office/drawing/2014/main" xmlns="" id="{F6F26BB8-4C72-4EEA-AD31-75830A9DE48E}"/>
                    </a:ext>
                  </a:extLst>
                </p:cNvPr>
                <p:cNvSpPr>
                  <a:spLocks noChangeArrowheads="1"/>
                </p:cNvSpPr>
                <p:nvPr/>
              </p:nvSpPr>
              <p:spPr bwMode="auto">
                <a:xfrm>
                  <a:off x="6949345" y="2691196"/>
                  <a:ext cx="1056625" cy="1484301"/>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2400" b="1">
                    <a:solidFill>
                      <a:schemeClr val="bg1"/>
                    </a:solidFill>
                    <a:latin typeface="微软雅黑" panose="020B0503020204020204" pitchFamily="34" charset="-122"/>
                    <a:sym typeface="微软雅黑" panose="020B0503020204020204" pitchFamily="34" charset="-122"/>
                  </a:endParaRPr>
                </a:p>
              </p:txBody>
            </p:sp>
            <p:sp>
              <p:nvSpPr>
                <p:cNvPr id="73" name="Isosceles Triangle 14">
                  <a:extLst>
                    <a:ext uri="{FF2B5EF4-FFF2-40B4-BE49-F238E27FC236}">
                      <a16:creationId xmlns:a16="http://schemas.microsoft.com/office/drawing/2014/main" xmlns="" id="{067FCAF4-81F3-4B1C-9021-DFC461495B00}"/>
                    </a:ext>
                  </a:extLst>
                </p:cNvPr>
                <p:cNvSpPr>
                  <a:spLocks noChangeArrowheads="1"/>
                </p:cNvSpPr>
                <p:nvPr/>
              </p:nvSpPr>
              <p:spPr bwMode="auto">
                <a:xfrm rot="5400000" flipV="1">
                  <a:off x="5845202" y="3071355"/>
                  <a:ext cx="1484301" cy="723984"/>
                </a:xfrm>
                <a:prstGeom prst="triangle">
                  <a:avLst>
                    <a:gd name="adj" fmla="val 50000"/>
                  </a:avLst>
                </a:prstGeom>
                <a:solidFill>
                  <a:srgbClr val="EDC6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a:solidFill>
                      <a:srgbClr val="FFFFFF"/>
                    </a:solidFill>
                    <a:latin typeface="微软雅黑" panose="020B0503020204020204" pitchFamily="34" charset="-122"/>
                    <a:sym typeface="微软雅黑" panose="020B0503020204020204" pitchFamily="34" charset="-122"/>
                  </a:endParaRPr>
                </a:p>
              </p:txBody>
            </p:sp>
          </p:grpSp>
          <p:grpSp>
            <p:nvGrpSpPr>
              <p:cNvPr id="68" name="Group 17">
                <a:extLst>
                  <a:ext uri="{FF2B5EF4-FFF2-40B4-BE49-F238E27FC236}">
                    <a16:creationId xmlns:a16="http://schemas.microsoft.com/office/drawing/2014/main" xmlns="" id="{1E7C40DF-FFF8-475F-83B2-194C0FA54D3A}"/>
                  </a:ext>
                </a:extLst>
              </p:cNvPr>
              <p:cNvGrpSpPr>
                <a:grpSpLocks/>
              </p:cNvGrpSpPr>
              <p:nvPr/>
            </p:nvGrpSpPr>
            <p:grpSpPr bwMode="auto">
              <a:xfrm>
                <a:off x="4186031" y="2690761"/>
                <a:ext cx="1780838" cy="1483963"/>
                <a:chOff x="4186031" y="2690761"/>
                <a:chExt cx="1780838" cy="1483963"/>
              </a:xfrm>
            </p:grpSpPr>
            <p:sp>
              <p:nvSpPr>
                <p:cNvPr id="70" name="Rectangle 5">
                  <a:extLst>
                    <a:ext uri="{FF2B5EF4-FFF2-40B4-BE49-F238E27FC236}">
                      <a16:creationId xmlns:a16="http://schemas.microsoft.com/office/drawing/2014/main" xmlns="" id="{AE0A13D6-6D0A-49A6-A9FB-0F32AF98F0A8}"/>
                    </a:ext>
                  </a:extLst>
                </p:cNvPr>
                <p:cNvSpPr>
                  <a:spLocks noChangeArrowheads="1"/>
                </p:cNvSpPr>
                <p:nvPr/>
              </p:nvSpPr>
              <p:spPr bwMode="auto">
                <a:xfrm>
                  <a:off x="4186031" y="2691196"/>
                  <a:ext cx="1056625" cy="1484301"/>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en-US" altLang="zh-CN" sz="2400" b="1">
                    <a:solidFill>
                      <a:schemeClr val="bg1"/>
                    </a:solidFill>
                    <a:latin typeface="微软雅黑" panose="020B0503020204020204" pitchFamily="34" charset="-122"/>
                    <a:sym typeface="微软雅黑" panose="020B0503020204020204" pitchFamily="34" charset="-122"/>
                  </a:endParaRPr>
                </a:p>
                <a:p>
                  <a:pPr algn="ctr" eaLnBrk="1" hangingPunct="1"/>
                  <a:endParaRPr lang="zh-CN" altLang="zh-CN" sz="2400" b="1">
                    <a:solidFill>
                      <a:schemeClr val="bg1"/>
                    </a:solidFill>
                    <a:latin typeface="微软雅黑" panose="020B0503020204020204" pitchFamily="34" charset="-122"/>
                    <a:sym typeface="微软雅黑" panose="020B0503020204020204" pitchFamily="34" charset="-122"/>
                  </a:endParaRPr>
                </a:p>
              </p:txBody>
            </p:sp>
            <p:sp>
              <p:nvSpPr>
                <p:cNvPr id="71" name="Isosceles Triangle 15">
                  <a:extLst>
                    <a:ext uri="{FF2B5EF4-FFF2-40B4-BE49-F238E27FC236}">
                      <a16:creationId xmlns:a16="http://schemas.microsoft.com/office/drawing/2014/main" xmlns="" id="{DAD70C00-235B-4D64-90B8-B2520A8516CF}"/>
                    </a:ext>
                  </a:extLst>
                </p:cNvPr>
                <p:cNvSpPr>
                  <a:spLocks noChangeArrowheads="1"/>
                </p:cNvSpPr>
                <p:nvPr/>
              </p:nvSpPr>
              <p:spPr bwMode="auto">
                <a:xfrm rot="-5400000" flipH="1" flipV="1">
                  <a:off x="4862497" y="3071355"/>
                  <a:ext cx="1484301" cy="723984"/>
                </a:xfrm>
                <a:prstGeom prst="triangle">
                  <a:avLst>
                    <a:gd name="adj" fmla="val 50000"/>
                  </a:avLst>
                </a:prstGeom>
                <a:solidFill>
                  <a:srgbClr val="EDC67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a:solidFill>
                      <a:srgbClr val="FFFFFF"/>
                    </a:solidFill>
                    <a:latin typeface="微软雅黑" panose="020B0503020204020204" pitchFamily="34" charset="-122"/>
                    <a:sym typeface="微软雅黑" panose="020B0503020204020204" pitchFamily="34" charset="-122"/>
                  </a:endParaRPr>
                </a:p>
              </p:txBody>
            </p:sp>
          </p:grpSp>
          <p:sp>
            <p:nvSpPr>
              <p:cNvPr id="69" name="Oval 20">
                <a:extLst>
                  <a:ext uri="{FF2B5EF4-FFF2-40B4-BE49-F238E27FC236}">
                    <a16:creationId xmlns:a16="http://schemas.microsoft.com/office/drawing/2014/main" xmlns="" id="{57EB933D-C807-4B61-9B17-3020F3C44E6C}"/>
                  </a:ext>
                </a:extLst>
              </p:cNvPr>
              <p:cNvSpPr>
                <a:spLocks noChangeArrowheads="1"/>
              </p:cNvSpPr>
              <p:nvPr/>
            </p:nvSpPr>
            <p:spPr bwMode="auto">
              <a:xfrm>
                <a:off x="5525292" y="2858534"/>
                <a:ext cx="1141417" cy="1140933"/>
              </a:xfrm>
              <a:prstGeom prst="ellipse">
                <a:avLst/>
              </a:prstGeom>
              <a:solidFill>
                <a:srgbClr val="FFFFFF"/>
              </a:solidFill>
              <a:ln w="76200">
                <a:solidFill>
                  <a:srgbClr val="E4E6EA"/>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a:solidFill>
                    <a:srgbClr val="FFFFFF"/>
                  </a:solidFill>
                  <a:latin typeface="微软雅黑" panose="020B0503020204020204" pitchFamily="34" charset="-122"/>
                  <a:sym typeface="微软雅黑" panose="020B0503020204020204" pitchFamily="34" charset="-122"/>
                </a:endParaRPr>
              </a:p>
            </p:txBody>
          </p:sp>
        </p:grpSp>
        <p:sp>
          <p:nvSpPr>
            <p:cNvPr id="78" name="文本框 1">
              <a:extLst>
                <a:ext uri="{FF2B5EF4-FFF2-40B4-BE49-F238E27FC236}">
                  <a16:creationId xmlns:a16="http://schemas.microsoft.com/office/drawing/2014/main" xmlns="" id="{AC0BDAAD-CE37-4AFB-B3E2-10349127661E}"/>
                </a:ext>
              </a:extLst>
            </p:cNvPr>
            <p:cNvSpPr txBox="1">
              <a:spLocks noChangeArrowheads="1"/>
            </p:cNvSpPr>
            <p:nvPr/>
          </p:nvSpPr>
          <p:spPr bwMode="auto">
            <a:xfrm>
              <a:off x="5678122" y="2715497"/>
              <a:ext cx="78019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bg1"/>
                  </a:solidFill>
                  <a:latin typeface="微软雅黑" panose="020B0503020204020204" pitchFamily="34" charset="-122"/>
                  <a:sym typeface="微软雅黑" panose="020B0503020204020204" pitchFamily="34" charset="-122"/>
                </a:rPr>
                <a:t>原始</a:t>
              </a:r>
              <a:endParaRPr lang="en-US" altLang="zh-CN" sz="2400" b="1" dirty="0">
                <a:solidFill>
                  <a:schemeClr val="bg1"/>
                </a:solidFill>
                <a:latin typeface="微软雅黑" panose="020B0503020204020204" pitchFamily="34" charset="-122"/>
                <a:sym typeface="微软雅黑" panose="020B0503020204020204" pitchFamily="34" charset="-122"/>
              </a:endParaRPr>
            </a:p>
            <a:p>
              <a:pPr algn="ctr" eaLnBrk="1" hangingPunct="1"/>
              <a:r>
                <a:rPr lang="zh-CN" altLang="en-US" sz="2400" b="1" dirty="0">
                  <a:solidFill>
                    <a:schemeClr val="bg1"/>
                  </a:solidFill>
                  <a:latin typeface="微软雅黑" panose="020B0503020204020204" pitchFamily="34" charset="-122"/>
                  <a:sym typeface="微软雅黑" panose="020B0503020204020204" pitchFamily="34" charset="-122"/>
                </a:rPr>
                <a:t>社会</a:t>
              </a:r>
            </a:p>
          </p:txBody>
        </p:sp>
        <p:sp>
          <p:nvSpPr>
            <p:cNvPr id="83" name="文本框 25">
              <a:extLst>
                <a:ext uri="{FF2B5EF4-FFF2-40B4-BE49-F238E27FC236}">
                  <a16:creationId xmlns:a16="http://schemas.microsoft.com/office/drawing/2014/main" xmlns="" id="{24F06D0F-D5E9-4148-BF6D-8345EAF561E8}"/>
                </a:ext>
              </a:extLst>
            </p:cNvPr>
            <p:cNvSpPr txBox="1">
              <a:spLocks noChangeArrowheads="1"/>
            </p:cNvSpPr>
            <p:nvPr/>
          </p:nvSpPr>
          <p:spPr bwMode="auto">
            <a:xfrm>
              <a:off x="4703764" y="3679906"/>
              <a:ext cx="73183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bg1"/>
                  </a:solidFill>
                  <a:latin typeface="微软雅黑" panose="020B0503020204020204" pitchFamily="34" charset="-122"/>
                  <a:sym typeface="微软雅黑" panose="020B0503020204020204" pitchFamily="34" charset="-122"/>
                </a:rPr>
                <a:t>奴隶</a:t>
              </a:r>
              <a:endParaRPr lang="en-US" altLang="zh-CN" sz="2400" b="1" dirty="0">
                <a:solidFill>
                  <a:schemeClr val="bg1"/>
                </a:solidFill>
                <a:latin typeface="微软雅黑" panose="020B0503020204020204" pitchFamily="34" charset="-122"/>
                <a:sym typeface="微软雅黑" panose="020B0503020204020204" pitchFamily="34" charset="-122"/>
              </a:endParaRPr>
            </a:p>
            <a:p>
              <a:pPr algn="ctr" eaLnBrk="1" hangingPunct="1"/>
              <a:r>
                <a:rPr lang="zh-CN" altLang="en-US" sz="2400" b="1" dirty="0">
                  <a:solidFill>
                    <a:schemeClr val="bg1"/>
                  </a:solidFill>
                  <a:latin typeface="微软雅黑" panose="020B0503020204020204" pitchFamily="34" charset="-122"/>
                  <a:sym typeface="微软雅黑" panose="020B0503020204020204" pitchFamily="34" charset="-122"/>
                </a:rPr>
                <a:t>社会</a:t>
              </a:r>
            </a:p>
          </p:txBody>
        </p:sp>
        <p:sp>
          <p:nvSpPr>
            <p:cNvPr id="84" name="文本框 32">
              <a:extLst>
                <a:ext uri="{FF2B5EF4-FFF2-40B4-BE49-F238E27FC236}">
                  <a16:creationId xmlns:a16="http://schemas.microsoft.com/office/drawing/2014/main" xmlns="" id="{7655743E-0EE3-463E-AE77-3EFB63B8D9B2}"/>
                </a:ext>
              </a:extLst>
            </p:cNvPr>
            <p:cNvSpPr txBox="1">
              <a:spLocks noChangeArrowheads="1"/>
            </p:cNvSpPr>
            <p:nvPr/>
          </p:nvSpPr>
          <p:spPr bwMode="auto">
            <a:xfrm>
              <a:off x="5572302" y="4699681"/>
              <a:ext cx="991834"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bg1"/>
                  </a:solidFill>
                  <a:latin typeface="微软雅黑" panose="020B0503020204020204" pitchFamily="34" charset="-122"/>
                  <a:sym typeface="微软雅黑" panose="020B0503020204020204" pitchFamily="34" charset="-122"/>
                </a:rPr>
                <a:t>封建</a:t>
              </a:r>
              <a:endParaRPr lang="en-US" altLang="zh-CN" sz="2400" b="1" dirty="0">
                <a:solidFill>
                  <a:schemeClr val="bg1"/>
                </a:solidFill>
                <a:latin typeface="微软雅黑" panose="020B0503020204020204" pitchFamily="34" charset="-122"/>
                <a:sym typeface="微软雅黑" panose="020B0503020204020204" pitchFamily="34" charset="-122"/>
              </a:endParaRPr>
            </a:p>
            <a:p>
              <a:pPr algn="ctr" eaLnBrk="1" hangingPunct="1"/>
              <a:r>
                <a:rPr lang="zh-CN" altLang="en-US" sz="2400" b="1" dirty="0">
                  <a:solidFill>
                    <a:schemeClr val="bg1"/>
                  </a:solidFill>
                  <a:latin typeface="微软雅黑" panose="020B0503020204020204" pitchFamily="34" charset="-122"/>
                  <a:sym typeface="微软雅黑" panose="020B0503020204020204" pitchFamily="34" charset="-122"/>
                </a:rPr>
                <a:t>社会</a:t>
              </a:r>
            </a:p>
          </p:txBody>
        </p:sp>
        <p:sp>
          <p:nvSpPr>
            <p:cNvPr id="85" name="文本框 1">
              <a:extLst>
                <a:ext uri="{FF2B5EF4-FFF2-40B4-BE49-F238E27FC236}">
                  <a16:creationId xmlns:a16="http://schemas.microsoft.com/office/drawing/2014/main" xmlns="" id="{69018532-F064-49D7-91B2-2D6E37042E61}"/>
                </a:ext>
              </a:extLst>
            </p:cNvPr>
            <p:cNvSpPr txBox="1">
              <a:spLocks noChangeArrowheads="1"/>
            </p:cNvSpPr>
            <p:nvPr/>
          </p:nvSpPr>
          <p:spPr bwMode="auto">
            <a:xfrm>
              <a:off x="6743303" y="3591462"/>
              <a:ext cx="768351" cy="98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chemeClr val="bg1"/>
                  </a:solidFill>
                  <a:latin typeface="微软雅黑" panose="020B0503020204020204" pitchFamily="34" charset="-122"/>
                  <a:sym typeface="微软雅黑" panose="020B0503020204020204" pitchFamily="34" charset="-122"/>
                </a:rPr>
                <a:t>资本</a:t>
              </a:r>
              <a:endParaRPr lang="en-US" altLang="zh-CN" sz="2400" b="1" dirty="0">
                <a:solidFill>
                  <a:schemeClr val="bg1"/>
                </a:solidFill>
                <a:latin typeface="微软雅黑" panose="020B0503020204020204" pitchFamily="34" charset="-122"/>
                <a:sym typeface="微软雅黑" panose="020B0503020204020204" pitchFamily="34" charset="-122"/>
              </a:endParaRPr>
            </a:p>
            <a:p>
              <a:pPr algn="ctr" eaLnBrk="1" hangingPunct="1"/>
              <a:r>
                <a:rPr lang="zh-CN" altLang="en-US" sz="2400" b="1" dirty="0">
                  <a:solidFill>
                    <a:schemeClr val="bg1"/>
                  </a:solidFill>
                  <a:latin typeface="微软雅黑" panose="020B0503020204020204" pitchFamily="34" charset="-122"/>
                  <a:sym typeface="微软雅黑" panose="020B0503020204020204" pitchFamily="34" charset="-122"/>
                </a:rPr>
                <a:t>主义社会</a:t>
              </a:r>
            </a:p>
          </p:txBody>
        </p:sp>
      </p:grpSp>
    </p:spTree>
    <p:extLst>
      <p:ext uri="{BB962C8B-B14F-4D97-AF65-F5344CB8AC3E}">
        <p14:creationId xmlns:p14="http://schemas.microsoft.com/office/powerpoint/2010/main" val="3883530026"/>
      </p:ext>
    </p:extLst>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sp>
        <p:nvSpPr>
          <p:cNvPr id="27" name="圆角矩形 15">
            <a:extLst>
              <a:ext uri="{FF2B5EF4-FFF2-40B4-BE49-F238E27FC236}">
                <a16:creationId xmlns:a16="http://schemas.microsoft.com/office/drawing/2014/main" xmlns="" id="{DDAA1030-E33C-42C9-A5D8-E6867C9880FA}"/>
              </a:ext>
            </a:extLst>
          </p:cNvPr>
          <p:cNvSpPr/>
          <p:nvPr/>
        </p:nvSpPr>
        <p:spPr>
          <a:xfrm>
            <a:off x="1386038" y="2401888"/>
            <a:ext cx="744387" cy="3646487"/>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72000" bIns="0" anchor="ctr"/>
          <a:lstStyle/>
          <a:p>
            <a:pPr algn="ctr" eaLnBrk="1" hangingPunct="1">
              <a:defRPr/>
            </a:pPr>
            <a:r>
              <a:rPr lang="zh-CN" altLang="en-US" sz="2400" b="1" spc="600" dirty="0">
                <a:solidFill>
                  <a:srgbClr val="FFFFFF"/>
                </a:solidFill>
              </a:rPr>
              <a:t>生产力的发展变化</a:t>
            </a:r>
          </a:p>
        </p:txBody>
      </p:sp>
      <p:sp>
        <p:nvSpPr>
          <p:cNvPr id="28" name="圆角矩形 15">
            <a:extLst>
              <a:ext uri="{FF2B5EF4-FFF2-40B4-BE49-F238E27FC236}">
                <a16:creationId xmlns:a16="http://schemas.microsoft.com/office/drawing/2014/main" xmlns="" id="{B54EE975-006B-479D-AFA5-45C19473EA3F}"/>
              </a:ext>
            </a:extLst>
          </p:cNvPr>
          <p:cNvSpPr/>
          <p:nvPr/>
        </p:nvSpPr>
        <p:spPr>
          <a:xfrm>
            <a:off x="10096915" y="2401888"/>
            <a:ext cx="742535" cy="3646487"/>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72000" bIns="0" anchor="ctr"/>
          <a:lstStyle/>
          <a:p>
            <a:pPr algn="ctr" eaLnBrk="1" hangingPunct="1">
              <a:defRPr/>
            </a:pPr>
            <a:r>
              <a:rPr lang="zh-CN" altLang="en-US" sz="2400" b="1" spc="600">
                <a:solidFill>
                  <a:srgbClr val="FFFFFF"/>
                </a:solidFill>
              </a:rPr>
              <a:t>生产关系的变化</a:t>
            </a:r>
          </a:p>
        </p:txBody>
      </p:sp>
      <p:cxnSp>
        <p:nvCxnSpPr>
          <p:cNvPr id="29" name="直接箭头连接符 28">
            <a:extLst>
              <a:ext uri="{FF2B5EF4-FFF2-40B4-BE49-F238E27FC236}">
                <a16:creationId xmlns:a16="http://schemas.microsoft.com/office/drawing/2014/main" xmlns="" id="{2A96AE7F-8C0E-4797-86ED-47C33228843B}"/>
              </a:ext>
            </a:extLst>
          </p:cNvPr>
          <p:cNvCxnSpPr>
            <a:cxnSpLocks/>
          </p:cNvCxnSpPr>
          <p:nvPr/>
        </p:nvCxnSpPr>
        <p:spPr>
          <a:xfrm>
            <a:off x="2379663" y="2401888"/>
            <a:ext cx="0" cy="3646487"/>
          </a:xfrm>
          <a:prstGeom prst="straightConnector1">
            <a:avLst/>
          </a:prstGeom>
          <a:ln w="19050">
            <a:solidFill>
              <a:srgbClr val="B26A3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F0A98AF6-139D-43E9-98DD-C12951588B65}"/>
              </a:ext>
            </a:extLst>
          </p:cNvPr>
          <p:cNvCxnSpPr>
            <a:cxnSpLocks/>
          </p:cNvCxnSpPr>
          <p:nvPr/>
        </p:nvCxnSpPr>
        <p:spPr>
          <a:xfrm>
            <a:off x="9827714" y="2401888"/>
            <a:ext cx="0" cy="3646487"/>
          </a:xfrm>
          <a:prstGeom prst="straightConnector1">
            <a:avLst/>
          </a:prstGeom>
          <a:ln w="19050">
            <a:solidFill>
              <a:srgbClr val="B26A37"/>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表格 30">
            <a:extLst>
              <a:ext uri="{FF2B5EF4-FFF2-40B4-BE49-F238E27FC236}">
                <a16:creationId xmlns:a16="http://schemas.microsoft.com/office/drawing/2014/main" xmlns="" id="{188E05CD-7A30-491B-B2DC-555F0E21946B}"/>
              </a:ext>
            </a:extLst>
          </p:cNvPr>
          <p:cNvGraphicFramePr>
            <a:graphicFrameLocks noGrp="1"/>
          </p:cNvGraphicFramePr>
          <p:nvPr>
            <p:extLst>
              <p:ext uri="{D42A27DB-BD31-4B8C-83A1-F6EECF244321}">
                <p14:modId xmlns:p14="http://schemas.microsoft.com/office/powerpoint/2010/main" val="2180561406"/>
              </p:ext>
            </p:extLst>
          </p:nvPr>
        </p:nvGraphicFramePr>
        <p:xfrm>
          <a:off x="2652713" y="2401888"/>
          <a:ext cx="6845300" cy="3646485"/>
        </p:xfrm>
        <a:graphic>
          <a:graphicData uri="http://schemas.openxmlformats.org/drawingml/2006/table">
            <a:tbl>
              <a:tblPr firstRow="1" bandRow="1">
                <a:tableStyleId>{21E4AEA4-8DFA-4A89-87EB-49C32662AFE0}</a:tableStyleId>
              </a:tblPr>
              <a:tblGrid>
                <a:gridCol w="3422650">
                  <a:extLst>
                    <a:ext uri="{9D8B030D-6E8A-4147-A177-3AD203B41FA5}">
                      <a16:colId xmlns:a16="http://schemas.microsoft.com/office/drawing/2014/main" xmlns="" val="20000"/>
                    </a:ext>
                  </a:extLst>
                </a:gridCol>
                <a:gridCol w="3422650">
                  <a:extLst>
                    <a:ext uri="{9D8B030D-6E8A-4147-A177-3AD203B41FA5}">
                      <a16:colId xmlns:a16="http://schemas.microsoft.com/office/drawing/2014/main" xmlns="" val="20001"/>
                    </a:ext>
                  </a:extLst>
                </a:gridCol>
              </a:tblGrid>
              <a:tr h="729297">
                <a:tc>
                  <a:txBody>
                    <a:bodyPr/>
                    <a:lstStyle/>
                    <a:p>
                      <a:pPr algn="ctr"/>
                      <a:r>
                        <a:rPr lang="zh-CN" altLang="en-US" sz="2400" dirty="0"/>
                        <a:t>生产力</a:t>
                      </a:r>
                    </a:p>
                  </a:txBody>
                  <a:tcPr marL="91456" marR="91456" marT="45703" marB="45703" anchor="ctr">
                    <a:solidFill>
                      <a:srgbClr val="B26A37"/>
                    </a:solidFill>
                  </a:tcPr>
                </a:tc>
                <a:tc>
                  <a:txBody>
                    <a:bodyPr/>
                    <a:lstStyle/>
                    <a:p>
                      <a:pPr algn="ctr"/>
                      <a:r>
                        <a:rPr lang="zh-CN" altLang="en-US" sz="2400" dirty="0"/>
                        <a:t>社会形态</a:t>
                      </a:r>
                    </a:p>
                  </a:txBody>
                  <a:tcPr marL="91456" marR="91456" marT="45703" marB="45703" anchor="ctr">
                    <a:solidFill>
                      <a:srgbClr val="B26A37"/>
                    </a:solidFill>
                  </a:tcPr>
                </a:tc>
                <a:extLst>
                  <a:ext uri="{0D108BD9-81ED-4DB2-BD59-A6C34878D82A}">
                    <a16:rowId xmlns:a16="http://schemas.microsoft.com/office/drawing/2014/main" xmlns="" val="10000"/>
                  </a:ext>
                </a:extLst>
              </a:tr>
              <a:tr h="729297">
                <a:tc>
                  <a:txBody>
                    <a:bodyPr/>
                    <a:lstStyle/>
                    <a:p>
                      <a:pPr algn="ctr"/>
                      <a:r>
                        <a:rPr lang="zh-CN" altLang="en-US" sz="2400" dirty="0"/>
                        <a:t>石器</a:t>
                      </a:r>
                    </a:p>
                  </a:txBody>
                  <a:tcPr marL="91456" marR="91456" marT="45703" marB="45703" anchor="ctr"/>
                </a:tc>
                <a:tc>
                  <a:txBody>
                    <a:bodyPr/>
                    <a:lstStyle/>
                    <a:p>
                      <a:pPr algn="ctr"/>
                      <a:r>
                        <a:rPr lang="zh-CN" altLang="en-US" sz="2400" dirty="0"/>
                        <a:t>原始社会</a:t>
                      </a:r>
                    </a:p>
                  </a:txBody>
                  <a:tcPr marL="91456" marR="91456" marT="45703" marB="45703" anchor="ctr"/>
                </a:tc>
                <a:extLst>
                  <a:ext uri="{0D108BD9-81ED-4DB2-BD59-A6C34878D82A}">
                    <a16:rowId xmlns:a16="http://schemas.microsoft.com/office/drawing/2014/main" xmlns="" val="10001"/>
                  </a:ext>
                </a:extLst>
              </a:tr>
              <a:tr h="729297">
                <a:tc>
                  <a:txBody>
                    <a:bodyPr/>
                    <a:lstStyle/>
                    <a:p>
                      <a:pPr algn="ctr"/>
                      <a:r>
                        <a:rPr lang="zh-CN" altLang="en-US" sz="2400" dirty="0"/>
                        <a:t>青铜器</a:t>
                      </a:r>
                    </a:p>
                  </a:txBody>
                  <a:tcPr marL="91456" marR="91456" marT="45703" marB="45703" anchor="ctr"/>
                </a:tc>
                <a:tc>
                  <a:txBody>
                    <a:bodyPr/>
                    <a:lstStyle/>
                    <a:p>
                      <a:pPr algn="ctr"/>
                      <a:r>
                        <a:rPr lang="zh-CN" altLang="en-US" sz="2400" dirty="0"/>
                        <a:t>奴隶社会</a:t>
                      </a:r>
                    </a:p>
                  </a:txBody>
                  <a:tcPr marL="91456" marR="91456" marT="45703" marB="45703" anchor="ctr"/>
                </a:tc>
                <a:extLst>
                  <a:ext uri="{0D108BD9-81ED-4DB2-BD59-A6C34878D82A}">
                    <a16:rowId xmlns:a16="http://schemas.microsoft.com/office/drawing/2014/main" xmlns="" val="10002"/>
                  </a:ext>
                </a:extLst>
              </a:tr>
              <a:tr h="729297">
                <a:tc>
                  <a:txBody>
                    <a:bodyPr/>
                    <a:lstStyle/>
                    <a:p>
                      <a:pPr algn="ctr"/>
                      <a:r>
                        <a:rPr lang="zh-CN" altLang="en-US" sz="2400" dirty="0"/>
                        <a:t>铁器</a:t>
                      </a:r>
                    </a:p>
                  </a:txBody>
                  <a:tcPr marL="91456" marR="91456" marT="45703" marB="45703" anchor="ctr"/>
                </a:tc>
                <a:tc>
                  <a:txBody>
                    <a:bodyPr/>
                    <a:lstStyle/>
                    <a:p>
                      <a:pPr algn="ctr"/>
                      <a:r>
                        <a:rPr lang="zh-CN" altLang="en-US" sz="2400" dirty="0"/>
                        <a:t>封建社会</a:t>
                      </a:r>
                    </a:p>
                  </a:txBody>
                  <a:tcPr marL="91456" marR="91456" marT="45703" marB="45703" anchor="ctr"/>
                </a:tc>
                <a:extLst>
                  <a:ext uri="{0D108BD9-81ED-4DB2-BD59-A6C34878D82A}">
                    <a16:rowId xmlns:a16="http://schemas.microsoft.com/office/drawing/2014/main" xmlns="" val="10003"/>
                  </a:ext>
                </a:extLst>
              </a:tr>
              <a:tr h="729297">
                <a:tc>
                  <a:txBody>
                    <a:bodyPr/>
                    <a:lstStyle/>
                    <a:p>
                      <a:pPr algn="ctr"/>
                      <a:r>
                        <a:rPr lang="zh-CN" altLang="en-US" sz="2400" dirty="0"/>
                        <a:t>蒸汽机</a:t>
                      </a:r>
                    </a:p>
                  </a:txBody>
                  <a:tcPr marL="91456" marR="91456" marT="45703" marB="45703" anchor="ctr"/>
                </a:tc>
                <a:tc>
                  <a:txBody>
                    <a:bodyPr/>
                    <a:lstStyle/>
                    <a:p>
                      <a:pPr algn="ctr"/>
                      <a:r>
                        <a:rPr lang="zh-CN" altLang="en-US" sz="2400" dirty="0"/>
                        <a:t>资本主义社会</a:t>
                      </a:r>
                    </a:p>
                  </a:txBody>
                  <a:tcPr marL="91456" marR="91456" marT="45703" marB="45703" anchor="ctr"/>
                </a:tc>
                <a:extLst>
                  <a:ext uri="{0D108BD9-81ED-4DB2-BD59-A6C34878D82A}">
                    <a16:rowId xmlns:a16="http://schemas.microsoft.com/office/drawing/2014/main" xmlns="" val="10004"/>
                  </a:ext>
                </a:extLst>
              </a:tr>
            </a:tbl>
          </a:graphicData>
        </a:graphic>
      </p:graphicFrame>
      <p:sp>
        <p:nvSpPr>
          <p:cNvPr id="9" name="矩形: 圆角 8">
            <a:extLst>
              <a:ext uri="{FF2B5EF4-FFF2-40B4-BE49-F238E27FC236}">
                <a16:creationId xmlns:a16="http://schemas.microsoft.com/office/drawing/2014/main" xmlns="" id="{739AFCD7-B94E-4243-ACAE-F079FC268B6E}"/>
              </a:ext>
            </a:extLst>
          </p:cNvPr>
          <p:cNvSpPr/>
          <p:nvPr/>
        </p:nvSpPr>
        <p:spPr>
          <a:xfrm>
            <a:off x="2532942" y="1067806"/>
            <a:ext cx="712611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（一）前资本主义社会形态的演进和更替</a:t>
            </a:r>
          </a:p>
        </p:txBody>
      </p:sp>
    </p:spTree>
    <p:extLst>
      <p:ext uri="{BB962C8B-B14F-4D97-AF65-F5344CB8AC3E}">
        <p14:creationId xmlns:p14="http://schemas.microsoft.com/office/powerpoint/2010/main" val="2066207000"/>
      </p:ext>
    </p:extLst>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sp>
        <p:nvSpPr>
          <p:cNvPr id="63" name="矩形: 圆角 62">
            <a:extLst>
              <a:ext uri="{FF2B5EF4-FFF2-40B4-BE49-F238E27FC236}">
                <a16:creationId xmlns:a16="http://schemas.microsoft.com/office/drawing/2014/main" xmlns="" id="{1AA64CA3-2571-43D8-8236-7B0F0642438A}"/>
              </a:ext>
            </a:extLst>
          </p:cNvPr>
          <p:cNvSpPr/>
          <p:nvPr/>
        </p:nvSpPr>
        <p:spPr>
          <a:xfrm>
            <a:off x="3207657" y="1067806"/>
            <a:ext cx="57766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（二）资本主义生产关系的产生</a:t>
            </a:r>
          </a:p>
        </p:txBody>
      </p:sp>
      <p:sp>
        <p:nvSpPr>
          <p:cNvPr id="20" name="任意多边形 3">
            <a:extLst>
              <a:ext uri="{FF2B5EF4-FFF2-40B4-BE49-F238E27FC236}">
                <a16:creationId xmlns:a16="http://schemas.microsoft.com/office/drawing/2014/main" xmlns="" id="{E68B26D2-C8AB-4C6D-A0E8-4776F12A34BC}"/>
              </a:ext>
            </a:extLst>
          </p:cNvPr>
          <p:cNvSpPr/>
          <p:nvPr/>
        </p:nvSpPr>
        <p:spPr bwMode="auto">
          <a:xfrm>
            <a:off x="641803" y="5487999"/>
            <a:ext cx="2740026" cy="1347787"/>
          </a:xfrm>
          <a:custGeom>
            <a:avLst/>
            <a:gdLst>
              <a:gd name="connsiteX0" fmla="*/ 0 w 1034437"/>
              <a:gd name="connsiteY0" fmla="*/ 517219 h 1034437"/>
              <a:gd name="connsiteX1" fmla="*/ 517219 w 1034437"/>
              <a:gd name="connsiteY1" fmla="*/ 0 h 1034437"/>
              <a:gd name="connsiteX2" fmla="*/ 1034438 w 1034437"/>
              <a:gd name="connsiteY2" fmla="*/ 517219 h 1034437"/>
              <a:gd name="connsiteX3" fmla="*/ 517219 w 1034437"/>
              <a:gd name="connsiteY3" fmla="*/ 1034438 h 1034437"/>
              <a:gd name="connsiteX4" fmla="*/ 0 w 1034437"/>
              <a:gd name="connsiteY4" fmla="*/ 517219 h 103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437" h="1034437">
                <a:moveTo>
                  <a:pt x="0" y="517219"/>
                </a:moveTo>
                <a:cubicBezTo>
                  <a:pt x="0" y="231567"/>
                  <a:pt x="231567" y="0"/>
                  <a:pt x="517219" y="0"/>
                </a:cubicBezTo>
                <a:cubicBezTo>
                  <a:pt x="802871" y="0"/>
                  <a:pt x="1034438" y="231567"/>
                  <a:pt x="1034438" y="517219"/>
                </a:cubicBezTo>
                <a:cubicBezTo>
                  <a:pt x="1034438" y="802871"/>
                  <a:pt x="802871" y="1034438"/>
                  <a:pt x="517219" y="1034438"/>
                </a:cubicBezTo>
                <a:cubicBezTo>
                  <a:pt x="231567" y="1034438"/>
                  <a:pt x="0" y="802871"/>
                  <a:pt x="0" y="517219"/>
                </a:cubicBez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4350" tIns="174350" rIns="174350" bIns="17435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defRPr/>
            </a:pPr>
            <a:r>
              <a:rPr lang="zh-CN" altLang="en-US" sz="2400" dirty="0">
                <a:latin typeface="微软雅黑" panose="020B0503020204020204" pitchFamily="34" charset="-122"/>
                <a:sym typeface="微软雅黑" panose="020B0503020204020204" pitchFamily="34" charset="-122"/>
              </a:rPr>
              <a:t>从小商品经济</a:t>
            </a:r>
            <a:endParaRPr lang="en-US" altLang="zh-CN" sz="2400" dirty="0">
              <a:latin typeface="微软雅黑" panose="020B0503020204020204" pitchFamily="34" charset="-122"/>
              <a:sym typeface="微软雅黑" panose="020B0503020204020204" pitchFamily="34" charset="-122"/>
            </a:endParaRPr>
          </a:p>
          <a:p>
            <a:pPr algn="ctr" eaLnBrk="1" hangingPunct="1">
              <a:lnSpc>
                <a:spcPct val="150000"/>
              </a:lnSpc>
              <a:defRPr/>
            </a:pPr>
            <a:r>
              <a:rPr lang="zh-CN" altLang="en-US" sz="2400" dirty="0">
                <a:latin typeface="微软雅黑" panose="020B0503020204020204" pitchFamily="34" charset="-122"/>
                <a:sym typeface="微软雅黑" panose="020B0503020204020204" pitchFamily="34" charset="-122"/>
              </a:rPr>
              <a:t>分化出来</a:t>
            </a:r>
          </a:p>
        </p:txBody>
      </p:sp>
      <p:sp>
        <p:nvSpPr>
          <p:cNvPr id="25" name="任意多边形 5">
            <a:extLst>
              <a:ext uri="{FF2B5EF4-FFF2-40B4-BE49-F238E27FC236}">
                <a16:creationId xmlns:a16="http://schemas.microsoft.com/office/drawing/2014/main" xmlns="" id="{A4D280AD-DFDA-4769-847C-B8F23213D917}"/>
              </a:ext>
            </a:extLst>
          </p:cNvPr>
          <p:cNvSpPr/>
          <p:nvPr/>
        </p:nvSpPr>
        <p:spPr bwMode="auto">
          <a:xfrm>
            <a:off x="8902266" y="3947216"/>
            <a:ext cx="2827895" cy="1349375"/>
          </a:xfrm>
          <a:custGeom>
            <a:avLst/>
            <a:gdLst>
              <a:gd name="connsiteX0" fmla="*/ 0 w 1034437"/>
              <a:gd name="connsiteY0" fmla="*/ 517219 h 1034437"/>
              <a:gd name="connsiteX1" fmla="*/ 517219 w 1034437"/>
              <a:gd name="connsiteY1" fmla="*/ 0 h 1034437"/>
              <a:gd name="connsiteX2" fmla="*/ 1034438 w 1034437"/>
              <a:gd name="connsiteY2" fmla="*/ 517219 h 1034437"/>
              <a:gd name="connsiteX3" fmla="*/ 517219 w 1034437"/>
              <a:gd name="connsiteY3" fmla="*/ 1034438 h 1034437"/>
              <a:gd name="connsiteX4" fmla="*/ 0 w 1034437"/>
              <a:gd name="connsiteY4" fmla="*/ 517219 h 103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437" h="1034437">
                <a:moveTo>
                  <a:pt x="0" y="517219"/>
                </a:moveTo>
                <a:cubicBezTo>
                  <a:pt x="0" y="231567"/>
                  <a:pt x="231567" y="0"/>
                  <a:pt x="517219" y="0"/>
                </a:cubicBezTo>
                <a:cubicBezTo>
                  <a:pt x="802871" y="0"/>
                  <a:pt x="1034438" y="231567"/>
                  <a:pt x="1034438" y="517219"/>
                </a:cubicBezTo>
                <a:cubicBezTo>
                  <a:pt x="1034438" y="802871"/>
                  <a:pt x="802871" y="1034438"/>
                  <a:pt x="517219" y="1034438"/>
                </a:cubicBezTo>
                <a:cubicBezTo>
                  <a:pt x="231567" y="1034438"/>
                  <a:pt x="0" y="802871"/>
                  <a:pt x="0" y="517219"/>
                </a:cubicBez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4350" tIns="174350" rIns="174350" bIns="17435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defRPr/>
            </a:pPr>
            <a:r>
              <a:rPr lang="zh-CN" altLang="en-US" sz="2400" dirty="0">
                <a:latin typeface="微软雅黑" panose="020B0503020204020204" pitchFamily="34" charset="-122"/>
                <a:sym typeface="微软雅黑" panose="020B0503020204020204" pitchFamily="34" charset="-122"/>
              </a:rPr>
              <a:t>从商人和高利贷者</a:t>
            </a:r>
            <a:endParaRPr lang="en-US" altLang="zh-CN" sz="2400" dirty="0">
              <a:latin typeface="微软雅黑" panose="020B0503020204020204" pitchFamily="34" charset="-122"/>
              <a:sym typeface="微软雅黑" panose="020B0503020204020204" pitchFamily="34" charset="-122"/>
            </a:endParaRPr>
          </a:p>
          <a:p>
            <a:pPr algn="ctr" eaLnBrk="1" hangingPunct="1">
              <a:lnSpc>
                <a:spcPct val="150000"/>
              </a:lnSpc>
              <a:defRPr/>
            </a:pPr>
            <a:r>
              <a:rPr lang="zh-CN" altLang="en-US" sz="2400" dirty="0">
                <a:latin typeface="微软雅黑" panose="020B0503020204020204" pitchFamily="34" charset="-122"/>
                <a:sym typeface="微软雅黑" panose="020B0503020204020204" pitchFamily="34" charset="-122"/>
              </a:rPr>
              <a:t>转化而来</a:t>
            </a:r>
          </a:p>
        </p:txBody>
      </p:sp>
      <p:grpSp>
        <p:nvGrpSpPr>
          <p:cNvPr id="2" name="组合 1">
            <a:extLst>
              <a:ext uri="{FF2B5EF4-FFF2-40B4-BE49-F238E27FC236}">
                <a16:creationId xmlns:a16="http://schemas.microsoft.com/office/drawing/2014/main" xmlns="" id="{8C4F4B97-F7FE-4684-A3A3-88944DE3B0D1}"/>
              </a:ext>
            </a:extLst>
          </p:cNvPr>
          <p:cNvGrpSpPr/>
          <p:nvPr/>
        </p:nvGrpSpPr>
        <p:grpSpPr>
          <a:xfrm>
            <a:off x="1875787" y="1956804"/>
            <a:ext cx="8440427" cy="1959022"/>
            <a:chOff x="660030" y="1791702"/>
            <a:chExt cx="8440427" cy="1959022"/>
          </a:xfrm>
        </p:grpSpPr>
        <p:sp>
          <p:nvSpPr>
            <p:cNvPr id="18" name="文本框 1">
              <a:extLst>
                <a:ext uri="{FF2B5EF4-FFF2-40B4-BE49-F238E27FC236}">
                  <a16:creationId xmlns:a16="http://schemas.microsoft.com/office/drawing/2014/main" xmlns="" id="{A3F81207-BCFB-47F9-823D-443AA830E0B6}"/>
                </a:ext>
              </a:extLst>
            </p:cNvPr>
            <p:cNvSpPr txBox="1">
              <a:spLocks noChangeArrowheads="1"/>
            </p:cNvSpPr>
            <p:nvPr/>
          </p:nvSpPr>
          <p:spPr bwMode="auto">
            <a:xfrm>
              <a:off x="2495794" y="1823092"/>
              <a:ext cx="6403731" cy="178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22800" algn="just" eaLnBrk="1" hangingPunct="1">
                <a:lnSpc>
                  <a:spcPct val="150000"/>
                </a:lnSpc>
                <a:spcBef>
                  <a:spcPts val="1400"/>
                </a:spcBef>
              </a:pPr>
              <a:r>
                <a:rPr lang="zh-CN" altLang="en-US" sz="2400" dirty="0">
                  <a:latin typeface="微软雅黑" panose="020B0503020204020204" pitchFamily="34" charset="-122"/>
                  <a:sym typeface="微软雅黑" panose="020B0503020204020204" pitchFamily="34" charset="-122"/>
                </a:rPr>
                <a:t>“</a:t>
              </a:r>
              <a:r>
                <a:rPr lang="zh-CN" altLang="en-US" sz="2800" b="1" dirty="0">
                  <a:solidFill>
                    <a:srgbClr val="B26A37"/>
                  </a:solidFill>
                  <a:latin typeface="微软雅黑" panose="020B0503020204020204" pitchFamily="34" charset="-122"/>
                  <a:sym typeface="微软雅黑" panose="020B0503020204020204" pitchFamily="34" charset="-122"/>
                </a:rPr>
                <a:t>资本主义社会的经济结构</a:t>
              </a:r>
              <a:r>
                <a:rPr lang="zh-CN" altLang="en-US" sz="2400" dirty="0">
                  <a:latin typeface="微软雅黑" panose="020B0503020204020204" pitchFamily="34" charset="-122"/>
                  <a:sym typeface="微软雅黑" panose="020B0503020204020204" pitchFamily="34" charset="-122"/>
                </a:rPr>
                <a:t>是从封建社会的经济结构中产生的。后者的解体使前者的要素得到解放。”</a:t>
              </a:r>
            </a:p>
          </p:txBody>
        </p:sp>
        <p:pic>
          <p:nvPicPr>
            <p:cNvPr id="20482" name="Picture 2">
              <a:extLst>
                <a:ext uri="{FF2B5EF4-FFF2-40B4-BE49-F238E27FC236}">
                  <a16:creationId xmlns:a16="http://schemas.microsoft.com/office/drawing/2014/main" xmlns="" id="{F8771F22-0B00-49C0-9B21-20E0A30488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60030" y="1791702"/>
              <a:ext cx="1524043" cy="1959022"/>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44">
              <a:extLst>
                <a:ext uri="{FF2B5EF4-FFF2-40B4-BE49-F238E27FC236}">
                  <a16:creationId xmlns:a16="http://schemas.microsoft.com/office/drawing/2014/main" xmlns="" id="{DB2BBA30-DB9F-419F-868C-3C61ACCE2F6D}"/>
                </a:ext>
              </a:extLst>
            </p:cNvPr>
            <p:cNvSpPr/>
            <p:nvPr/>
          </p:nvSpPr>
          <p:spPr>
            <a:xfrm>
              <a:off x="2317645" y="1791702"/>
              <a:ext cx="6782812" cy="1959022"/>
            </a:xfrm>
            <a:prstGeom prst="rect">
              <a:avLst/>
            </a:prstGeom>
            <a:ln w="3175">
              <a:solidFill>
                <a:srgbClr val="C87E4C"/>
              </a:solidFill>
              <a:miter lim="400000"/>
            </a:ln>
          </p:spPr>
          <p:txBody>
            <a:bodyPr lIns="55634" tIns="55634" rIns="55634" bIns="55634" anchor="ctr"/>
            <a:lstStyle/>
            <a:p>
              <a:pPr>
                <a:defRPr sz="3200">
                  <a:solidFill>
                    <a:srgbClr val="FFFFFF"/>
                  </a:solidFill>
                  <a:latin typeface="+mn-lt"/>
                  <a:ea typeface="+mn-ea"/>
                  <a:cs typeface="+mn-cs"/>
                  <a:sym typeface="Helvetica Light"/>
                </a:defRPr>
              </a:pPr>
              <a:endParaRPr sz="3200">
                <a:solidFill>
                  <a:srgbClr val="FFFFFF"/>
                </a:solidFill>
                <a:latin typeface="微软雅黑"/>
                <a:ea typeface="微软雅黑"/>
                <a:sym typeface="Helvetica Light"/>
              </a:endParaRPr>
            </a:p>
          </p:txBody>
        </p:sp>
      </p:grpSp>
      <p:grpSp>
        <p:nvGrpSpPr>
          <p:cNvPr id="3" name="组合 2">
            <a:extLst>
              <a:ext uri="{FF2B5EF4-FFF2-40B4-BE49-F238E27FC236}">
                <a16:creationId xmlns:a16="http://schemas.microsoft.com/office/drawing/2014/main" xmlns="" id="{B20E4D13-1F8F-4197-B4B4-CD2EFEC97282}"/>
              </a:ext>
            </a:extLst>
          </p:cNvPr>
          <p:cNvGrpSpPr/>
          <p:nvPr/>
        </p:nvGrpSpPr>
        <p:grpSpPr>
          <a:xfrm>
            <a:off x="3381829" y="4409768"/>
            <a:ext cx="5428342" cy="2049089"/>
            <a:chOff x="5652827" y="2330941"/>
            <a:chExt cx="885218" cy="2615222"/>
          </a:xfrm>
        </p:grpSpPr>
        <p:sp>
          <p:nvSpPr>
            <p:cNvPr id="12" name="îş1idè">
              <a:extLst>
                <a:ext uri="{FF2B5EF4-FFF2-40B4-BE49-F238E27FC236}">
                  <a16:creationId xmlns:a16="http://schemas.microsoft.com/office/drawing/2014/main" xmlns="" id="{34CE6280-4CF8-45C4-A720-2C633DB10662}"/>
                </a:ext>
              </a:extLst>
            </p:cNvPr>
            <p:cNvSpPr/>
            <p:nvPr/>
          </p:nvSpPr>
          <p:spPr bwMode="auto">
            <a:xfrm>
              <a:off x="6095436" y="2330941"/>
              <a:ext cx="442609" cy="10562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0" y="5785"/>
                  </a:lnTo>
                  <a:cubicBezTo>
                    <a:pt x="70" y="4042"/>
                    <a:pt x="1975" y="2402"/>
                    <a:pt x="5204" y="1303"/>
                  </a:cubicBezTo>
                  <a:cubicBezTo>
                    <a:pt x="7639" y="475"/>
                    <a:pt x="10670" y="15"/>
                    <a:pt x="13805" y="0"/>
                  </a:cubicBezTo>
                  <a:lnTo>
                    <a:pt x="21600" y="0"/>
                  </a:lnTo>
                </a:path>
              </a:pathLst>
            </a:custGeom>
            <a:noFill/>
            <a:ln w="28575" cap="flat" cmpd="sng">
              <a:solidFill>
                <a:schemeClr val="bg1">
                  <a:lumMod val="75000"/>
                </a:schemeClr>
              </a:solidFill>
              <a:prstDash val="solid"/>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a:solidFill>
                  <a:srgbClr val="000000"/>
                </a:solidFill>
              </a:endParaRPr>
            </a:p>
          </p:txBody>
        </p:sp>
        <p:sp>
          <p:nvSpPr>
            <p:cNvPr id="13" name="íşḻîḍé">
              <a:extLst>
                <a:ext uri="{FF2B5EF4-FFF2-40B4-BE49-F238E27FC236}">
                  <a16:creationId xmlns:a16="http://schemas.microsoft.com/office/drawing/2014/main" xmlns="" id="{E3552BD7-A2C9-4662-B8D5-D03CBF337B07}"/>
                </a:ext>
              </a:extLst>
            </p:cNvPr>
            <p:cNvSpPr/>
            <p:nvPr/>
          </p:nvSpPr>
          <p:spPr bwMode="auto">
            <a:xfrm>
              <a:off x="5652827" y="3889893"/>
              <a:ext cx="442609" cy="10562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lnTo>
                    <a:pt x="21600" y="15815"/>
                  </a:lnTo>
                  <a:cubicBezTo>
                    <a:pt x="21530" y="17558"/>
                    <a:pt x="19625" y="19198"/>
                    <a:pt x="16396" y="20297"/>
                  </a:cubicBezTo>
                  <a:cubicBezTo>
                    <a:pt x="13961" y="21125"/>
                    <a:pt x="10930" y="21585"/>
                    <a:pt x="7795" y="21600"/>
                  </a:cubicBezTo>
                  <a:lnTo>
                    <a:pt x="0" y="21600"/>
                  </a:lnTo>
                </a:path>
              </a:pathLst>
            </a:custGeom>
            <a:noFill/>
            <a:ln w="28575" cap="flat" cmpd="sng">
              <a:solidFill>
                <a:schemeClr val="bg1">
                  <a:lumMod val="75000"/>
                </a:schemeClr>
              </a:solidFill>
              <a:prstDash val="solid"/>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a:solidFill>
                  <a:srgbClr val="000000"/>
                </a:solidFill>
              </a:endParaRPr>
            </a:p>
          </p:txBody>
        </p:sp>
      </p:grpSp>
      <p:sp>
        <p:nvSpPr>
          <p:cNvPr id="26" name="文本框 1">
            <a:extLst>
              <a:ext uri="{FF2B5EF4-FFF2-40B4-BE49-F238E27FC236}">
                <a16:creationId xmlns:a16="http://schemas.microsoft.com/office/drawing/2014/main" xmlns="" id="{91190FD9-CD87-4241-85C5-DF4643F20076}"/>
              </a:ext>
            </a:extLst>
          </p:cNvPr>
          <p:cNvSpPr txBox="1">
            <a:spLocks noChangeArrowheads="1"/>
          </p:cNvSpPr>
          <p:nvPr/>
        </p:nvSpPr>
        <p:spPr bwMode="auto">
          <a:xfrm>
            <a:off x="3506051" y="4811277"/>
            <a:ext cx="5179899" cy="1088888"/>
          </a:xfrm>
          <a:prstGeom prst="rect">
            <a:avLst/>
          </a:prstGeom>
          <a:solidFill>
            <a:schemeClr val="accent2">
              <a:lumMod val="20000"/>
              <a:lumOff val="80000"/>
            </a:schemeClr>
          </a:solidFill>
          <a:ln>
            <a:noFill/>
          </a:ln>
        </p:spPr>
        <p:txBody>
          <a:bodyPr wrap="square" tIns="0">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pPr>
            <a:r>
              <a:rPr lang="zh-CN" altLang="en-US" sz="2400" b="1" dirty="0">
                <a:latin typeface="微软雅黑" panose="020B0503020204020204" pitchFamily="34" charset="-122"/>
                <a:sym typeface="微软雅黑" panose="020B0503020204020204" pitchFamily="34" charset="-122"/>
              </a:rPr>
              <a:t>资本主义萌芽于</a:t>
            </a:r>
            <a:r>
              <a:rPr lang="en-US" altLang="zh-CN" sz="2400" b="1" dirty="0">
                <a:latin typeface="微软雅黑" panose="020B0503020204020204" pitchFamily="34" charset="-122"/>
                <a:sym typeface="微软雅黑" panose="020B0503020204020204" pitchFamily="34" charset="-122"/>
              </a:rPr>
              <a:t>14</a:t>
            </a:r>
            <a:r>
              <a:rPr lang="zh-CN" altLang="en-US" sz="2400" b="1" dirty="0">
                <a:latin typeface="微软雅黑" panose="020B0503020204020204" pitchFamily="34" charset="-122"/>
                <a:sym typeface="微软雅黑" panose="020B0503020204020204" pitchFamily="34" charset="-122"/>
              </a:rPr>
              <a:t>世纪末</a:t>
            </a:r>
            <a:r>
              <a:rPr lang="en-US" altLang="zh-CN" sz="2400" b="1" dirty="0">
                <a:latin typeface="微软雅黑" panose="020B0503020204020204" pitchFamily="34" charset="-122"/>
                <a:sym typeface="微软雅黑" panose="020B0503020204020204" pitchFamily="34" charset="-122"/>
              </a:rPr>
              <a:t>15</a:t>
            </a:r>
            <a:r>
              <a:rPr lang="zh-CN" altLang="en-US" sz="2400" b="1" dirty="0">
                <a:latin typeface="微软雅黑" panose="020B0503020204020204" pitchFamily="34" charset="-122"/>
                <a:sym typeface="微软雅黑" panose="020B0503020204020204" pitchFamily="34" charset="-122"/>
              </a:rPr>
              <a:t>世纪初地中海沿岸的一些城市</a:t>
            </a:r>
            <a:endParaRPr lang="zh-CN" altLang="en-US" sz="2400" dirty="0">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10655158"/>
      </p:ext>
    </p:extLst>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sp>
        <p:nvSpPr>
          <p:cNvPr id="11" name="文本框 1">
            <a:extLst>
              <a:ext uri="{FF2B5EF4-FFF2-40B4-BE49-F238E27FC236}">
                <a16:creationId xmlns:a16="http://schemas.microsoft.com/office/drawing/2014/main" xmlns="" id="{4B7D9BEF-9CDB-42B3-8F83-3B6F8D612190}"/>
              </a:ext>
            </a:extLst>
          </p:cNvPr>
          <p:cNvSpPr txBox="1">
            <a:spLocks noChangeArrowheads="1"/>
          </p:cNvSpPr>
          <p:nvPr/>
        </p:nvSpPr>
        <p:spPr bwMode="auto">
          <a:xfrm>
            <a:off x="4758906" y="3095308"/>
            <a:ext cx="250021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b="1" dirty="0">
                <a:solidFill>
                  <a:srgbClr val="B26A37"/>
                </a:solidFill>
              </a:rPr>
              <a:t>小生产者</a:t>
            </a:r>
            <a:endParaRPr lang="zh-CN" altLang="en-US" sz="2400" dirty="0">
              <a:latin typeface="微软雅黑" panose="020B0503020204020204" pitchFamily="34" charset="-122"/>
              <a:sym typeface="微软雅黑" panose="020B0503020204020204" pitchFamily="34" charset="-122"/>
            </a:endParaRPr>
          </a:p>
        </p:txBody>
      </p:sp>
      <p:sp>
        <p:nvSpPr>
          <p:cNvPr id="10" name="矩形: 圆角 9">
            <a:extLst>
              <a:ext uri="{FF2B5EF4-FFF2-40B4-BE49-F238E27FC236}">
                <a16:creationId xmlns:a16="http://schemas.microsoft.com/office/drawing/2014/main" xmlns="" id="{697C71C3-5812-4B15-B338-59A49D5463AA}"/>
              </a:ext>
            </a:extLst>
          </p:cNvPr>
          <p:cNvSpPr/>
          <p:nvPr/>
        </p:nvSpPr>
        <p:spPr>
          <a:xfrm>
            <a:off x="3207657" y="1067806"/>
            <a:ext cx="57766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（二）资本主义生产关系的产生</a:t>
            </a:r>
          </a:p>
        </p:txBody>
      </p:sp>
      <p:grpSp>
        <p:nvGrpSpPr>
          <p:cNvPr id="12" name="组合 11">
            <a:extLst>
              <a:ext uri="{FF2B5EF4-FFF2-40B4-BE49-F238E27FC236}">
                <a16:creationId xmlns:a16="http://schemas.microsoft.com/office/drawing/2014/main" xmlns="" id="{2999F39D-6891-460D-AAC5-80EDBE4B50DC}"/>
              </a:ext>
            </a:extLst>
          </p:cNvPr>
          <p:cNvGrpSpPr/>
          <p:nvPr/>
        </p:nvGrpSpPr>
        <p:grpSpPr>
          <a:xfrm>
            <a:off x="2810397" y="2267721"/>
            <a:ext cx="2343216" cy="2343215"/>
            <a:chOff x="204" y="979649"/>
            <a:chExt cx="2343216" cy="2343215"/>
          </a:xfrm>
        </p:grpSpPr>
        <p:sp>
          <p:nvSpPr>
            <p:cNvPr id="16" name="箭头: 上 15">
              <a:extLst>
                <a:ext uri="{FF2B5EF4-FFF2-40B4-BE49-F238E27FC236}">
                  <a16:creationId xmlns:a16="http://schemas.microsoft.com/office/drawing/2014/main" xmlns="" id="{4ACF47F7-7278-4142-AED0-54F71848D95C}"/>
                </a:ext>
              </a:extLst>
            </p:cNvPr>
            <p:cNvSpPr/>
            <p:nvPr/>
          </p:nvSpPr>
          <p:spPr>
            <a:xfrm rot="16200000">
              <a:off x="204" y="979649"/>
              <a:ext cx="2343215" cy="2343215"/>
            </a:xfrm>
            <a:prstGeom prst="upArrow">
              <a:avLst>
                <a:gd name="adj1" fmla="val 50000"/>
                <a:gd name="adj2" fmla="val 35000"/>
              </a:avLst>
            </a:prstGeom>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sp>
        <p:sp>
          <p:nvSpPr>
            <p:cNvPr id="18" name="箭头: 上 4">
              <a:extLst>
                <a:ext uri="{FF2B5EF4-FFF2-40B4-BE49-F238E27FC236}">
                  <a16:creationId xmlns:a16="http://schemas.microsoft.com/office/drawing/2014/main" xmlns="" id="{BD595086-9A3A-48FD-B09E-4DEC0B381E68}"/>
                </a:ext>
              </a:extLst>
            </p:cNvPr>
            <p:cNvSpPr txBox="1"/>
            <p:nvPr/>
          </p:nvSpPr>
          <p:spPr>
            <a:xfrm rot="21600000">
              <a:off x="410268" y="1565453"/>
              <a:ext cx="1933152" cy="1171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a:spcBef>
                  <a:spcPct val="0"/>
                </a:spcBef>
                <a:spcAft>
                  <a:spcPct val="35000"/>
                </a:spcAft>
                <a:buNone/>
              </a:pPr>
              <a:r>
                <a:rPr lang="zh-CN" sz="2400" b="1" kern="1200" dirty="0"/>
                <a:t>最早的工业</a:t>
              </a:r>
              <a:endParaRPr lang="en-US" altLang="zh-CN" sz="2400" b="1" kern="1200" dirty="0"/>
            </a:p>
            <a:p>
              <a:pPr marL="0" lvl="0" indent="0" algn="ctr" defTabSz="933450">
                <a:spcBef>
                  <a:spcPct val="0"/>
                </a:spcBef>
                <a:spcAft>
                  <a:spcPct val="35000"/>
                </a:spcAft>
                <a:buNone/>
              </a:pPr>
              <a:r>
                <a:rPr lang="zh-CN" sz="2400" b="1" kern="1200" dirty="0"/>
                <a:t>资本家</a:t>
              </a:r>
            </a:p>
          </p:txBody>
        </p:sp>
      </p:grpSp>
      <p:grpSp>
        <p:nvGrpSpPr>
          <p:cNvPr id="13" name="组合 12">
            <a:extLst>
              <a:ext uri="{FF2B5EF4-FFF2-40B4-BE49-F238E27FC236}">
                <a16:creationId xmlns:a16="http://schemas.microsoft.com/office/drawing/2014/main" xmlns="" id="{C0F32E57-0E9E-4520-AD7B-4B3FE0B98A3C}"/>
              </a:ext>
            </a:extLst>
          </p:cNvPr>
          <p:cNvGrpSpPr/>
          <p:nvPr/>
        </p:nvGrpSpPr>
        <p:grpSpPr>
          <a:xfrm>
            <a:off x="6979890" y="2214230"/>
            <a:ext cx="2343215" cy="2343215"/>
            <a:chOff x="2578534" y="979649"/>
            <a:chExt cx="2343215" cy="2343215"/>
          </a:xfrm>
        </p:grpSpPr>
        <p:sp>
          <p:nvSpPr>
            <p:cNvPr id="14" name="箭头: 上 13">
              <a:extLst>
                <a:ext uri="{FF2B5EF4-FFF2-40B4-BE49-F238E27FC236}">
                  <a16:creationId xmlns:a16="http://schemas.microsoft.com/office/drawing/2014/main" xmlns="" id="{3F11B38F-9818-4BCB-AE4B-E111BA78DB5A}"/>
                </a:ext>
              </a:extLst>
            </p:cNvPr>
            <p:cNvSpPr/>
            <p:nvPr/>
          </p:nvSpPr>
          <p:spPr>
            <a:xfrm rot="5400000">
              <a:off x="2578534" y="979649"/>
              <a:ext cx="2343215" cy="2343215"/>
            </a:xfrm>
            <a:prstGeom prst="upArrow">
              <a:avLst>
                <a:gd name="adj1" fmla="val 50000"/>
                <a:gd name="adj2" fmla="val 35000"/>
              </a:avLst>
            </a:prstGeom>
            <a:solidFill>
              <a:srgbClr val="EDC67B"/>
            </a:solidFill>
          </p:spPr>
          <p:style>
            <a:lnRef idx="2">
              <a:schemeClr val="lt1">
                <a:hueOff val="0"/>
                <a:satOff val="0"/>
                <a:lumOff val="0"/>
                <a:alphaOff val="0"/>
              </a:schemeClr>
            </a:lnRef>
            <a:fillRef idx="1">
              <a:schemeClr val="accent2">
                <a:shade val="50000"/>
                <a:hueOff val="-591173"/>
                <a:satOff val="7783"/>
                <a:lumOff val="46617"/>
                <a:alphaOff val="0"/>
              </a:schemeClr>
            </a:fillRef>
            <a:effectRef idx="0">
              <a:schemeClr val="accent2">
                <a:shade val="50000"/>
                <a:hueOff val="-591173"/>
                <a:satOff val="7783"/>
                <a:lumOff val="46617"/>
                <a:alphaOff val="0"/>
              </a:schemeClr>
            </a:effectRef>
            <a:fontRef idx="minor">
              <a:schemeClr val="lt1"/>
            </a:fontRef>
          </p:style>
        </p:sp>
        <p:sp>
          <p:nvSpPr>
            <p:cNvPr id="15" name="箭头: 上 6">
              <a:extLst>
                <a:ext uri="{FF2B5EF4-FFF2-40B4-BE49-F238E27FC236}">
                  <a16:creationId xmlns:a16="http://schemas.microsoft.com/office/drawing/2014/main" xmlns="" id="{87526C01-CB28-4C5F-B4DA-933F4D3E8679}"/>
                </a:ext>
              </a:extLst>
            </p:cNvPr>
            <p:cNvSpPr txBox="1"/>
            <p:nvPr/>
          </p:nvSpPr>
          <p:spPr>
            <a:xfrm>
              <a:off x="2578535" y="1565453"/>
              <a:ext cx="1933152" cy="1171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a:spcBef>
                  <a:spcPct val="0"/>
                </a:spcBef>
                <a:spcAft>
                  <a:spcPct val="35000"/>
                </a:spcAft>
                <a:buNone/>
              </a:pPr>
              <a:r>
                <a:rPr lang="zh-CN" sz="2400" b="1" kern="1200" dirty="0">
                  <a:effectLst>
                    <a:outerShdw blurRad="38100" dist="38100" dir="2700000" algn="tl">
                      <a:srgbClr val="000000">
                        <a:alpha val="43137"/>
                      </a:srgbClr>
                    </a:outerShdw>
                  </a:effectLst>
                </a:rPr>
                <a:t>雇佣工人 </a:t>
              </a:r>
            </a:p>
          </p:txBody>
        </p:sp>
      </p:grpSp>
      <p:grpSp>
        <p:nvGrpSpPr>
          <p:cNvPr id="2" name="组合 1">
            <a:extLst>
              <a:ext uri="{FF2B5EF4-FFF2-40B4-BE49-F238E27FC236}">
                <a16:creationId xmlns:a16="http://schemas.microsoft.com/office/drawing/2014/main" xmlns="" id="{3750DAD4-40E1-44E7-812A-8E2F2A20DCCB}"/>
              </a:ext>
            </a:extLst>
          </p:cNvPr>
          <p:cNvGrpSpPr/>
          <p:nvPr/>
        </p:nvGrpSpPr>
        <p:grpSpPr>
          <a:xfrm>
            <a:off x="2868895" y="5155090"/>
            <a:ext cx="6454211" cy="939800"/>
            <a:chOff x="2868895" y="5155090"/>
            <a:chExt cx="6454211" cy="939800"/>
          </a:xfrm>
        </p:grpSpPr>
        <p:sp>
          <p:nvSpPr>
            <p:cNvPr id="19" name="MH_SubTitle_1">
              <a:extLst>
                <a:ext uri="{FF2B5EF4-FFF2-40B4-BE49-F238E27FC236}">
                  <a16:creationId xmlns:a16="http://schemas.microsoft.com/office/drawing/2014/main" xmlns="" id="{FB9721E6-6C34-449E-8D5E-2009410F39B1}"/>
                </a:ext>
              </a:extLst>
            </p:cNvPr>
            <p:cNvSpPr/>
            <p:nvPr>
              <p:custDataLst>
                <p:tags r:id="rId1"/>
              </p:custDataLst>
            </p:nvPr>
          </p:nvSpPr>
          <p:spPr>
            <a:xfrm>
              <a:off x="2868895" y="5155090"/>
              <a:ext cx="6454211" cy="939800"/>
            </a:xfrm>
            <a:prstGeom prst="rect">
              <a:avLst/>
            </a:prstGeom>
            <a:solidFill>
              <a:srgbClr val="FEFFFF"/>
            </a:solid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2000" dirty="0">
                <a:solidFill>
                  <a:srgbClr val="000000"/>
                </a:solidFill>
                <a:ea typeface="微软雅黑" panose="020B0503020204020204" pitchFamily="34" charset="-122"/>
              </a:endParaRPr>
            </a:p>
          </p:txBody>
        </p:sp>
        <p:sp>
          <p:nvSpPr>
            <p:cNvPr id="27" name="文本框 26">
              <a:extLst>
                <a:ext uri="{FF2B5EF4-FFF2-40B4-BE49-F238E27FC236}">
                  <a16:creationId xmlns:a16="http://schemas.microsoft.com/office/drawing/2014/main" xmlns="" id="{C8078CAB-71A3-4BCC-8AFC-EF14409B0E2B}"/>
                </a:ext>
              </a:extLst>
            </p:cNvPr>
            <p:cNvSpPr txBox="1"/>
            <p:nvPr/>
          </p:nvSpPr>
          <p:spPr>
            <a:xfrm>
              <a:off x="7208032" y="5394157"/>
              <a:ext cx="2115073" cy="461665"/>
            </a:xfrm>
            <a:prstGeom prst="rect">
              <a:avLst/>
            </a:prstGeom>
            <a:noFill/>
          </p:spPr>
          <p:txBody>
            <a:bodyPr wrap="square">
              <a:spAutoFit/>
            </a:bodyPr>
            <a:lstStyle/>
            <a:p>
              <a:pPr algn="just" eaLnBrk="1" hangingPunct="1">
                <a:spcBef>
                  <a:spcPts val="1400"/>
                </a:spcBef>
              </a:pPr>
              <a:r>
                <a:rPr lang="zh-CN" altLang="en-US" sz="2400" dirty="0">
                  <a:latin typeface="Arial" panose="020B0604020202020204" pitchFamily="34" charset="0"/>
                  <a:ea typeface="微软雅黑" panose="020B0503020204020204" pitchFamily="34" charset="-122"/>
                </a:rPr>
                <a:t>工业资本家</a:t>
              </a:r>
            </a:p>
          </p:txBody>
        </p:sp>
        <p:sp>
          <p:nvSpPr>
            <p:cNvPr id="17" name="文本框 1">
              <a:extLst>
                <a:ext uri="{FF2B5EF4-FFF2-40B4-BE49-F238E27FC236}">
                  <a16:creationId xmlns:a16="http://schemas.microsoft.com/office/drawing/2014/main" xmlns="" id="{A059C504-E60D-4D27-8C37-0B25DEF86C34}"/>
                </a:ext>
              </a:extLst>
            </p:cNvPr>
            <p:cNvSpPr txBox="1">
              <a:spLocks noChangeArrowheads="1"/>
            </p:cNvSpPr>
            <p:nvPr/>
          </p:nvSpPr>
          <p:spPr bwMode="auto">
            <a:xfrm>
              <a:off x="3127227" y="5394157"/>
              <a:ext cx="31932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b="1" dirty="0">
                  <a:solidFill>
                    <a:srgbClr val="B26A37"/>
                  </a:solidFill>
                </a:rPr>
                <a:t>商人和高利贷者</a:t>
              </a:r>
              <a:endParaRPr lang="zh-CN" altLang="en-US" sz="2400" b="1" dirty="0">
                <a:solidFill>
                  <a:srgbClr val="B26A37"/>
                </a:solidFill>
                <a:latin typeface="微软雅黑" panose="020B0503020204020204" pitchFamily="34" charset="-122"/>
                <a:sym typeface="微软雅黑" panose="020B0503020204020204" pitchFamily="34" charset="-122"/>
              </a:endParaRPr>
            </a:p>
          </p:txBody>
        </p:sp>
        <p:sp>
          <p:nvSpPr>
            <p:cNvPr id="5" name="箭头: 右 4">
              <a:extLst>
                <a:ext uri="{FF2B5EF4-FFF2-40B4-BE49-F238E27FC236}">
                  <a16:creationId xmlns:a16="http://schemas.microsoft.com/office/drawing/2014/main" xmlns="" id="{510FDE58-05BA-46A1-9006-B77A4C87015B}"/>
                </a:ext>
              </a:extLst>
            </p:cNvPr>
            <p:cNvSpPr/>
            <p:nvPr/>
          </p:nvSpPr>
          <p:spPr>
            <a:xfrm>
              <a:off x="5569394" y="5445197"/>
              <a:ext cx="1491916" cy="359584"/>
            </a:xfrm>
            <a:prstGeom prst="right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26A37"/>
                </a:solidFill>
              </a:endParaRPr>
            </a:p>
          </p:txBody>
        </p:sp>
      </p:grpSp>
    </p:spTree>
    <p:extLst>
      <p:ext uri="{BB962C8B-B14F-4D97-AF65-F5344CB8AC3E}">
        <p14:creationId xmlns:p14="http://schemas.microsoft.com/office/powerpoint/2010/main" val="1356194577"/>
      </p:ext>
    </p:extLst>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grpSp>
        <p:nvGrpSpPr>
          <p:cNvPr id="2" name="组合 1">
            <a:extLst>
              <a:ext uri="{FF2B5EF4-FFF2-40B4-BE49-F238E27FC236}">
                <a16:creationId xmlns:a16="http://schemas.microsoft.com/office/drawing/2014/main" xmlns="" id="{31209D6D-492D-4A3A-9DC7-064FDBB33F72}"/>
              </a:ext>
            </a:extLst>
          </p:cNvPr>
          <p:cNvGrpSpPr/>
          <p:nvPr/>
        </p:nvGrpSpPr>
        <p:grpSpPr>
          <a:xfrm>
            <a:off x="429542" y="2305427"/>
            <a:ext cx="5238750" cy="3998217"/>
            <a:chOff x="560171" y="2305427"/>
            <a:chExt cx="5238750" cy="3998217"/>
          </a:xfrm>
        </p:grpSpPr>
        <p:pic>
          <p:nvPicPr>
            <p:cNvPr id="62466" name="Picture 2">
              <a:extLst>
                <a:ext uri="{FF2B5EF4-FFF2-40B4-BE49-F238E27FC236}">
                  <a16:creationId xmlns:a16="http://schemas.microsoft.com/office/drawing/2014/main" xmlns="" id="{6846D5AF-9A8E-459D-B268-FCC96A5CB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71" y="2305427"/>
              <a:ext cx="5238750" cy="357187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3">
              <a:extLst>
                <a:ext uri="{FF2B5EF4-FFF2-40B4-BE49-F238E27FC236}">
                  <a16:creationId xmlns:a16="http://schemas.microsoft.com/office/drawing/2014/main" xmlns="" id="{17F1C72C-D537-4968-849A-BF4EC230D5A8}"/>
                </a:ext>
              </a:extLst>
            </p:cNvPr>
            <p:cNvSpPr>
              <a:spLocks noChangeArrowheads="1"/>
            </p:cNvSpPr>
            <p:nvPr/>
          </p:nvSpPr>
          <p:spPr bwMode="auto">
            <a:xfrm>
              <a:off x="560171" y="5934312"/>
              <a:ext cx="5238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dirty="0">
                  <a:latin typeface="微软雅黑" panose="020B0503020204020204" pitchFamily="34" charset="-122"/>
                  <a:sym typeface="微软雅黑" panose="020B0503020204020204" pitchFamily="34" charset="-122"/>
                </a:rPr>
                <a:t>发现美洲新大陆</a:t>
              </a:r>
            </a:p>
          </p:txBody>
        </p:sp>
      </p:grpSp>
      <p:sp>
        <p:nvSpPr>
          <p:cNvPr id="7" name="矩形: 圆角 6">
            <a:extLst>
              <a:ext uri="{FF2B5EF4-FFF2-40B4-BE49-F238E27FC236}">
                <a16:creationId xmlns:a16="http://schemas.microsoft.com/office/drawing/2014/main" xmlns="" id="{F610F556-347B-40CF-8F64-3B385270D1E8}"/>
              </a:ext>
            </a:extLst>
          </p:cNvPr>
          <p:cNvSpPr/>
          <p:nvPr/>
        </p:nvSpPr>
        <p:spPr>
          <a:xfrm>
            <a:off x="3933371" y="1067806"/>
            <a:ext cx="432525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（三）资本的原始积累</a:t>
            </a:r>
          </a:p>
        </p:txBody>
      </p:sp>
      <p:grpSp>
        <p:nvGrpSpPr>
          <p:cNvPr id="5" name="组合 4">
            <a:extLst>
              <a:ext uri="{FF2B5EF4-FFF2-40B4-BE49-F238E27FC236}">
                <a16:creationId xmlns:a16="http://schemas.microsoft.com/office/drawing/2014/main" xmlns="" id="{B2C1F732-AC0B-4552-BE84-349E56E4F7E4}"/>
              </a:ext>
            </a:extLst>
          </p:cNvPr>
          <p:cNvGrpSpPr/>
          <p:nvPr/>
        </p:nvGrpSpPr>
        <p:grpSpPr>
          <a:xfrm>
            <a:off x="5893363" y="2201856"/>
            <a:ext cx="5614872" cy="3779016"/>
            <a:chOff x="5893363" y="2331498"/>
            <a:chExt cx="5614872" cy="3779016"/>
          </a:xfrm>
        </p:grpSpPr>
        <p:sp>
          <p:nvSpPr>
            <p:cNvPr id="13" name="文本框 1">
              <a:extLst>
                <a:ext uri="{FF2B5EF4-FFF2-40B4-BE49-F238E27FC236}">
                  <a16:creationId xmlns:a16="http://schemas.microsoft.com/office/drawing/2014/main" xmlns="" id="{700EDF2B-46F1-4A60-A972-C10275584E08}"/>
                </a:ext>
              </a:extLst>
            </p:cNvPr>
            <p:cNvSpPr txBox="1">
              <a:spLocks noChangeArrowheads="1"/>
            </p:cNvSpPr>
            <p:nvPr/>
          </p:nvSpPr>
          <p:spPr bwMode="auto">
            <a:xfrm>
              <a:off x="6660837" y="3112255"/>
              <a:ext cx="4732878"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t>美洲和通往印度航道的新发现，世界市场的迅速扩大，要求商品生产以更大的规模和更快的速度发展，这一任务只能靠</a:t>
              </a:r>
              <a:r>
                <a:rPr lang="zh-CN" altLang="en-US" sz="2400" b="1" dirty="0">
                  <a:solidFill>
                    <a:srgbClr val="B26A37"/>
                  </a:solidFill>
                </a:rPr>
                <a:t>资本主义社会化大生产</a:t>
              </a:r>
              <a:r>
                <a:rPr lang="zh-CN" altLang="en-US" sz="2400" dirty="0"/>
                <a:t>来实现。</a:t>
              </a:r>
              <a:endParaRPr lang="zh-CN" altLang="en-US" sz="2400" dirty="0">
                <a:latin typeface="微软雅黑" panose="020B0503020204020204" pitchFamily="34" charset="-122"/>
                <a:sym typeface="微软雅黑" panose="020B0503020204020204" pitchFamily="34" charset="-122"/>
              </a:endParaRPr>
            </a:p>
          </p:txBody>
        </p:sp>
        <p:grpSp>
          <p:nvGrpSpPr>
            <p:cNvPr id="4" name="组合 3">
              <a:extLst>
                <a:ext uri="{FF2B5EF4-FFF2-40B4-BE49-F238E27FC236}">
                  <a16:creationId xmlns:a16="http://schemas.microsoft.com/office/drawing/2014/main" xmlns="" id="{D2CFA6AB-A0EE-486E-9557-D317116D74E0}"/>
                </a:ext>
              </a:extLst>
            </p:cNvPr>
            <p:cNvGrpSpPr/>
            <p:nvPr/>
          </p:nvGrpSpPr>
          <p:grpSpPr>
            <a:xfrm>
              <a:off x="6535182" y="3136648"/>
              <a:ext cx="4973053" cy="2973866"/>
              <a:chOff x="6535182" y="3136648"/>
              <a:chExt cx="10765847" cy="1389854"/>
            </a:xfrm>
          </p:grpSpPr>
          <p:cxnSp>
            <p:nvCxnSpPr>
              <p:cNvPr id="9" name="直接连接符 8">
                <a:extLst>
                  <a:ext uri="{FF2B5EF4-FFF2-40B4-BE49-F238E27FC236}">
                    <a16:creationId xmlns:a16="http://schemas.microsoft.com/office/drawing/2014/main" xmlns="" id="{A55DDBBA-B5B2-4100-9D96-E680BC032F19}"/>
                  </a:ext>
                </a:extLst>
              </p:cNvPr>
              <p:cNvCxnSpPr>
                <a:cxnSpLocks/>
              </p:cNvCxnSpPr>
              <p:nvPr/>
            </p:nvCxnSpPr>
            <p:spPr>
              <a:xfrm>
                <a:off x="6535182" y="4526502"/>
                <a:ext cx="10765847" cy="0"/>
              </a:xfrm>
              <a:prstGeom prst="line">
                <a:avLst/>
              </a:prstGeom>
              <a:ln w="19050">
                <a:solidFill>
                  <a:srgbClr val="C87E4C"/>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29F0BF24-84A5-4A46-B375-F638C40D06FB}"/>
                  </a:ext>
                </a:extLst>
              </p:cNvPr>
              <p:cNvCxnSpPr>
                <a:cxnSpLocks/>
              </p:cNvCxnSpPr>
              <p:nvPr/>
            </p:nvCxnSpPr>
            <p:spPr>
              <a:xfrm>
                <a:off x="6535182" y="3136648"/>
                <a:ext cx="0" cy="1389854"/>
              </a:xfrm>
              <a:prstGeom prst="line">
                <a:avLst/>
              </a:prstGeom>
              <a:ln w="19050">
                <a:solidFill>
                  <a:srgbClr val="C87E4C"/>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11" name="iṧlïḋè">
              <a:extLst>
                <a:ext uri="{FF2B5EF4-FFF2-40B4-BE49-F238E27FC236}">
                  <a16:creationId xmlns:a16="http://schemas.microsoft.com/office/drawing/2014/main" xmlns="" id="{AA7C20B2-4557-48B0-82FB-C530A7AFFF6A}"/>
                </a:ext>
              </a:extLst>
            </p:cNvPr>
            <p:cNvSpPr/>
            <p:nvPr/>
          </p:nvSpPr>
          <p:spPr>
            <a:xfrm>
              <a:off x="5893363" y="2331498"/>
              <a:ext cx="2234635" cy="805150"/>
            </a:xfrm>
            <a:prstGeom prst="parallelogram">
              <a:avLst/>
            </a:prstGeom>
            <a:solidFill>
              <a:srgbClr val="C87E4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sz="2400" b="1" i="1" dirty="0">
                  <a:solidFill>
                    <a:schemeClr val="bg1"/>
                  </a:solidFill>
                </a:rPr>
                <a:t>15</a:t>
              </a:r>
              <a:r>
                <a:rPr lang="zh-CN" altLang="en-US" sz="2400" b="1" i="1" dirty="0">
                  <a:solidFill>
                    <a:schemeClr val="bg1"/>
                  </a:solidFill>
                </a:rPr>
                <a:t>世纪末</a:t>
              </a:r>
              <a:endParaRPr sz="2400" b="1" i="1" dirty="0">
                <a:solidFill>
                  <a:schemeClr val="bg1"/>
                </a:solidFill>
              </a:endParaRPr>
            </a:p>
          </p:txBody>
        </p:sp>
      </p:grpSp>
    </p:spTree>
    <p:extLst>
      <p:ext uri="{BB962C8B-B14F-4D97-AF65-F5344CB8AC3E}">
        <p14:creationId xmlns:p14="http://schemas.microsoft.com/office/powerpoint/2010/main" val="419747042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4">
            <a:extLst>
              <a:ext uri="{FF2B5EF4-FFF2-40B4-BE49-F238E27FC236}">
                <a16:creationId xmlns:a16="http://schemas.microsoft.com/office/drawing/2014/main" xmlns="" id="{30FFE642-5473-4364-A405-E8042233B4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8" t="6232" r="4278" b="18659"/>
          <a:stretch/>
        </p:blipFill>
        <p:spPr bwMode="auto">
          <a:xfrm>
            <a:off x="5891212" y="0"/>
            <a:ext cx="63007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10594" name="平行四边形 1"/>
          <p:cNvSpPr>
            <a:spLocks noChangeArrowheads="1"/>
          </p:cNvSpPr>
          <p:nvPr/>
        </p:nvSpPr>
        <p:spPr bwMode="auto">
          <a:xfrm rot="10800000">
            <a:off x="-4691063" y="0"/>
            <a:ext cx="6105526" cy="5665788"/>
          </a:xfrm>
          <a:prstGeom prst="parallelogram">
            <a:avLst>
              <a:gd name="adj" fmla="val 25015"/>
            </a:avLst>
          </a:prstGeom>
          <a:solidFill>
            <a:srgbClr val="C87E4C"/>
          </a:solidFill>
          <a:ln w="25400" algn="ctr">
            <a:noFill/>
            <a:miter lim="800000"/>
            <a:headEnd/>
            <a:tailEnd/>
          </a:ln>
        </p:spPr>
        <p:txBody>
          <a:bodyPr rot="10800000" lIns="91424" tIns="45718" rIns="91424"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900" b="0" i="0" u="none" strike="noStrike" kern="1200" cap="none" spc="0" normalizeH="0" baseline="0" noProof="0">
              <a:ln>
                <a:noFill/>
              </a:ln>
              <a:solidFill>
                <a:srgbClr val="FFFFFF"/>
              </a:solidFill>
              <a:effectLst/>
              <a:uLnTx/>
              <a:uFillTx/>
              <a:latin typeface="Calibri" pitchFamily="34" charset="0"/>
              <a:ea typeface="宋体" charset="-122"/>
            </a:endParaRPr>
          </a:p>
        </p:txBody>
      </p:sp>
      <p:cxnSp>
        <p:nvCxnSpPr>
          <p:cNvPr id="5" name="直接连接符 4"/>
          <p:cNvCxnSpPr/>
          <p:nvPr/>
        </p:nvCxnSpPr>
        <p:spPr>
          <a:xfrm flipH="1">
            <a:off x="601663" y="0"/>
            <a:ext cx="1042987" cy="4143375"/>
          </a:xfrm>
          <a:prstGeom prst="line">
            <a:avLst/>
          </a:prstGeom>
          <a:ln w="28575">
            <a:solidFill>
              <a:srgbClr val="C87E4C"/>
            </a:solidFill>
          </a:ln>
        </p:spPr>
        <p:style>
          <a:lnRef idx="1">
            <a:schemeClr val="accent1"/>
          </a:lnRef>
          <a:fillRef idx="0">
            <a:schemeClr val="accent1"/>
          </a:fillRef>
          <a:effectRef idx="0">
            <a:schemeClr val="accent1"/>
          </a:effectRef>
          <a:fontRef idx="minor">
            <a:schemeClr val="tx1"/>
          </a:fontRef>
        </p:style>
      </p:cxnSp>
      <p:sp>
        <p:nvSpPr>
          <p:cNvPr id="110598" name="直角三角形 16"/>
          <p:cNvSpPr>
            <a:spLocks noChangeArrowheads="1"/>
          </p:cNvSpPr>
          <p:nvPr/>
        </p:nvSpPr>
        <p:spPr bwMode="auto">
          <a:xfrm flipH="1">
            <a:off x="11304588" y="3255963"/>
            <a:ext cx="887412" cy="3625850"/>
          </a:xfrm>
          <a:prstGeom prst="rtTriangle">
            <a:avLst/>
          </a:prstGeom>
          <a:gradFill rotWithShape="1">
            <a:gsLst>
              <a:gs pos="0">
                <a:schemeClr val="bg1"/>
              </a:gs>
              <a:gs pos="100000">
                <a:srgbClr val="D9D9D9"/>
              </a:gs>
            </a:gsLst>
            <a:lin ang="8400000"/>
          </a:gradFill>
          <a:ln w="25400" algn="ctr">
            <a:noFill/>
            <a:miter lim="800000"/>
            <a:headEnd/>
            <a:tailEnd/>
          </a:ln>
        </p:spPr>
        <p:txBody>
          <a:bodyPr lIns="91424" tIns="45718" rIns="91424"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900" b="0" i="0" u="none" strike="noStrike" kern="1200" cap="none" spc="0" normalizeH="0" baseline="0" noProof="0">
              <a:ln>
                <a:noFill/>
              </a:ln>
              <a:solidFill>
                <a:srgbClr val="FFFFFF"/>
              </a:solidFill>
              <a:effectLst/>
              <a:uLnTx/>
              <a:uFillTx/>
              <a:latin typeface="Calibri" pitchFamily="34" charset="0"/>
              <a:ea typeface="宋体" charset="-122"/>
            </a:endParaRPr>
          </a:p>
        </p:txBody>
      </p:sp>
      <p:cxnSp>
        <p:nvCxnSpPr>
          <p:cNvPr id="10" name="直接连接符 9"/>
          <p:cNvCxnSpPr/>
          <p:nvPr/>
        </p:nvCxnSpPr>
        <p:spPr>
          <a:xfrm flipH="1">
            <a:off x="11304588" y="3233738"/>
            <a:ext cx="1068387" cy="4167187"/>
          </a:xfrm>
          <a:prstGeom prst="line">
            <a:avLst/>
          </a:prstGeom>
          <a:ln w="28575">
            <a:solidFill>
              <a:srgbClr val="C87E4C"/>
            </a:solidFill>
          </a:ln>
        </p:spPr>
        <p:style>
          <a:lnRef idx="1">
            <a:schemeClr val="accent1"/>
          </a:lnRef>
          <a:fillRef idx="0">
            <a:schemeClr val="accent1"/>
          </a:fillRef>
          <a:effectRef idx="0">
            <a:schemeClr val="accent1"/>
          </a:effectRef>
          <a:fontRef idx="minor">
            <a:schemeClr val="tx1"/>
          </a:fontRef>
        </p:style>
      </p:cxnSp>
      <p:sp>
        <p:nvSpPr>
          <p:cNvPr id="110600" name="直角三角形 17"/>
          <p:cNvSpPr>
            <a:spLocks noChangeArrowheads="1"/>
          </p:cNvSpPr>
          <p:nvPr/>
        </p:nvSpPr>
        <p:spPr bwMode="auto">
          <a:xfrm rot="10800000" flipH="1">
            <a:off x="5875338" y="0"/>
            <a:ext cx="1698625" cy="6934200"/>
          </a:xfrm>
          <a:prstGeom prst="rtTriangle">
            <a:avLst/>
          </a:prstGeom>
          <a:solidFill>
            <a:schemeClr val="bg1"/>
          </a:solidFill>
          <a:ln w="25400" algn="ctr">
            <a:noFill/>
            <a:miter lim="800000"/>
            <a:headEnd/>
            <a:tailEnd/>
          </a:ln>
        </p:spPr>
        <p:txBody>
          <a:bodyPr rot="10800000" lIns="91424" tIns="45718" rIns="91424"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900" b="0" i="0" u="none" strike="noStrike" kern="1200" cap="none" spc="0" normalizeH="0" baseline="0" noProof="0">
              <a:ln>
                <a:noFill/>
              </a:ln>
              <a:solidFill>
                <a:srgbClr val="FFFFFF"/>
              </a:solidFill>
              <a:effectLst/>
              <a:uLnTx/>
              <a:uFillTx/>
              <a:latin typeface="Calibri" pitchFamily="34" charset="0"/>
              <a:ea typeface="宋体" charset="-122"/>
            </a:endParaRPr>
          </a:p>
        </p:txBody>
      </p:sp>
      <p:cxnSp>
        <p:nvCxnSpPr>
          <p:cNvPr id="20" name="直接连接符 19"/>
          <p:cNvCxnSpPr/>
          <p:nvPr/>
        </p:nvCxnSpPr>
        <p:spPr>
          <a:xfrm flipH="1">
            <a:off x="6716713" y="-1209675"/>
            <a:ext cx="1138237" cy="4638675"/>
          </a:xfrm>
          <a:prstGeom prst="line">
            <a:avLst/>
          </a:prstGeom>
          <a:ln w="50800">
            <a:solidFill>
              <a:srgbClr val="C87E4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424613" y="-2635250"/>
            <a:ext cx="1177925" cy="4597400"/>
          </a:xfrm>
          <a:prstGeom prst="line">
            <a:avLst/>
          </a:prstGeom>
          <a:ln w="28575">
            <a:solidFill>
              <a:srgbClr val="C87E4C"/>
            </a:solidFill>
          </a:ln>
        </p:spPr>
        <p:style>
          <a:lnRef idx="1">
            <a:schemeClr val="accent1"/>
          </a:lnRef>
          <a:fillRef idx="0">
            <a:schemeClr val="accent1"/>
          </a:fillRef>
          <a:effectRef idx="0">
            <a:schemeClr val="accent1"/>
          </a:effectRef>
          <a:fontRef idx="minor">
            <a:schemeClr val="tx1"/>
          </a:fontRef>
        </p:style>
      </p:cxnSp>
      <p:sp>
        <p:nvSpPr>
          <p:cNvPr id="110603" name="平行四边形 18"/>
          <p:cNvSpPr>
            <a:spLocks noChangeArrowheads="1"/>
          </p:cNvSpPr>
          <p:nvPr/>
        </p:nvSpPr>
        <p:spPr bwMode="auto">
          <a:xfrm rot="10800000">
            <a:off x="11487150" y="4602163"/>
            <a:ext cx="3036888" cy="2819400"/>
          </a:xfrm>
          <a:prstGeom prst="parallelogram">
            <a:avLst>
              <a:gd name="adj" fmla="val 24999"/>
            </a:avLst>
          </a:prstGeom>
          <a:solidFill>
            <a:srgbClr val="C87E4C"/>
          </a:solidFill>
          <a:ln w="25400" algn="ctr">
            <a:noFill/>
            <a:miter lim="800000"/>
            <a:headEnd/>
            <a:tailEnd/>
          </a:ln>
        </p:spPr>
        <p:txBody>
          <a:bodyPr rot="10800000" lIns="91424" tIns="45718" rIns="91424"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900" b="0" i="0" u="none" strike="noStrike" kern="1200" cap="none" spc="0" normalizeH="0" baseline="0" noProof="0">
              <a:ln>
                <a:noFill/>
              </a:ln>
              <a:solidFill>
                <a:srgbClr val="FFFFFF"/>
              </a:solidFill>
              <a:effectLst/>
              <a:uLnTx/>
              <a:uFillTx/>
              <a:latin typeface="Calibri" pitchFamily="34" charset="0"/>
              <a:ea typeface="宋体" charset="-122"/>
            </a:endParaRPr>
          </a:p>
        </p:txBody>
      </p:sp>
      <p:sp>
        <p:nvSpPr>
          <p:cNvPr id="29" name="矩形 1">
            <a:extLst>
              <a:ext uri="{FF2B5EF4-FFF2-40B4-BE49-F238E27FC236}">
                <a16:creationId xmlns:a16="http://schemas.microsoft.com/office/drawing/2014/main" xmlns="" id="{9C8B9B5B-0142-4787-9DAD-30B4E3CB1056}"/>
              </a:ext>
            </a:extLst>
          </p:cNvPr>
          <p:cNvSpPr>
            <a:spLocks noChangeArrowheads="1"/>
          </p:cNvSpPr>
          <p:nvPr/>
        </p:nvSpPr>
        <p:spPr bwMode="auto">
          <a:xfrm>
            <a:off x="1372479" y="3214815"/>
            <a:ext cx="4460874" cy="298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科学揭示了资本主义生产方式的本质和资本主义</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剥削的秘密</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，为我们透视资本主义政治和文化的本质、把握资本主义的历史命运奠定了坚实的基础。</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D4416C1B-DAA1-4C47-9462-D01A7FBCFE3B}"/>
              </a:ext>
            </a:extLst>
          </p:cNvPr>
          <p:cNvSpPr/>
          <p:nvPr/>
        </p:nvSpPr>
        <p:spPr>
          <a:xfrm>
            <a:off x="2798323" y="710798"/>
            <a:ext cx="1609186" cy="646331"/>
          </a:xfrm>
          <a:prstGeom prst="rect">
            <a:avLst/>
          </a:prstGeom>
        </p:spPr>
        <p:txBody>
          <a:bodyPr wrap="square">
            <a:spAutoFit/>
          </a:bodyPr>
          <a:lstStyle/>
          <a:p>
            <a:pPr algn="ctr"/>
            <a:r>
              <a:rPr lang="zh-CN" altLang="en-US" sz="3600" b="1" dirty="0">
                <a:solidFill>
                  <a:prstClr val="black"/>
                </a:solidFill>
                <a:latin typeface="微软雅黑" panose="020B0503020204020204" pitchFamily="34" charset="-122"/>
                <a:ea typeface="微软雅黑" panose="020B0503020204020204" pitchFamily="34" charset="-122"/>
              </a:rPr>
              <a:t>马克思</a:t>
            </a:r>
            <a:endParaRPr lang="en-US" altLang="zh-CN" sz="3600" b="1" dirty="0">
              <a:solidFill>
                <a:prstClr val="black"/>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xmlns="" id="{B5408ABD-0AFC-40DC-8AB5-2E83924DBF73}"/>
              </a:ext>
            </a:extLst>
          </p:cNvPr>
          <p:cNvGrpSpPr/>
          <p:nvPr/>
        </p:nvGrpSpPr>
        <p:grpSpPr>
          <a:xfrm>
            <a:off x="1461443" y="2373821"/>
            <a:ext cx="4282946" cy="665296"/>
            <a:chOff x="1290764" y="2013736"/>
            <a:chExt cx="4555998" cy="665296"/>
          </a:xfrm>
        </p:grpSpPr>
        <p:sp>
          <p:nvSpPr>
            <p:cNvPr id="45" name="圆角矩形 31">
              <a:extLst>
                <a:ext uri="{FF2B5EF4-FFF2-40B4-BE49-F238E27FC236}">
                  <a16:creationId xmlns:a16="http://schemas.microsoft.com/office/drawing/2014/main" xmlns="" id="{4FC3F950-9998-455A-AE30-9311D83D81C3}"/>
                </a:ext>
              </a:extLst>
            </p:cNvPr>
            <p:cNvSpPr/>
            <p:nvPr/>
          </p:nvSpPr>
          <p:spPr>
            <a:xfrm>
              <a:off x="1290764" y="2013736"/>
              <a:ext cx="4555998" cy="665296"/>
            </a:xfrm>
            <a:prstGeom prst="roundRect">
              <a:avLst/>
            </a:prstGeom>
            <a:solidFill>
              <a:srgbClr val="C87E4C"/>
            </a:solidFill>
            <a:ln w="38100" cap="flat" cmpd="sng" algn="ctr">
              <a:no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endParaRPr lang="zh-CN" altLang="en-US">
                <a:solidFill>
                  <a:schemeClr val="accent2">
                    <a:lumMod val="75000"/>
                  </a:schemeClr>
                </a:solidFill>
                <a:latin typeface="字魂36号-正文宋楷" panose="02000000000000000000" pitchFamily="2" charset="-122"/>
                <a:ea typeface="字魂36号-正文宋楷" panose="02000000000000000000" pitchFamily="2" charset="-122"/>
              </a:endParaRPr>
            </a:p>
          </p:txBody>
        </p:sp>
        <p:sp>
          <p:nvSpPr>
            <p:cNvPr id="8" name="矩形 7">
              <a:extLst>
                <a:ext uri="{FF2B5EF4-FFF2-40B4-BE49-F238E27FC236}">
                  <a16:creationId xmlns:a16="http://schemas.microsoft.com/office/drawing/2014/main" xmlns="" id="{E3CFBF64-B515-4BD3-BABF-EFD070DAF0F7}"/>
                </a:ext>
              </a:extLst>
            </p:cNvPr>
            <p:cNvSpPr/>
            <p:nvPr/>
          </p:nvSpPr>
          <p:spPr>
            <a:xfrm>
              <a:off x="2515631" y="2084774"/>
              <a:ext cx="2106262" cy="523220"/>
            </a:xfrm>
            <a:prstGeom prst="rect">
              <a:avLst/>
            </a:prstGeom>
          </p:spPr>
          <p:txBody>
            <a:bodyPr wrap="none">
              <a:spAutoFit/>
            </a:bodyPr>
            <a:lstStyle/>
            <a:p>
              <a:pPr lvl="0" algn="ctr"/>
              <a:r>
                <a:rPr lang="zh-CN" altLang="en-US" sz="2800" b="1" dirty="0">
                  <a:solidFill>
                    <a:schemeClr val="bg1"/>
                  </a:solidFill>
                  <a:latin typeface="微软雅黑" panose="020B0503020204020204" pitchFamily="34" charset="-122"/>
                  <a:ea typeface="微软雅黑" panose="020B0503020204020204" pitchFamily="34" charset="-122"/>
                </a:rPr>
                <a:t>剩余价值论</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xmlns="" id="{1BC23E1A-CA23-4550-BE60-4350B7D49D2E}"/>
              </a:ext>
            </a:extLst>
          </p:cNvPr>
          <p:cNvGrpSpPr/>
          <p:nvPr/>
        </p:nvGrpSpPr>
        <p:grpSpPr>
          <a:xfrm>
            <a:off x="1461443" y="1532827"/>
            <a:ext cx="4282946" cy="665296"/>
            <a:chOff x="1290764" y="2013736"/>
            <a:chExt cx="4555998" cy="665296"/>
          </a:xfrm>
        </p:grpSpPr>
        <p:sp>
          <p:nvSpPr>
            <p:cNvPr id="50" name="圆角矩形 31">
              <a:extLst>
                <a:ext uri="{FF2B5EF4-FFF2-40B4-BE49-F238E27FC236}">
                  <a16:creationId xmlns:a16="http://schemas.microsoft.com/office/drawing/2014/main" xmlns="" id="{70AC18EF-E530-460D-B06F-0A4E0E224377}"/>
                </a:ext>
              </a:extLst>
            </p:cNvPr>
            <p:cNvSpPr/>
            <p:nvPr/>
          </p:nvSpPr>
          <p:spPr>
            <a:xfrm>
              <a:off x="1290764" y="2013736"/>
              <a:ext cx="4555998" cy="665296"/>
            </a:xfrm>
            <a:prstGeom prst="roundRect">
              <a:avLst/>
            </a:prstGeom>
            <a:solidFill>
              <a:srgbClr val="C87E4C"/>
            </a:solidFill>
            <a:ln w="38100" cap="flat" cmpd="sng" algn="ctr">
              <a:no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endParaRPr lang="zh-CN" altLang="en-US">
                <a:solidFill>
                  <a:schemeClr val="accent2">
                    <a:lumMod val="75000"/>
                  </a:schemeClr>
                </a:solidFill>
                <a:latin typeface="字魂36号-正文宋楷" panose="02000000000000000000" pitchFamily="2" charset="-122"/>
                <a:ea typeface="字魂36号-正文宋楷" panose="02000000000000000000" pitchFamily="2" charset="-122"/>
              </a:endParaRPr>
            </a:p>
          </p:txBody>
        </p:sp>
        <p:sp>
          <p:nvSpPr>
            <p:cNvPr id="51" name="矩形 50">
              <a:extLst>
                <a:ext uri="{FF2B5EF4-FFF2-40B4-BE49-F238E27FC236}">
                  <a16:creationId xmlns:a16="http://schemas.microsoft.com/office/drawing/2014/main" xmlns="" id="{B9756281-DBBB-4EA4-976A-BEBEB2072215}"/>
                </a:ext>
              </a:extLst>
            </p:cNvPr>
            <p:cNvSpPr/>
            <p:nvPr/>
          </p:nvSpPr>
          <p:spPr>
            <a:xfrm>
              <a:off x="2515632" y="2084774"/>
              <a:ext cx="2106262" cy="523220"/>
            </a:xfrm>
            <a:prstGeom prst="rect">
              <a:avLst/>
            </a:prstGeom>
          </p:spPr>
          <p:txBody>
            <a:bodyPr wrap="none">
              <a:spAutoFit/>
            </a:bodyPr>
            <a:lstStyle/>
            <a:p>
              <a:pPr lvl="0" algn="ctr"/>
              <a:r>
                <a:rPr lang="zh-CN" altLang="en-US" sz="2800" b="1" dirty="0">
                  <a:solidFill>
                    <a:schemeClr val="bg1"/>
                  </a:solidFill>
                  <a:latin typeface="微软雅黑" panose="020B0503020204020204" pitchFamily="34" charset="-122"/>
                  <a:ea typeface="微软雅黑" panose="020B0503020204020204" pitchFamily="34" charset="-122"/>
                </a:rPr>
                <a:t>劳动价值论</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257CCCA2-8C76-4DF7-B53C-4B1DC7100299}"/>
              </a:ext>
            </a:extLst>
          </p:cNvPr>
          <p:cNvGrpSpPr/>
          <p:nvPr/>
        </p:nvGrpSpPr>
        <p:grpSpPr>
          <a:xfrm>
            <a:off x="0" y="2683409"/>
            <a:ext cx="9144000" cy="2960688"/>
            <a:chOff x="1524000" y="2336800"/>
            <a:chExt cx="9144000" cy="2960688"/>
          </a:xfrm>
        </p:grpSpPr>
        <p:sp>
          <p:nvSpPr>
            <p:cNvPr id="7" name="MH_Other_1">
              <a:extLst>
                <a:ext uri="{FF2B5EF4-FFF2-40B4-BE49-F238E27FC236}">
                  <a16:creationId xmlns:a16="http://schemas.microsoft.com/office/drawing/2014/main" xmlns="" id="{F360DB52-D013-4780-9BD5-508892534449}"/>
                </a:ext>
              </a:extLst>
            </p:cNvPr>
            <p:cNvSpPr/>
            <p:nvPr>
              <p:custDataLst>
                <p:tags r:id="rId1"/>
              </p:custDataLst>
            </p:nvPr>
          </p:nvSpPr>
          <p:spPr>
            <a:xfrm>
              <a:off x="1524000" y="2336800"/>
              <a:ext cx="9144000" cy="296068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latin typeface="Arial" panose="020B0604020202020204" pitchFamily="34" charset="0"/>
                <a:ea typeface="微软雅黑" panose="020B0503020204020204" pitchFamily="34" charset="-122"/>
              </a:endParaRPr>
            </a:p>
          </p:txBody>
        </p:sp>
        <p:sp>
          <p:nvSpPr>
            <p:cNvPr id="8" name="MH_Other_2">
              <a:extLst>
                <a:ext uri="{FF2B5EF4-FFF2-40B4-BE49-F238E27FC236}">
                  <a16:creationId xmlns:a16="http://schemas.microsoft.com/office/drawing/2014/main" xmlns="" id="{6693A063-0834-48F0-A77E-5434DE547A6E}"/>
                </a:ext>
              </a:extLst>
            </p:cNvPr>
            <p:cNvSpPr/>
            <p:nvPr>
              <p:custDataLst>
                <p:tags r:id="rId2"/>
              </p:custDataLst>
            </p:nvPr>
          </p:nvSpPr>
          <p:spPr>
            <a:xfrm>
              <a:off x="1752083" y="2336801"/>
              <a:ext cx="2385460" cy="77946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400" b="1" dirty="0">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资本原始积累</a:t>
              </a:r>
            </a:p>
          </p:txBody>
        </p:sp>
      </p:gr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pic>
        <p:nvPicPr>
          <p:cNvPr id="81922" name="Picture 2">
            <a:extLst>
              <a:ext uri="{FF2B5EF4-FFF2-40B4-BE49-F238E27FC236}">
                <a16:creationId xmlns:a16="http://schemas.microsoft.com/office/drawing/2014/main" xmlns="" id="{CAD3164A-3DFF-4C60-84A1-920210895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2745" y="2225090"/>
            <a:ext cx="5340201" cy="3877327"/>
          </a:xfrm>
          <a:prstGeom prst="roundRect">
            <a:avLst/>
          </a:prstGeom>
          <a:noFill/>
          <a:extLst>
            <a:ext uri="{909E8E84-426E-40DD-AFC4-6F175D3DCCD1}">
              <a14:hiddenFill xmlns:a14="http://schemas.microsoft.com/office/drawing/2010/main">
                <a:solidFill>
                  <a:srgbClr val="FFFFFF"/>
                </a:solidFill>
              </a14:hiddenFill>
            </a:ext>
          </a:extLst>
        </p:spPr>
      </p:pic>
      <p:sp>
        <p:nvSpPr>
          <p:cNvPr id="6" name="矩形: 圆角 5">
            <a:extLst>
              <a:ext uri="{FF2B5EF4-FFF2-40B4-BE49-F238E27FC236}">
                <a16:creationId xmlns:a16="http://schemas.microsoft.com/office/drawing/2014/main" xmlns="" id="{B67CF5D2-E61E-4F66-9C82-C0C7D64AA040}"/>
              </a:ext>
            </a:extLst>
          </p:cNvPr>
          <p:cNvSpPr/>
          <p:nvPr/>
        </p:nvSpPr>
        <p:spPr>
          <a:xfrm>
            <a:off x="3817257" y="1067806"/>
            <a:ext cx="45574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（三）资本的原始积累</a:t>
            </a:r>
          </a:p>
        </p:txBody>
      </p:sp>
      <p:sp>
        <p:nvSpPr>
          <p:cNvPr id="13" name="文本框 1">
            <a:extLst>
              <a:ext uri="{FF2B5EF4-FFF2-40B4-BE49-F238E27FC236}">
                <a16:creationId xmlns:a16="http://schemas.microsoft.com/office/drawing/2014/main" xmlns="" id="{700EDF2B-46F1-4A60-A972-C10275584E08}"/>
              </a:ext>
            </a:extLst>
          </p:cNvPr>
          <p:cNvSpPr txBox="1">
            <a:spLocks noChangeArrowheads="1"/>
          </p:cNvSpPr>
          <p:nvPr/>
        </p:nvSpPr>
        <p:spPr bwMode="auto">
          <a:xfrm>
            <a:off x="228083" y="3648185"/>
            <a:ext cx="562117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t>以暴力手段使生产者与生产资料相分离，资本迅速集中于少数人手中，资本主义得以迅速发展的历史过程</a:t>
            </a:r>
            <a:endParaRPr lang="zh-CN" altLang="en-US" sz="2400" dirty="0">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931324337"/>
      </p:ext>
    </p:extLst>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sp>
        <p:nvSpPr>
          <p:cNvPr id="14" name="文本框 1">
            <a:extLst>
              <a:ext uri="{FF2B5EF4-FFF2-40B4-BE49-F238E27FC236}">
                <a16:creationId xmlns:a16="http://schemas.microsoft.com/office/drawing/2014/main" xmlns="" id="{984C4BAE-CBB5-4E18-9E99-5E9FDB653F17}"/>
              </a:ext>
            </a:extLst>
          </p:cNvPr>
          <p:cNvSpPr txBox="1">
            <a:spLocks noChangeArrowheads="1"/>
          </p:cNvSpPr>
          <p:nvPr/>
        </p:nvSpPr>
        <p:spPr bwMode="auto">
          <a:xfrm>
            <a:off x="0" y="3425758"/>
            <a:ext cx="6211207" cy="2808000"/>
          </a:xfrm>
          <a:prstGeom prst="rect">
            <a:avLst/>
          </a:prstGeom>
          <a:solidFill>
            <a:schemeClr val="accent2">
              <a:lumMod val="20000"/>
              <a:lumOff val="80000"/>
            </a:schemeClr>
          </a:solidFill>
          <a:ln>
            <a:noFill/>
          </a:ln>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defRPr/>
            </a:pPr>
            <a:endParaRPr lang="zh-CN" altLang="en-US" sz="2400" dirty="0">
              <a:latin typeface="+mn-ea"/>
              <a:ea typeface="+mn-ea"/>
              <a:sym typeface="微软雅黑" panose="020B0503020204020204" pitchFamily="34" charset="-122"/>
            </a:endParaRPr>
          </a:p>
        </p:txBody>
      </p:sp>
      <p:grpSp>
        <p:nvGrpSpPr>
          <p:cNvPr id="2" name="组合 1">
            <a:extLst>
              <a:ext uri="{FF2B5EF4-FFF2-40B4-BE49-F238E27FC236}">
                <a16:creationId xmlns:a16="http://schemas.microsoft.com/office/drawing/2014/main" xmlns="" id="{DF8175D4-4359-424E-9F7E-E4C83B6EF7B9}"/>
              </a:ext>
            </a:extLst>
          </p:cNvPr>
          <p:cNvGrpSpPr/>
          <p:nvPr/>
        </p:nvGrpSpPr>
        <p:grpSpPr>
          <a:xfrm>
            <a:off x="6313713" y="3440696"/>
            <a:ext cx="5412619" cy="3233705"/>
            <a:chOff x="6618513" y="3283357"/>
            <a:chExt cx="5412619" cy="3233705"/>
          </a:xfrm>
        </p:grpSpPr>
        <p:pic>
          <p:nvPicPr>
            <p:cNvPr id="3" name="图片 2">
              <a:extLst>
                <a:ext uri="{FF2B5EF4-FFF2-40B4-BE49-F238E27FC236}">
                  <a16:creationId xmlns:a16="http://schemas.microsoft.com/office/drawing/2014/main" xmlns="" id="{50F765DC-2DF4-4133-A320-6BD646D6DB1D}"/>
                </a:ext>
              </a:extLst>
            </p:cNvPr>
            <p:cNvPicPr>
              <a:picLocks noChangeAspect="1"/>
            </p:cNvPicPr>
            <p:nvPr/>
          </p:nvPicPr>
          <p:blipFill rotWithShape="1">
            <a:blip r:embed="rId7">
              <a:extLst>
                <a:ext uri="{28A0092B-C50C-407E-A947-70E740481C1C}">
                  <a14:useLocalDpi xmlns:a14="http://schemas.microsoft.com/office/drawing/2010/main" val="0"/>
                </a:ext>
              </a:extLst>
            </a:blip>
            <a:srcRect b="10251"/>
            <a:stretch/>
          </p:blipFill>
          <p:spPr>
            <a:xfrm>
              <a:off x="6618513" y="3283357"/>
              <a:ext cx="5412619" cy="2740072"/>
            </a:xfrm>
            <a:prstGeom prst="rect">
              <a:avLst/>
            </a:prstGeom>
          </p:spPr>
        </p:pic>
        <p:sp>
          <p:nvSpPr>
            <p:cNvPr id="9" name="矩形 3">
              <a:extLst>
                <a:ext uri="{FF2B5EF4-FFF2-40B4-BE49-F238E27FC236}">
                  <a16:creationId xmlns:a16="http://schemas.microsoft.com/office/drawing/2014/main" xmlns="" id="{4524F531-236C-4C48-A3FF-367CDC339075}"/>
                </a:ext>
              </a:extLst>
            </p:cNvPr>
            <p:cNvSpPr>
              <a:spLocks noChangeArrowheads="1"/>
            </p:cNvSpPr>
            <p:nvPr/>
          </p:nvSpPr>
          <p:spPr bwMode="auto">
            <a:xfrm>
              <a:off x="7510310" y="6147730"/>
              <a:ext cx="36290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dirty="0">
                  <a:latin typeface="微软雅黑" panose="020B0503020204020204" pitchFamily="34" charset="-122"/>
                  <a:sym typeface="微软雅黑" panose="020B0503020204020204" pitchFamily="34" charset="-122"/>
                </a:rPr>
                <a:t>印第安人大屠杀</a:t>
              </a:r>
            </a:p>
          </p:txBody>
        </p:sp>
      </p:grpSp>
      <p:sp>
        <p:nvSpPr>
          <p:cNvPr id="8" name="矩形: 圆角 7">
            <a:extLst>
              <a:ext uri="{FF2B5EF4-FFF2-40B4-BE49-F238E27FC236}">
                <a16:creationId xmlns:a16="http://schemas.microsoft.com/office/drawing/2014/main" xmlns="" id="{8611D321-278E-4A16-BD5D-31274E9DBF86}"/>
              </a:ext>
            </a:extLst>
          </p:cNvPr>
          <p:cNvSpPr/>
          <p:nvPr/>
        </p:nvSpPr>
        <p:spPr>
          <a:xfrm>
            <a:off x="3817257" y="1067806"/>
            <a:ext cx="45574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（三）资本的原始积累</a:t>
            </a:r>
          </a:p>
        </p:txBody>
      </p:sp>
      <p:sp>
        <p:nvSpPr>
          <p:cNvPr id="10" name="MH_SubTitle_2">
            <a:extLst>
              <a:ext uri="{FF2B5EF4-FFF2-40B4-BE49-F238E27FC236}">
                <a16:creationId xmlns:a16="http://schemas.microsoft.com/office/drawing/2014/main" xmlns="" id="{A21B8FC9-6E9F-4243-93B8-4BCC8C5CEC73}"/>
              </a:ext>
            </a:extLst>
          </p:cNvPr>
          <p:cNvSpPr/>
          <p:nvPr>
            <p:custDataLst>
              <p:tags r:id="rId1"/>
            </p:custDataLst>
          </p:nvPr>
        </p:nvSpPr>
        <p:spPr>
          <a:xfrm>
            <a:off x="494621" y="1941513"/>
            <a:ext cx="1254125" cy="1255712"/>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C87E4C"/>
          </a:solidFill>
          <a:ln w="12700" cap="flat" cmpd="sng" algn="ctr">
            <a:noFill/>
            <a:prstDash val="solid"/>
            <a:miter lim="800000"/>
          </a:ln>
          <a:effectLst/>
        </p:spPr>
        <p:txBody>
          <a:bodyPr anchor="ctr">
            <a:normAutofit/>
          </a:bodyPr>
          <a:lstStyle/>
          <a:p>
            <a:pPr algn="ctr">
              <a:defRPr/>
            </a:pPr>
            <a:r>
              <a:rPr lang="zh-CN" altLang="en-US" sz="24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在西欧</a:t>
            </a:r>
            <a:endParaRPr lang="en-US" altLang="zh-CN" sz="24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1" name="MH_Other_1">
            <a:extLst>
              <a:ext uri="{FF2B5EF4-FFF2-40B4-BE49-F238E27FC236}">
                <a16:creationId xmlns:a16="http://schemas.microsoft.com/office/drawing/2014/main" xmlns="" id="{1FABE77D-8A2C-479B-AE9B-1EBAB2F72E7B}"/>
              </a:ext>
            </a:extLst>
          </p:cNvPr>
          <p:cNvCxnSpPr>
            <a:cxnSpLocks/>
          </p:cNvCxnSpPr>
          <p:nvPr>
            <p:custDataLst>
              <p:tags r:id="rId2"/>
            </p:custDataLst>
          </p:nvPr>
        </p:nvCxnSpPr>
        <p:spPr>
          <a:xfrm>
            <a:off x="4064000" y="2569369"/>
            <a:ext cx="7262396" cy="0"/>
          </a:xfrm>
          <a:prstGeom prst="straightConnector1">
            <a:avLst/>
          </a:prstGeom>
          <a:ln w="19050">
            <a:solidFill>
              <a:srgbClr val="C87E4C"/>
            </a:solidFill>
            <a:prstDash val="sysDash"/>
            <a:headEnd type="oval"/>
            <a:tailEnd type="stealth"/>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xmlns="" id="{009FCBD1-E68D-4756-AD2B-EF9DBA7F8137}"/>
              </a:ext>
            </a:extLst>
          </p:cNvPr>
          <p:cNvSpPr txBox="1">
            <a:spLocks noChangeArrowheads="1"/>
          </p:cNvSpPr>
          <p:nvPr/>
        </p:nvSpPr>
        <p:spPr bwMode="auto">
          <a:xfrm>
            <a:off x="1748746" y="2338536"/>
            <a:ext cx="2170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b="1" dirty="0">
                <a:solidFill>
                  <a:srgbClr val="C87E4C"/>
                </a:solidFill>
                <a:latin typeface="微软雅黑" panose="020B0503020204020204" pitchFamily="34" charset="-122"/>
                <a:sym typeface="微软雅黑" panose="020B0503020204020204" pitchFamily="34" charset="-122"/>
              </a:rPr>
              <a:t>资本原始积累</a:t>
            </a:r>
          </a:p>
        </p:txBody>
      </p:sp>
      <p:sp>
        <p:nvSpPr>
          <p:cNvPr id="15" name="MH_Other_3">
            <a:extLst>
              <a:ext uri="{FF2B5EF4-FFF2-40B4-BE49-F238E27FC236}">
                <a16:creationId xmlns:a16="http://schemas.microsoft.com/office/drawing/2014/main" xmlns="" id="{05176611-26F2-4F8D-A3C3-2D3348A64F5B}"/>
              </a:ext>
            </a:extLst>
          </p:cNvPr>
          <p:cNvSpPr/>
          <p:nvPr>
            <p:custDataLst>
              <p:tags r:id="rId3"/>
            </p:custDataLst>
          </p:nvPr>
        </p:nvSpPr>
        <p:spPr>
          <a:xfrm>
            <a:off x="5007960" y="2483153"/>
            <a:ext cx="201990" cy="201990"/>
          </a:xfrm>
          <a:prstGeom prst="ellipse">
            <a:avLst/>
          </a:prstGeom>
          <a:solidFill>
            <a:srgbClr val="C87E4C"/>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dirty="0">
              <a:solidFill>
                <a:srgbClr val="FFFFFF"/>
              </a:solidFill>
              <a:ea typeface="微软雅黑" panose="020B0503020204020204" pitchFamily="34" charset="-122"/>
            </a:endParaRPr>
          </a:p>
        </p:txBody>
      </p:sp>
      <p:sp>
        <p:nvSpPr>
          <p:cNvPr id="16" name="MH_Other_3">
            <a:extLst>
              <a:ext uri="{FF2B5EF4-FFF2-40B4-BE49-F238E27FC236}">
                <a16:creationId xmlns:a16="http://schemas.microsoft.com/office/drawing/2014/main" xmlns="" id="{33A83614-45C7-45BF-8045-6AF556749B1B}"/>
              </a:ext>
            </a:extLst>
          </p:cNvPr>
          <p:cNvSpPr/>
          <p:nvPr>
            <p:custDataLst>
              <p:tags r:id="rId4"/>
            </p:custDataLst>
          </p:nvPr>
        </p:nvSpPr>
        <p:spPr>
          <a:xfrm>
            <a:off x="7405038" y="2483153"/>
            <a:ext cx="201990" cy="201990"/>
          </a:xfrm>
          <a:prstGeom prst="ellipse">
            <a:avLst/>
          </a:prstGeom>
          <a:solidFill>
            <a:srgbClr val="C87E4C"/>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dirty="0">
              <a:solidFill>
                <a:srgbClr val="FFFFFF"/>
              </a:solidFill>
              <a:ea typeface="微软雅黑" panose="020B0503020204020204" pitchFamily="34" charset="-122"/>
            </a:endParaRPr>
          </a:p>
        </p:txBody>
      </p:sp>
      <p:sp>
        <p:nvSpPr>
          <p:cNvPr id="17" name="MH_Other_3">
            <a:extLst>
              <a:ext uri="{FF2B5EF4-FFF2-40B4-BE49-F238E27FC236}">
                <a16:creationId xmlns:a16="http://schemas.microsoft.com/office/drawing/2014/main" xmlns="" id="{CA8CCAE4-99F1-4342-AB7D-D95352E15EC0}"/>
              </a:ext>
            </a:extLst>
          </p:cNvPr>
          <p:cNvSpPr/>
          <p:nvPr>
            <p:custDataLst>
              <p:tags r:id="rId5"/>
            </p:custDataLst>
          </p:nvPr>
        </p:nvSpPr>
        <p:spPr>
          <a:xfrm>
            <a:off x="9802116" y="2483153"/>
            <a:ext cx="201990" cy="201990"/>
          </a:xfrm>
          <a:prstGeom prst="ellipse">
            <a:avLst/>
          </a:prstGeom>
          <a:solidFill>
            <a:srgbClr val="C87E4C"/>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dirty="0">
              <a:solidFill>
                <a:srgbClr val="FFFFFF"/>
              </a:solidFill>
              <a:ea typeface="微软雅黑" panose="020B0503020204020204" pitchFamily="34" charset="-122"/>
            </a:endParaRPr>
          </a:p>
        </p:txBody>
      </p:sp>
      <p:sp>
        <p:nvSpPr>
          <p:cNvPr id="6" name="矩形 5">
            <a:extLst>
              <a:ext uri="{FF2B5EF4-FFF2-40B4-BE49-F238E27FC236}">
                <a16:creationId xmlns:a16="http://schemas.microsoft.com/office/drawing/2014/main" xmlns="" id="{562B8AA9-FFF6-4949-B937-EA55C48C323B}"/>
              </a:ext>
            </a:extLst>
          </p:cNvPr>
          <p:cNvSpPr/>
          <p:nvPr/>
        </p:nvSpPr>
        <p:spPr>
          <a:xfrm>
            <a:off x="4708845" y="2768238"/>
            <a:ext cx="800219" cy="461665"/>
          </a:xfrm>
          <a:prstGeom prst="rect">
            <a:avLst/>
          </a:prstGeom>
        </p:spPr>
        <p:txBody>
          <a:bodyPr wrap="none">
            <a:spAutoFit/>
          </a:bodyPr>
          <a:lstStyle/>
          <a:p>
            <a:r>
              <a:rPr lang="zh-CN" altLang="en-US" sz="2400" dirty="0">
                <a:solidFill>
                  <a:prstClr val="black"/>
                </a:solidFill>
                <a:latin typeface="+mn-ea"/>
                <a:ea typeface="+mn-ea"/>
                <a:sym typeface="微软雅黑" panose="020B0503020204020204" pitchFamily="34" charset="-122"/>
              </a:rPr>
              <a:t>开始</a:t>
            </a:r>
            <a:endParaRPr lang="zh-CN" altLang="en-US" dirty="0">
              <a:latin typeface="+mn-ea"/>
              <a:ea typeface="+mn-ea"/>
            </a:endParaRPr>
          </a:p>
        </p:txBody>
      </p:sp>
      <p:sp>
        <p:nvSpPr>
          <p:cNvPr id="18" name="矩形 17">
            <a:extLst>
              <a:ext uri="{FF2B5EF4-FFF2-40B4-BE49-F238E27FC236}">
                <a16:creationId xmlns:a16="http://schemas.microsoft.com/office/drawing/2014/main" xmlns="" id="{0DBF89AC-8320-4C98-9E37-FF6A3835E203}"/>
              </a:ext>
            </a:extLst>
          </p:cNvPr>
          <p:cNvSpPr/>
          <p:nvPr/>
        </p:nvSpPr>
        <p:spPr>
          <a:xfrm>
            <a:off x="7078600" y="2768238"/>
            <a:ext cx="800219" cy="461665"/>
          </a:xfrm>
          <a:prstGeom prst="rect">
            <a:avLst/>
          </a:prstGeom>
        </p:spPr>
        <p:txBody>
          <a:bodyPr wrap="none">
            <a:spAutoFit/>
          </a:bodyPr>
          <a:lstStyle/>
          <a:p>
            <a:r>
              <a:rPr lang="zh-CN" altLang="en-US" sz="2400" dirty="0">
                <a:solidFill>
                  <a:prstClr val="black"/>
                </a:solidFill>
                <a:latin typeface="+mn-ea"/>
                <a:ea typeface="+mn-ea"/>
                <a:sym typeface="微软雅黑" panose="020B0503020204020204" pitchFamily="34" charset="-122"/>
              </a:rPr>
              <a:t>高潮</a:t>
            </a:r>
            <a:endParaRPr lang="zh-CN" altLang="en-US" dirty="0">
              <a:latin typeface="+mn-ea"/>
              <a:ea typeface="+mn-ea"/>
            </a:endParaRPr>
          </a:p>
        </p:txBody>
      </p:sp>
      <p:sp>
        <p:nvSpPr>
          <p:cNvPr id="19" name="矩形 18">
            <a:extLst>
              <a:ext uri="{FF2B5EF4-FFF2-40B4-BE49-F238E27FC236}">
                <a16:creationId xmlns:a16="http://schemas.microsoft.com/office/drawing/2014/main" xmlns="" id="{730A9A9A-EA91-40E7-B3DF-A54C1C6A3AD1}"/>
              </a:ext>
            </a:extLst>
          </p:cNvPr>
          <p:cNvSpPr/>
          <p:nvPr/>
        </p:nvSpPr>
        <p:spPr>
          <a:xfrm>
            <a:off x="9503001" y="2768238"/>
            <a:ext cx="800219" cy="461665"/>
          </a:xfrm>
          <a:prstGeom prst="rect">
            <a:avLst/>
          </a:prstGeom>
        </p:spPr>
        <p:txBody>
          <a:bodyPr wrap="none">
            <a:spAutoFit/>
          </a:bodyPr>
          <a:lstStyle/>
          <a:p>
            <a:r>
              <a:rPr lang="zh-CN" altLang="en-US" sz="2400" dirty="0">
                <a:solidFill>
                  <a:prstClr val="black"/>
                </a:solidFill>
                <a:latin typeface="+mn-ea"/>
                <a:ea typeface="+mn-ea"/>
                <a:sym typeface="微软雅黑" panose="020B0503020204020204" pitchFamily="34" charset="-122"/>
              </a:rPr>
              <a:t>结束</a:t>
            </a:r>
            <a:endParaRPr lang="zh-CN" altLang="en-US" dirty="0">
              <a:latin typeface="+mn-ea"/>
              <a:ea typeface="+mn-ea"/>
            </a:endParaRPr>
          </a:p>
        </p:txBody>
      </p:sp>
      <p:sp>
        <p:nvSpPr>
          <p:cNvPr id="23" name="文本框 1">
            <a:extLst>
              <a:ext uri="{FF2B5EF4-FFF2-40B4-BE49-F238E27FC236}">
                <a16:creationId xmlns:a16="http://schemas.microsoft.com/office/drawing/2014/main" xmlns="" id="{5709DE03-1132-4A66-9461-A568956A28E5}"/>
              </a:ext>
            </a:extLst>
          </p:cNvPr>
          <p:cNvSpPr txBox="1">
            <a:spLocks noChangeArrowheads="1"/>
          </p:cNvSpPr>
          <p:nvPr/>
        </p:nvSpPr>
        <p:spPr bwMode="auto">
          <a:xfrm>
            <a:off x="4119305" y="1876871"/>
            <a:ext cx="2181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en-US" altLang="zh-CN" sz="2400" b="1" dirty="0">
                <a:latin typeface="微软雅黑" panose="020B0503020204020204" pitchFamily="34" charset="-122"/>
                <a:sym typeface="微软雅黑" panose="020B0503020204020204" pitchFamily="34" charset="-122"/>
              </a:rPr>
              <a:t>15</a:t>
            </a:r>
            <a:r>
              <a:rPr lang="zh-CN" altLang="en-US" sz="2400" b="1" dirty="0">
                <a:latin typeface="微软雅黑" panose="020B0503020204020204" pitchFamily="34" charset="-122"/>
                <a:sym typeface="微软雅黑" panose="020B0503020204020204" pitchFamily="34" charset="-122"/>
              </a:rPr>
              <a:t>世纪后</a:t>
            </a:r>
            <a:r>
              <a:rPr lang="en-US" altLang="zh-CN" sz="2400" b="1" dirty="0">
                <a:latin typeface="微软雅黑" panose="020B0503020204020204" pitchFamily="34" charset="-122"/>
                <a:sym typeface="微软雅黑" panose="020B0503020204020204" pitchFamily="34" charset="-122"/>
              </a:rPr>
              <a:t>30</a:t>
            </a:r>
            <a:r>
              <a:rPr lang="zh-CN" altLang="en-US" sz="2400" b="1" dirty="0">
                <a:latin typeface="微软雅黑" panose="020B0503020204020204" pitchFamily="34" charset="-122"/>
                <a:sym typeface="微软雅黑" panose="020B0503020204020204" pitchFamily="34" charset="-122"/>
              </a:rPr>
              <a:t>年</a:t>
            </a:r>
          </a:p>
        </p:txBody>
      </p:sp>
      <p:sp>
        <p:nvSpPr>
          <p:cNvPr id="24" name="文本框 1">
            <a:extLst>
              <a:ext uri="{FF2B5EF4-FFF2-40B4-BE49-F238E27FC236}">
                <a16:creationId xmlns:a16="http://schemas.microsoft.com/office/drawing/2014/main" xmlns="" id="{729F9E59-62F1-4FF3-A9C1-79BDF69297CD}"/>
              </a:ext>
            </a:extLst>
          </p:cNvPr>
          <p:cNvSpPr txBox="1">
            <a:spLocks noChangeArrowheads="1"/>
          </p:cNvSpPr>
          <p:nvPr/>
        </p:nvSpPr>
        <p:spPr bwMode="auto">
          <a:xfrm>
            <a:off x="6765316" y="1876871"/>
            <a:ext cx="15136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en-US" altLang="zh-CN" sz="2400" b="1" dirty="0">
                <a:latin typeface="微软雅黑" panose="020B0503020204020204" pitchFamily="34" charset="-122"/>
                <a:sym typeface="微软雅黑" panose="020B0503020204020204" pitchFamily="34" charset="-122"/>
              </a:rPr>
              <a:t>16</a:t>
            </a:r>
            <a:r>
              <a:rPr lang="zh-CN" altLang="en-US" sz="2400" b="1" dirty="0">
                <a:latin typeface="微软雅黑" panose="020B0503020204020204" pitchFamily="34" charset="-122"/>
                <a:sym typeface="微软雅黑" panose="020B0503020204020204" pitchFamily="34" charset="-122"/>
              </a:rPr>
              <a:t>世纪</a:t>
            </a:r>
          </a:p>
        </p:txBody>
      </p:sp>
      <p:sp>
        <p:nvSpPr>
          <p:cNvPr id="25" name="文本框 1">
            <a:extLst>
              <a:ext uri="{FF2B5EF4-FFF2-40B4-BE49-F238E27FC236}">
                <a16:creationId xmlns:a16="http://schemas.microsoft.com/office/drawing/2014/main" xmlns="" id="{66C2F1A5-95C8-4665-93B9-F9DB536687C5}"/>
              </a:ext>
            </a:extLst>
          </p:cNvPr>
          <p:cNvSpPr txBox="1">
            <a:spLocks noChangeArrowheads="1"/>
          </p:cNvSpPr>
          <p:nvPr/>
        </p:nvSpPr>
        <p:spPr bwMode="auto">
          <a:xfrm>
            <a:off x="9045300" y="1876871"/>
            <a:ext cx="15136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en-US" altLang="zh-CN" sz="2400" b="1" dirty="0">
                <a:latin typeface="微软雅黑" panose="020B0503020204020204" pitchFamily="34" charset="-122"/>
                <a:sym typeface="微软雅黑" panose="020B0503020204020204" pitchFamily="34" charset="-122"/>
              </a:rPr>
              <a:t>19</a:t>
            </a:r>
            <a:r>
              <a:rPr lang="zh-CN" altLang="en-US" sz="2400" b="1" dirty="0">
                <a:latin typeface="微软雅黑" panose="020B0503020204020204" pitchFamily="34" charset="-122"/>
                <a:sym typeface="微软雅黑" panose="020B0503020204020204" pitchFamily="34" charset="-122"/>
              </a:rPr>
              <a:t>世纪初</a:t>
            </a:r>
          </a:p>
        </p:txBody>
      </p:sp>
      <p:sp>
        <p:nvSpPr>
          <p:cNvPr id="27" name="矩形 26">
            <a:extLst>
              <a:ext uri="{FF2B5EF4-FFF2-40B4-BE49-F238E27FC236}">
                <a16:creationId xmlns:a16="http://schemas.microsoft.com/office/drawing/2014/main" xmlns="" id="{DBFE5E48-E85C-4E0C-B517-A22B8100C450}"/>
              </a:ext>
            </a:extLst>
          </p:cNvPr>
          <p:cNvSpPr/>
          <p:nvPr/>
        </p:nvSpPr>
        <p:spPr>
          <a:xfrm>
            <a:off x="217713" y="3791438"/>
            <a:ext cx="6096000" cy="2055178"/>
          </a:xfrm>
          <a:prstGeom prst="rect">
            <a:avLst/>
          </a:prstGeom>
        </p:spPr>
        <p:txBody>
          <a:bodyPr>
            <a:spAutoFit/>
          </a:bodyPr>
          <a:lstStyle/>
          <a:p>
            <a:pPr lvl="0" algn="just" eaLnBrk="1" hangingPunct="1">
              <a:lnSpc>
                <a:spcPct val="150000"/>
              </a:lnSpc>
              <a:spcBef>
                <a:spcPts val="1400"/>
              </a:spcBef>
              <a:defRPr/>
            </a:pPr>
            <a:r>
              <a:rPr lang="zh-CN" altLang="en-US" sz="2400" dirty="0">
                <a:solidFill>
                  <a:prstClr val="black"/>
                </a:solidFill>
                <a:latin typeface="+mn-ea"/>
                <a:ea typeface="+mn-ea"/>
                <a:sym typeface="微软雅黑" panose="020B0503020204020204" pitchFamily="34" charset="-122"/>
              </a:rPr>
              <a:t>资本原始积累的两个主要途径：</a:t>
            </a:r>
            <a:endParaRPr lang="en-US" altLang="zh-CN" sz="2400" dirty="0">
              <a:solidFill>
                <a:prstClr val="black"/>
              </a:solidFill>
              <a:latin typeface="+mn-ea"/>
              <a:ea typeface="+mn-ea"/>
              <a:sym typeface="微软雅黑" panose="020B0503020204020204" pitchFamily="34" charset="-122"/>
            </a:endParaRPr>
          </a:p>
          <a:p>
            <a:pPr lvl="0" algn="just" eaLnBrk="1" hangingPunct="1">
              <a:lnSpc>
                <a:spcPct val="150000"/>
              </a:lnSpc>
              <a:spcBef>
                <a:spcPts val="1400"/>
              </a:spcBef>
              <a:buFont typeface="Wingdings" panose="05000000000000000000" pitchFamily="2" charset="2"/>
              <a:buChar char="l"/>
              <a:defRPr/>
            </a:pPr>
            <a:r>
              <a:rPr lang="zh-CN" altLang="en-US" sz="2400" dirty="0">
                <a:solidFill>
                  <a:prstClr val="black"/>
                </a:solidFill>
                <a:latin typeface="+mn-ea"/>
                <a:ea typeface="+mn-ea"/>
                <a:sym typeface="微软雅黑" panose="020B0503020204020204" pitchFamily="34" charset="-122"/>
              </a:rPr>
              <a:t> 用暴力手段剥夺农民的土地</a:t>
            </a:r>
            <a:endParaRPr lang="en-US" altLang="zh-CN" sz="2400" dirty="0">
              <a:solidFill>
                <a:prstClr val="black"/>
              </a:solidFill>
              <a:latin typeface="+mn-ea"/>
              <a:ea typeface="+mn-ea"/>
              <a:sym typeface="微软雅黑" panose="020B0503020204020204" pitchFamily="34" charset="-122"/>
            </a:endParaRPr>
          </a:p>
          <a:p>
            <a:pPr lvl="0" algn="just" eaLnBrk="1" hangingPunct="1">
              <a:lnSpc>
                <a:spcPct val="150000"/>
              </a:lnSpc>
              <a:spcBef>
                <a:spcPts val="1400"/>
              </a:spcBef>
              <a:buFont typeface="Wingdings" panose="05000000000000000000" pitchFamily="2" charset="2"/>
              <a:buChar char="l"/>
              <a:defRPr/>
            </a:pPr>
            <a:r>
              <a:rPr lang="zh-CN" altLang="en-US" sz="2400" dirty="0">
                <a:solidFill>
                  <a:prstClr val="black"/>
                </a:solidFill>
                <a:latin typeface="+mn-ea"/>
                <a:ea typeface="+mn-ea"/>
                <a:sym typeface="微软雅黑" panose="020B0503020204020204" pitchFamily="34" charset="-122"/>
              </a:rPr>
              <a:t> 用暴力手段掠夺货币财富</a:t>
            </a:r>
          </a:p>
        </p:txBody>
      </p:sp>
    </p:spTree>
    <p:extLst>
      <p:ext uri="{BB962C8B-B14F-4D97-AF65-F5344CB8AC3E}">
        <p14:creationId xmlns:p14="http://schemas.microsoft.com/office/powerpoint/2010/main" val="2010287479"/>
      </p:ext>
    </p:extLst>
  </p:cSld>
  <p:clrMapOvr>
    <a:masterClrMapping/>
  </p:clrMapOvr>
  <p:transition spd="med">
    <p:pul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sp>
        <p:nvSpPr>
          <p:cNvPr id="7" name="矩形: 对角圆角 6">
            <a:extLst>
              <a:ext uri="{FF2B5EF4-FFF2-40B4-BE49-F238E27FC236}">
                <a16:creationId xmlns:a16="http://schemas.microsoft.com/office/drawing/2014/main" xmlns="" id="{EC273E29-6B3F-4DB7-AF4B-623F6DDE5C8F}"/>
              </a:ext>
            </a:extLst>
          </p:cNvPr>
          <p:cNvSpPr/>
          <p:nvPr/>
        </p:nvSpPr>
        <p:spPr bwMode="auto">
          <a:xfrm>
            <a:off x="2509044" y="2262754"/>
            <a:ext cx="7290738" cy="569913"/>
          </a:xfrm>
          <a:prstGeom prst="round2DiagRect">
            <a:avLst/>
          </a:prstGeom>
          <a:noFill/>
          <a:ln w="12700" cap="flat" cmpd="sng" algn="ctr">
            <a:noFill/>
            <a:prstDash val="solid"/>
            <a:miter lim="800000"/>
          </a:ln>
          <a:effectLst/>
        </p:spPr>
        <p:txBody>
          <a:bodyPr anchor="ctr"/>
          <a:lstStyle/>
          <a:p>
            <a:pPr algn="ctr" eaLnBrk="1" hangingPunct="1">
              <a:defRPr/>
            </a:pPr>
            <a:r>
              <a:rPr lang="zh-CN" altLang="en-US" sz="2400" b="1" dirty="0">
                <a:solidFill>
                  <a:srgbClr val="B26A37"/>
                </a:solidFill>
                <a:latin typeface="+mn-ea"/>
                <a:ea typeface="+mn-ea"/>
              </a:rPr>
              <a:t>用暴力手段剥夺农民的土地，是原始积累过程的基础</a:t>
            </a:r>
          </a:p>
        </p:txBody>
      </p:sp>
      <p:sp>
        <p:nvSpPr>
          <p:cNvPr id="11" name="矩形: 圆角 10">
            <a:extLst>
              <a:ext uri="{FF2B5EF4-FFF2-40B4-BE49-F238E27FC236}">
                <a16:creationId xmlns:a16="http://schemas.microsoft.com/office/drawing/2014/main" xmlns="" id="{556F6F2C-A66A-41CD-B13B-598922C03F76}"/>
              </a:ext>
            </a:extLst>
          </p:cNvPr>
          <p:cNvSpPr/>
          <p:nvPr/>
        </p:nvSpPr>
        <p:spPr>
          <a:xfrm>
            <a:off x="3817257" y="1067806"/>
            <a:ext cx="45574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（三）资本的原始积累</a:t>
            </a:r>
          </a:p>
        </p:txBody>
      </p:sp>
      <p:grpSp>
        <p:nvGrpSpPr>
          <p:cNvPr id="2" name="组合 1">
            <a:extLst>
              <a:ext uri="{FF2B5EF4-FFF2-40B4-BE49-F238E27FC236}">
                <a16:creationId xmlns:a16="http://schemas.microsoft.com/office/drawing/2014/main" xmlns="" id="{EE2867C2-23FD-4A28-8558-7F63C60CA7FA}"/>
              </a:ext>
            </a:extLst>
          </p:cNvPr>
          <p:cNvGrpSpPr/>
          <p:nvPr/>
        </p:nvGrpSpPr>
        <p:grpSpPr>
          <a:xfrm>
            <a:off x="710347" y="2184871"/>
            <a:ext cx="10771306" cy="3707929"/>
            <a:chOff x="549837" y="4384881"/>
            <a:chExt cx="3504021" cy="1303753"/>
          </a:xfrm>
        </p:grpSpPr>
        <p:sp>
          <p:nvSpPr>
            <p:cNvPr id="13" name="圆角矩形 48">
              <a:extLst>
                <a:ext uri="{FF2B5EF4-FFF2-40B4-BE49-F238E27FC236}">
                  <a16:creationId xmlns:a16="http://schemas.microsoft.com/office/drawing/2014/main" xmlns="" id="{A0B92D34-222F-4B1A-A6FF-98DEBA7A465B}"/>
                </a:ext>
              </a:extLst>
            </p:cNvPr>
            <p:cNvSpPr/>
            <p:nvPr/>
          </p:nvSpPr>
          <p:spPr>
            <a:xfrm>
              <a:off x="549837" y="4384881"/>
              <a:ext cx="3504021" cy="1303753"/>
            </a:xfrm>
            <a:prstGeom prst="roundRect">
              <a:avLst>
                <a:gd name="adj" fmla="val 15047"/>
              </a:avLst>
            </a:prstGeom>
            <a:noFill/>
            <a:ln w="47625" cap="flat" cmpd="sng" algn="ctr">
              <a:solidFill>
                <a:srgbClr val="C87E4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圆角矩形 49">
              <a:extLst>
                <a:ext uri="{FF2B5EF4-FFF2-40B4-BE49-F238E27FC236}">
                  <a16:creationId xmlns:a16="http://schemas.microsoft.com/office/drawing/2014/main" xmlns="" id="{21B1947C-D3D6-4C72-B13D-0B27E00B0996}"/>
                </a:ext>
              </a:extLst>
            </p:cNvPr>
            <p:cNvSpPr/>
            <p:nvPr/>
          </p:nvSpPr>
          <p:spPr>
            <a:xfrm>
              <a:off x="655743" y="4643851"/>
              <a:ext cx="3289596" cy="942086"/>
            </a:xfrm>
            <a:prstGeom prst="roundRect">
              <a:avLst>
                <a:gd name="adj" fmla="val 4499"/>
              </a:avLst>
            </a:prstGeom>
            <a:solidFill>
              <a:schemeClr val="accent2">
                <a:lumMod val="20000"/>
                <a:lumOff val="80000"/>
              </a:schemeClr>
            </a:solidFill>
            <a:ln w="25400" cap="sq" cmpd="sng" algn="ctr">
              <a:noFill/>
              <a:prstDash val="solid"/>
              <a:beve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 name="组合 2">
            <a:extLst>
              <a:ext uri="{FF2B5EF4-FFF2-40B4-BE49-F238E27FC236}">
                <a16:creationId xmlns:a16="http://schemas.microsoft.com/office/drawing/2014/main" xmlns="" id="{5C2EB994-075D-4A96-80D9-A6BA7401CC14}"/>
              </a:ext>
            </a:extLst>
          </p:cNvPr>
          <p:cNvGrpSpPr/>
          <p:nvPr/>
        </p:nvGrpSpPr>
        <p:grpSpPr>
          <a:xfrm>
            <a:off x="3119097" y="2998735"/>
            <a:ext cx="5953806" cy="2515345"/>
            <a:chOff x="2682644" y="2998735"/>
            <a:chExt cx="5953806" cy="2515345"/>
          </a:xfrm>
        </p:grpSpPr>
        <p:pic>
          <p:nvPicPr>
            <p:cNvPr id="10" name="图片 2">
              <a:extLst>
                <a:ext uri="{FF2B5EF4-FFF2-40B4-BE49-F238E27FC236}">
                  <a16:creationId xmlns:a16="http://schemas.microsoft.com/office/drawing/2014/main" xmlns="" id="{E68DAA36-D359-43E5-9933-ABC59E44BE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2644" y="2998735"/>
              <a:ext cx="3165135" cy="251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
              <a:extLst>
                <a:ext uri="{FF2B5EF4-FFF2-40B4-BE49-F238E27FC236}">
                  <a16:creationId xmlns:a16="http://schemas.microsoft.com/office/drawing/2014/main" xmlns="" id="{0E17139E-4D24-4842-9657-419B20B2A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2019" y="3001892"/>
              <a:ext cx="2734431" cy="251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矩形 3">
            <a:extLst>
              <a:ext uri="{FF2B5EF4-FFF2-40B4-BE49-F238E27FC236}">
                <a16:creationId xmlns:a16="http://schemas.microsoft.com/office/drawing/2014/main" xmlns="" id="{CD9391ED-84A8-49B2-979F-0CD3BDC96339}"/>
              </a:ext>
            </a:extLst>
          </p:cNvPr>
          <p:cNvSpPr>
            <a:spLocks noChangeArrowheads="1"/>
          </p:cNvSpPr>
          <p:nvPr/>
        </p:nvSpPr>
        <p:spPr bwMode="auto">
          <a:xfrm>
            <a:off x="1315246" y="4637593"/>
            <a:ext cx="1749611"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dirty="0">
                <a:latin typeface="+mn-ea"/>
                <a:ea typeface="+mn-ea"/>
                <a:sym typeface="微软雅黑" panose="020B0503020204020204" pitchFamily="34" charset="-122"/>
              </a:rPr>
              <a:t>英国的</a:t>
            </a:r>
            <a:endParaRPr lang="en-US" altLang="zh-CN" dirty="0">
              <a:latin typeface="+mn-ea"/>
              <a:ea typeface="+mn-ea"/>
              <a:sym typeface="微软雅黑" panose="020B0503020204020204" pitchFamily="34" charset="-122"/>
            </a:endParaRPr>
          </a:p>
          <a:p>
            <a:pPr algn="ctr">
              <a:lnSpc>
                <a:spcPct val="150000"/>
              </a:lnSpc>
            </a:pPr>
            <a:r>
              <a:rPr lang="zh-CN" altLang="en-US" dirty="0">
                <a:latin typeface="+mn-ea"/>
                <a:ea typeface="+mn-ea"/>
                <a:sym typeface="微软雅黑" panose="020B0503020204020204" pitchFamily="34" charset="-122"/>
              </a:rPr>
              <a:t>“圈地运动”</a:t>
            </a:r>
          </a:p>
        </p:txBody>
      </p:sp>
      <p:sp>
        <p:nvSpPr>
          <p:cNvPr id="16" name="矩形 3">
            <a:extLst>
              <a:ext uri="{FF2B5EF4-FFF2-40B4-BE49-F238E27FC236}">
                <a16:creationId xmlns:a16="http://schemas.microsoft.com/office/drawing/2014/main" xmlns="" id="{7C1DB405-DD11-467D-A487-014B770BDCD7}"/>
              </a:ext>
            </a:extLst>
          </p:cNvPr>
          <p:cNvSpPr>
            <a:spLocks noChangeArrowheads="1"/>
          </p:cNvSpPr>
          <p:nvPr/>
        </p:nvSpPr>
        <p:spPr bwMode="auto">
          <a:xfrm>
            <a:off x="9127143" y="4637593"/>
            <a:ext cx="1854893"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dirty="0">
                <a:latin typeface="微软雅黑" panose="020B0503020204020204" pitchFamily="34" charset="-122"/>
                <a:sym typeface="微软雅黑" panose="020B0503020204020204" pitchFamily="34" charset="-122"/>
              </a:rPr>
              <a:t>掠夺教会地产等其他方式</a:t>
            </a:r>
          </a:p>
        </p:txBody>
      </p:sp>
    </p:spTree>
    <p:extLst>
      <p:ext uri="{BB962C8B-B14F-4D97-AF65-F5344CB8AC3E}">
        <p14:creationId xmlns:p14="http://schemas.microsoft.com/office/powerpoint/2010/main" val="3075050256"/>
      </p:ext>
    </p:extLst>
  </p:cSld>
  <p:clrMapOvr>
    <a:masterClrMapping/>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sp>
        <p:nvSpPr>
          <p:cNvPr id="11" name="矩形: 对角圆角 10">
            <a:extLst>
              <a:ext uri="{FF2B5EF4-FFF2-40B4-BE49-F238E27FC236}">
                <a16:creationId xmlns:a16="http://schemas.microsoft.com/office/drawing/2014/main" xmlns="" id="{18B3F44C-FC27-4F37-B2CA-4BD6698FE206}"/>
              </a:ext>
            </a:extLst>
          </p:cNvPr>
          <p:cNvSpPr/>
          <p:nvPr/>
        </p:nvSpPr>
        <p:spPr bwMode="auto">
          <a:xfrm>
            <a:off x="1549773" y="-1290918"/>
            <a:ext cx="2538133" cy="3388907"/>
          </a:xfrm>
          <a:prstGeom prst="round2DiagRect">
            <a:avLst>
              <a:gd name="adj1" fmla="val 0"/>
              <a:gd name="adj2" fmla="val 0"/>
            </a:avLst>
          </a:prstGeom>
          <a:noFill/>
          <a:ln w="12700" cap="flat" cmpd="sng" algn="ctr">
            <a:noFill/>
            <a:prstDash val="solid"/>
            <a:miter lim="800000"/>
          </a:ln>
          <a:effectLst/>
        </p:spPr>
        <p:txBody>
          <a:bodyPr anchor="ctr"/>
          <a:lstStyle/>
          <a:p>
            <a:pPr algn="just" eaLnBrk="1" hangingPunct="1">
              <a:lnSpc>
                <a:spcPct val="150000"/>
              </a:lnSpc>
              <a:defRPr/>
            </a:pPr>
            <a:endParaRPr lang="zh-CN" altLang="en-US" sz="2400" b="1" dirty="0">
              <a:solidFill>
                <a:srgbClr val="B26A37"/>
              </a:solidFill>
              <a:latin typeface="+mn-ea"/>
              <a:ea typeface="+mn-ea"/>
            </a:endParaRPr>
          </a:p>
        </p:txBody>
      </p:sp>
      <p:sp>
        <p:nvSpPr>
          <p:cNvPr id="17" name="圆角矩形 6">
            <a:extLst>
              <a:ext uri="{FF2B5EF4-FFF2-40B4-BE49-F238E27FC236}">
                <a16:creationId xmlns:a16="http://schemas.microsoft.com/office/drawing/2014/main" xmlns="" id="{DE052F95-22CC-415C-B269-D36CE98FC152}"/>
              </a:ext>
            </a:extLst>
          </p:cNvPr>
          <p:cNvSpPr>
            <a:spLocks noChangeArrowheads="1"/>
          </p:cNvSpPr>
          <p:nvPr/>
        </p:nvSpPr>
        <p:spPr bwMode="auto">
          <a:xfrm>
            <a:off x="7252170" y="2889301"/>
            <a:ext cx="4063950" cy="2895119"/>
          </a:xfrm>
          <a:prstGeom prst="roundRect">
            <a:avLst>
              <a:gd name="adj" fmla="val 16667"/>
            </a:avLst>
          </a:prstGeom>
          <a:noFill/>
          <a:ln w="19050">
            <a:solidFill>
              <a:srgbClr val="C87E4C"/>
            </a:solidFill>
            <a:prstDash val="sysDot"/>
            <a:round/>
            <a:headEnd/>
            <a:tailEnd/>
          </a:ln>
          <a:extLst>
            <a:ext uri="{909E8E84-426E-40DD-AFC4-6F175D3DCCD1}">
              <a14:hiddenFill xmlns:a14="http://schemas.microsoft.com/office/drawing/2010/main">
                <a:solidFill>
                  <a:srgbClr val="FFFFFF"/>
                </a:solidFill>
              </a14:hiddenFill>
            </a:ext>
          </a:extLst>
        </p:spPr>
        <p:txBody>
          <a:bodyPr wrap="square" lIns="251968" tIns="179959" rIns="251968" bIns="179959">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ts val="800"/>
              </a:spcBef>
            </a:pPr>
            <a:r>
              <a:rPr lang="zh-CN" altLang="en-US" sz="2400">
                <a:latin typeface="+mn-ea"/>
                <a:ea typeface="+mn-ea"/>
                <a:sym typeface="微软雅黑" panose="020B0503020204020204" pitchFamily="34" charset="-122"/>
              </a:rPr>
              <a:t>       资本来到世间，从头到脚，每个毛孔都滴着血和肮脏的东西。</a:t>
            </a:r>
            <a:endParaRPr lang="en-US" altLang="zh-CN" sz="2400">
              <a:latin typeface="+mn-ea"/>
              <a:ea typeface="+mn-ea"/>
              <a:sym typeface="微软雅黑" panose="020B0503020204020204" pitchFamily="34" charset="-122"/>
            </a:endParaRPr>
          </a:p>
          <a:p>
            <a:pPr algn="r" eaLnBrk="1" hangingPunct="1">
              <a:lnSpc>
                <a:spcPct val="150000"/>
              </a:lnSpc>
              <a:spcBef>
                <a:spcPts val="800"/>
              </a:spcBef>
            </a:pPr>
            <a:r>
              <a:rPr lang="zh-CN" altLang="en-US" sz="2400">
                <a:latin typeface="+mn-ea"/>
                <a:ea typeface="+mn-ea"/>
                <a:sym typeface="微软雅黑" panose="020B0503020204020204" pitchFamily="34" charset="-122"/>
              </a:rPr>
              <a:t>    ——马克思</a:t>
            </a:r>
          </a:p>
        </p:txBody>
      </p:sp>
      <p:sp>
        <p:nvSpPr>
          <p:cNvPr id="7" name="矩形: 圆角 6">
            <a:extLst>
              <a:ext uri="{FF2B5EF4-FFF2-40B4-BE49-F238E27FC236}">
                <a16:creationId xmlns:a16="http://schemas.microsoft.com/office/drawing/2014/main" xmlns="" id="{A39142D3-891D-4272-A2D0-716240621D3C}"/>
              </a:ext>
            </a:extLst>
          </p:cNvPr>
          <p:cNvSpPr/>
          <p:nvPr/>
        </p:nvSpPr>
        <p:spPr>
          <a:xfrm>
            <a:off x="3817257" y="1067806"/>
            <a:ext cx="455748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（三）资本的原始积累</a:t>
            </a:r>
          </a:p>
        </p:txBody>
      </p:sp>
      <p:grpSp>
        <p:nvGrpSpPr>
          <p:cNvPr id="6" name="组合 5">
            <a:extLst>
              <a:ext uri="{FF2B5EF4-FFF2-40B4-BE49-F238E27FC236}">
                <a16:creationId xmlns:a16="http://schemas.microsoft.com/office/drawing/2014/main" xmlns="" id="{EFB74082-B8B7-4F14-8203-32F23000CEBF}"/>
              </a:ext>
            </a:extLst>
          </p:cNvPr>
          <p:cNvGrpSpPr/>
          <p:nvPr/>
        </p:nvGrpSpPr>
        <p:grpSpPr>
          <a:xfrm>
            <a:off x="3301826" y="2496269"/>
            <a:ext cx="3588207" cy="3707102"/>
            <a:chOff x="919393" y="2978251"/>
            <a:chExt cx="3588207" cy="3707102"/>
          </a:xfrm>
        </p:grpSpPr>
        <p:grpSp>
          <p:nvGrpSpPr>
            <p:cNvPr id="2" name="组合 1">
              <a:extLst>
                <a:ext uri="{FF2B5EF4-FFF2-40B4-BE49-F238E27FC236}">
                  <a16:creationId xmlns:a16="http://schemas.microsoft.com/office/drawing/2014/main" xmlns="" id="{0DE500D1-3D65-47D0-91D5-EA255050B331}"/>
                </a:ext>
              </a:extLst>
            </p:cNvPr>
            <p:cNvGrpSpPr/>
            <p:nvPr/>
          </p:nvGrpSpPr>
          <p:grpSpPr>
            <a:xfrm>
              <a:off x="919393" y="3148595"/>
              <a:ext cx="97488" cy="3467358"/>
              <a:chOff x="2107676" y="1621251"/>
              <a:chExt cx="135000" cy="4801572"/>
            </a:xfrm>
          </p:grpSpPr>
          <p:cxnSp>
            <p:nvCxnSpPr>
              <p:cNvPr id="8" name="直接连接符 7">
                <a:extLst>
                  <a:ext uri="{FF2B5EF4-FFF2-40B4-BE49-F238E27FC236}">
                    <a16:creationId xmlns:a16="http://schemas.microsoft.com/office/drawing/2014/main" xmlns="" id="{CD3E002C-E4AC-4DD5-A9DE-3440945A9D9D}"/>
                  </a:ext>
                </a:extLst>
              </p:cNvPr>
              <p:cNvCxnSpPr>
                <a:cxnSpLocks/>
              </p:cNvCxnSpPr>
              <p:nvPr/>
            </p:nvCxnSpPr>
            <p:spPr>
              <a:xfrm>
                <a:off x="2175176" y="1756252"/>
                <a:ext cx="0" cy="4666571"/>
              </a:xfrm>
              <a:prstGeom prst="line">
                <a:avLst/>
              </a:prstGeom>
              <a:ln w="22225" cap="rnd">
                <a:solidFill>
                  <a:schemeClr val="accent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 name="î$ḻîḍe">
                <a:extLst>
                  <a:ext uri="{FF2B5EF4-FFF2-40B4-BE49-F238E27FC236}">
                    <a16:creationId xmlns:a16="http://schemas.microsoft.com/office/drawing/2014/main" xmlns="" id="{A3A24DBE-E636-4275-B08E-DDDB8A1AAAE2}"/>
                  </a:ext>
                </a:extLst>
              </p:cNvPr>
              <p:cNvSpPr/>
              <p:nvPr/>
            </p:nvSpPr>
            <p:spPr bwMode="auto">
              <a:xfrm>
                <a:off x="2107676" y="1621251"/>
                <a:ext cx="135000" cy="135000"/>
              </a:xfrm>
              <a:prstGeom prst="ellipse">
                <a:avLst/>
              </a:prstGeom>
              <a:solidFill>
                <a:srgbClr val="C87E4C"/>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sp>
            <p:nvSpPr>
              <p:cNvPr id="10" name="íṥḷídé">
                <a:extLst>
                  <a:ext uri="{FF2B5EF4-FFF2-40B4-BE49-F238E27FC236}">
                    <a16:creationId xmlns:a16="http://schemas.microsoft.com/office/drawing/2014/main" xmlns="" id="{486675F6-EF99-491C-9B46-0D239FF31322}"/>
                  </a:ext>
                </a:extLst>
              </p:cNvPr>
              <p:cNvSpPr/>
              <p:nvPr/>
            </p:nvSpPr>
            <p:spPr bwMode="auto">
              <a:xfrm>
                <a:off x="2107676" y="3459627"/>
                <a:ext cx="135000" cy="135001"/>
              </a:xfrm>
              <a:prstGeom prst="ellipse">
                <a:avLst/>
              </a:prstGeom>
              <a:solidFill>
                <a:srgbClr val="C87E4C"/>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sp>
            <p:nvSpPr>
              <p:cNvPr id="12" name="i$ḷîdê">
                <a:extLst>
                  <a:ext uri="{FF2B5EF4-FFF2-40B4-BE49-F238E27FC236}">
                    <a16:creationId xmlns:a16="http://schemas.microsoft.com/office/drawing/2014/main" xmlns="" id="{2551C40C-E8B7-4065-B855-09AB1106BCF6}"/>
                  </a:ext>
                </a:extLst>
              </p:cNvPr>
              <p:cNvSpPr/>
              <p:nvPr/>
            </p:nvSpPr>
            <p:spPr bwMode="auto">
              <a:xfrm>
                <a:off x="2107676" y="5298001"/>
                <a:ext cx="135000" cy="135000"/>
              </a:xfrm>
              <a:prstGeom prst="ellipse">
                <a:avLst/>
              </a:prstGeom>
              <a:solidFill>
                <a:srgbClr val="C87E4C"/>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sp>
            <p:nvSpPr>
              <p:cNvPr id="14" name="íṥḷídé">
                <a:extLst>
                  <a:ext uri="{FF2B5EF4-FFF2-40B4-BE49-F238E27FC236}">
                    <a16:creationId xmlns:a16="http://schemas.microsoft.com/office/drawing/2014/main" xmlns="" id="{E21F7ACD-4030-4119-BCDC-076C3FED564C}"/>
                  </a:ext>
                </a:extLst>
              </p:cNvPr>
              <p:cNvSpPr/>
              <p:nvPr/>
            </p:nvSpPr>
            <p:spPr bwMode="auto">
              <a:xfrm>
                <a:off x="2107676" y="4378814"/>
                <a:ext cx="135000" cy="135001"/>
              </a:xfrm>
              <a:prstGeom prst="ellipse">
                <a:avLst/>
              </a:prstGeom>
              <a:solidFill>
                <a:srgbClr val="C87E4C"/>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sp>
            <p:nvSpPr>
              <p:cNvPr id="15" name="íṥḷídé">
                <a:extLst>
                  <a:ext uri="{FF2B5EF4-FFF2-40B4-BE49-F238E27FC236}">
                    <a16:creationId xmlns:a16="http://schemas.microsoft.com/office/drawing/2014/main" xmlns="" id="{BE4FFF31-2255-430C-B411-19D3C11ADBCA}"/>
                  </a:ext>
                </a:extLst>
              </p:cNvPr>
              <p:cNvSpPr/>
              <p:nvPr/>
            </p:nvSpPr>
            <p:spPr bwMode="auto">
              <a:xfrm>
                <a:off x="2107676" y="2540439"/>
                <a:ext cx="135000" cy="135001"/>
              </a:xfrm>
              <a:prstGeom prst="ellipse">
                <a:avLst/>
              </a:prstGeom>
              <a:solidFill>
                <a:srgbClr val="C87E4C"/>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sp>
            <p:nvSpPr>
              <p:cNvPr id="21" name="i$ḷîdê">
                <a:extLst>
                  <a:ext uri="{FF2B5EF4-FFF2-40B4-BE49-F238E27FC236}">
                    <a16:creationId xmlns:a16="http://schemas.microsoft.com/office/drawing/2014/main" xmlns="" id="{84E4E6AC-03F7-44BD-B043-FF50DBCE54A6}"/>
                  </a:ext>
                </a:extLst>
              </p:cNvPr>
              <p:cNvSpPr/>
              <p:nvPr/>
            </p:nvSpPr>
            <p:spPr bwMode="auto">
              <a:xfrm>
                <a:off x="2107676" y="6153398"/>
                <a:ext cx="135000" cy="135001"/>
              </a:xfrm>
              <a:prstGeom prst="ellipse">
                <a:avLst/>
              </a:prstGeom>
              <a:solidFill>
                <a:srgbClr val="C87E4C"/>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fontScale="25000" lnSpcReduction="20000"/>
              </a:bodyPr>
              <a:lstStyle/>
              <a:p>
                <a:pPr algn="ctr"/>
                <a:endParaRPr lang="zh-CN" altLang="en-US" dirty="0">
                  <a:solidFill>
                    <a:schemeClr val="dk1"/>
                  </a:solidFill>
                </a:endParaRPr>
              </a:p>
            </p:txBody>
          </p:sp>
        </p:grpSp>
        <p:sp>
          <p:nvSpPr>
            <p:cNvPr id="4" name="矩形 3">
              <a:extLst>
                <a:ext uri="{FF2B5EF4-FFF2-40B4-BE49-F238E27FC236}">
                  <a16:creationId xmlns:a16="http://schemas.microsoft.com/office/drawing/2014/main" xmlns="" id="{6B40CABF-6859-47DE-9818-D2492FFD8316}"/>
                </a:ext>
              </a:extLst>
            </p:cNvPr>
            <p:cNvSpPr/>
            <p:nvPr/>
          </p:nvSpPr>
          <p:spPr>
            <a:xfrm>
              <a:off x="1065625" y="2978251"/>
              <a:ext cx="1946516" cy="461665"/>
            </a:xfrm>
            <a:prstGeom prst="rect">
              <a:avLst/>
            </a:prstGeom>
          </p:spPr>
          <p:txBody>
            <a:bodyPr wrap="square">
              <a:spAutoFit/>
            </a:bodyPr>
            <a:lstStyle/>
            <a:p>
              <a:pPr lvl="0" algn="just"/>
              <a:r>
                <a:rPr lang="zh-CN" altLang="en-US" sz="2400" dirty="0">
                  <a:solidFill>
                    <a:srgbClr val="000000"/>
                  </a:solidFill>
                  <a:latin typeface="Microsoft YaHei"/>
                  <a:ea typeface="Microsoft YaHei"/>
                  <a:sym typeface="微软雅黑" panose="020B0503020204020204" pitchFamily="34" charset="-122"/>
                </a:rPr>
                <a:t>征服殖民地</a:t>
              </a:r>
              <a:endParaRPr lang="en-US" altLang="zh-CN" sz="2400" dirty="0">
                <a:solidFill>
                  <a:srgbClr val="000000"/>
                </a:solidFill>
                <a:latin typeface="Microsoft YaHei"/>
                <a:ea typeface="Microsoft YaHei"/>
                <a:sym typeface="微软雅黑" panose="020B0503020204020204" pitchFamily="34" charset="-122"/>
              </a:endParaRPr>
            </a:p>
          </p:txBody>
        </p:sp>
        <p:sp>
          <p:nvSpPr>
            <p:cNvPr id="16" name="矩形 15">
              <a:extLst>
                <a:ext uri="{FF2B5EF4-FFF2-40B4-BE49-F238E27FC236}">
                  <a16:creationId xmlns:a16="http://schemas.microsoft.com/office/drawing/2014/main" xmlns="" id="{4637F964-CEBE-4206-B0AA-0A5C8ECA3DE6}"/>
                </a:ext>
              </a:extLst>
            </p:cNvPr>
            <p:cNvSpPr/>
            <p:nvPr/>
          </p:nvSpPr>
          <p:spPr>
            <a:xfrm>
              <a:off x="1065624" y="3627338"/>
              <a:ext cx="2430605" cy="461665"/>
            </a:xfrm>
            <a:prstGeom prst="rect">
              <a:avLst/>
            </a:prstGeom>
          </p:spPr>
          <p:txBody>
            <a:bodyPr wrap="square">
              <a:spAutoFit/>
            </a:bodyPr>
            <a:lstStyle/>
            <a:p>
              <a:pPr lvl="0" algn="just"/>
              <a:r>
                <a:rPr lang="zh-CN" altLang="en-US" sz="2400" dirty="0">
                  <a:solidFill>
                    <a:srgbClr val="000000"/>
                  </a:solidFill>
                  <a:latin typeface="Microsoft YaHei"/>
                  <a:ea typeface="Microsoft YaHei"/>
                  <a:sym typeface="微软雅黑" panose="020B0503020204020204" pitchFamily="34" charset="-122"/>
                </a:rPr>
                <a:t>残杀土著居民</a:t>
              </a:r>
            </a:p>
          </p:txBody>
        </p:sp>
        <p:sp>
          <p:nvSpPr>
            <p:cNvPr id="18" name="矩形 17">
              <a:extLst>
                <a:ext uri="{FF2B5EF4-FFF2-40B4-BE49-F238E27FC236}">
                  <a16:creationId xmlns:a16="http://schemas.microsoft.com/office/drawing/2014/main" xmlns="" id="{3240BCB7-3273-4494-9859-D0AC807A69EE}"/>
                </a:ext>
              </a:extLst>
            </p:cNvPr>
            <p:cNvSpPr/>
            <p:nvPr/>
          </p:nvSpPr>
          <p:spPr>
            <a:xfrm>
              <a:off x="1065624" y="4276425"/>
              <a:ext cx="2430605" cy="461665"/>
            </a:xfrm>
            <a:prstGeom prst="rect">
              <a:avLst/>
            </a:prstGeom>
          </p:spPr>
          <p:txBody>
            <a:bodyPr wrap="square">
              <a:spAutoFit/>
            </a:bodyPr>
            <a:lstStyle/>
            <a:p>
              <a:pPr lvl="0" algn="just"/>
              <a:r>
                <a:rPr lang="zh-CN" altLang="en-US" sz="2400" dirty="0">
                  <a:solidFill>
                    <a:srgbClr val="000000"/>
                  </a:solidFill>
                  <a:latin typeface="Microsoft YaHei"/>
                  <a:ea typeface="Microsoft YaHei"/>
                  <a:sym typeface="微软雅黑" panose="020B0503020204020204" pitchFamily="34" charset="-122"/>
                </a:rPr>
                <a:t>搜掠黄金和财物</a:t>
              </a:r>
            </a:p>
          </p:txBody>
        </p:sp>
        <p:sp>
          <p:nvSpPr>
            <p:cNvPr id="19" name="矩形 18">
              <a:extLst>
                <a:ext uri="{FF2B5EF4-FFF2-40B4-BE49-F238E27FC236}">
                  <a16:creationId xmlns:a16="http://schemas.microsoft.com/office/drawing/2014/main" xmlns="" id="{AF8811DB-B4D6-4142-AC94-888A2B94474F}"/>
                </a:ext>
              </a:extLst>
            </p:cNvPr>
            <p:cNvSpPr/>
            <p:nvPr/>
          </p:nvSpPr>
          <p:spPr>
            <a:xfrm>
              <a:off x="1065624" y="4925512"/>
              <a:ext cx="2430605" cy="461665"/>
            </a:xfrm>
            <a:prstGeom prst="rect">
              <a:avLst/>
            </a:prstGeom>
          </p:spPr>
          <p:txBody>
            <a:bodyPr wrap="square">
              <a:spAutoFit/>
            </a:bodyPr>
            <a:lstStyle/>
            <a:p>
              <a:pPr lvl="0" algn="just"/>
              <a:r>
                <a:rPr lang="zh-CN" altLang="en-US" sz="2400" dirty="0">
                  <a:solidFill>
                    <a:srgbClr val="000000"/>
                  </a:solidFill>
                  <a:latin typeface="Microsoft YaHei"/>
                  <a:ea typeface="Microsoft YaHei"/>
                  <a:sym typeface="微软雅黑" panose="020B0503020204020204" pitchFamily="34" charset="-122"/>
                </a:rPr>
                <a:t>贩运奴隶</a:t>
              </a:r>
            </a:p>
          </p:txBody>
        </p:sp>
        <p:sp>
          <p:nvSpPr>
            <p:cNvPr id="20" name="矩形 19">
              <a:extLst>
                <a:ext uri="{FF2B5EF4-FFF2-40B4-BE49-F238E27FC236}">
                  <a16:creationId xmlns:a16="http://schemas.microsoft.com/office/drawing/2014/main" xmlns="" id="{966B1330-5983-4582-AB2F-506143D29CF6}"/>
                </a:ext>
              </a:extLst>
            </p:cNvPr>
            <p:cNvSpPr/>
            <p:nvPr/>
          </p:nvSpPr>
          <p:spPr>
            <a:xfrm>
              <a:off x="1065624" y="5574599"/>
              <a:ext cx="3441976" cy="461665"/>
            </a:xfrm>
            <a:prstGeom prst="rect">
              <a:avLst/>
            </a:prstGeom>
          </p:spPr>
          <p:txBody>
            <a:bodyPr wrap="square">
              <a:spAutoFit/>
            </a:bodyPr>
            <a:lstStyle/>
            <a:p>
              <a:pPr lvl="0" algn="just"/>
              <a:r>
                <a:rPr lang="zh-CN" altLang="en-US" sz="2400" dirty="0">
                  <a:solidFill>
                    <a:srgbClr val="000000"/>
                  </a:solidFill>
                  <a:latin typeface="Microsoft YaHei"/>
                  <a:ea typeface="Microsoft YaHei"/>
                  <a:sym typeface="微软雅黑" panose="020B0503020204020204" pitchFamily="34" charset="-122"/>
                </a:rPr>
                <a:t>进行掠夺性的殖民贸易</a:t>
              </a:r>
            </a:p>
          </p:txBody>
        </p:sp>
        <p:sp>
          <p:nvSpPr>
            <p:cNvPr id="23" name="矩形 22">
              <a:extLst>
                <a:ext uri="{FF2B5EF4-FFF2-40B4-BE49-F238E27FC236}">
                  <a16:creationId xmlns:a16="http://schemas.microsoft.com/office/drawing/2014/main" xmlns="" id="{B7FD8E1C-C703-4C1F-82D6-FE00E0FEDF08}"/>
                </a:ext>
              </a:extLst>
            </p:cNvPr>
            <p:cNvSpPr/>
            <p:nvPr/>
          </p:nvSpPr>
          <p:spPr>
            <a:xfrm>
              <a:off x="1065624" y="6223688"/>
              <a:ext cx="3441976" cy="461665"/>
            </a:xfrm>
            <a:prstGeom prst="rect">
              <a:avLst/>
            </a:prstGeom>
          </p:spPr>
          <p:txBody>
            <a:bodyPr wrap="square">
              <a:spAutoFit/>
            </a:bodyPr>
            <a:lstStyle/>
            <a:p>
              <a:pPr lvl="0" algn="just"/>
              <a:r>
                <a:rPr lang="zh-CN" altLang="en-US" sz="2400" dirty="0">
                  <a:solidFill>
                    <a:srgbClr val="000000"/>
                  </a:solidFill>
                  <a:latin typeface="Microsoft YaHei"/>
                  <a:ea typeface="Microsoft YaHei"/>
                  <a:sym typeface="微软雅黑" panose="020B0503020204020204" pitchFamily="34" charset="-122"/>
                </a:rPr>
                <a:t>进行商业战争</a:t>
              </a:r>
              <a:r>
                <a:rPr lang="en-US" altLang="zh-CN" sz="2400" dirty="0">
                  <a:solidFill>
                    <a:srgbClr val="000000"/>
                  </a:solidFill>
                  <a:latin typeface="Microsoft YaHei"/>
                  <a:ea typeface="Microsoft YaHei"/>
                  <a:sym typeface="微软雅黑" panose="020B0503020204020204" pitchFamily="34" charset="-122"/>
                </a:rPr>
                <a:t>……</a:t>
              </a:r>
            </a:p>
          </p:txBody>
        </p:sp>
      </p:grpSp>
      <p:sp>
        <p:nvSpPr>
          <p:cNvPr id="25" name="矩形 24">
            <a:extLst>
              <a:ext uri="{FF2B5EF4-FFF2-40B4-BE49-F238E27FC236}">
                <a16:creationId xmlns:a16="http://schemas.microsoft.com/office/drawing/2014/main" xmlns="" id="{B49FAAD7-6423-4E17-B855-CCDF5D80EF08}"/>
              </a:ext>
            </a:extLst>
          </p:cNvPr>
          <p:cNvSpPr/>
          <p:nvPr/>
        </p:nvSpPr>
        <p:spPr>
          <a:xfrm>
            <a:off x="694027" y="2580585"/>
            <a:ext cx="2245662" cy="3351046"/>
          </a:xfrm>
          <a:prstGeom prst="rect">
            <a:avLst/>
          </a:prstGeom>
        </p:spPr>
        <p:txBody>
          <a:bodyPr wrap="square">
            <a:spAutoFit/>
          </a:bodyPr>
          <a:lstStyle/>
          <a:p>
            <a:pPr lvl="0" indent="631825" algn="just" eaLnBrk="1" hangingPunct="1">
              <a:lnSpc>
                <a:spcPct val="150000"/>
              </a:lnSpc>
              <a:defRPr/>
            </a:pPr>
            <a:r>
              <a:rPr lang="zh-CN" altLang="en-US" sz="2400" b="1" dirty="0">
                <a:solidFill>
                  <a:srgbClr val="B26A37"/>
                </a:solidFill>
                <a:latin typeface="Microsoft YaHei"/>
                <a:ea typeface="Microsoft YaHei"/>
              </a:rPr>
              <a:t>利用国家政权的力量进行残酷的殖民掠夺</a:t>
            </a:r>
            <a:r>
              <a:rPr lang="zh-CN" altLang="en-US" sz="2400" b="1" dirty="0">
                <a:latin typeface="Microsoft YaHei"/>
                <a:ea typeface="Microsoft YaHei"/>
              </a:rPr>
              <a:t>是资本原始积累的又一个重要方式。</a:t>
            </a:r>
          </a:p>
        </p:txBody>
      </p:sp>
    </p:spTree>
    <p:extLst>
      <p:ext uri="{BB962C8B-B14F-4D97-AF65-F5344CB8AC3E}">
        <p14:creationId xmlns:p14="http://schemas.microsoft.com/office/powerpoint/2010/main" val="1301780051"/>
      </p:ext>
    </p:extLst>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50E6510-4A97-45F4-8343-8DAF88225E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7730546">
            <a:off x="-89437" y="1736962"/>
            <a:ext cx="3783756" cy="423569"/>
          </a:xfrm>
          <a:prstGeom prst="rect">
            <a:avLst/>
          </a:prstGeom>
        </p:spPr>
      </p:pic>
      <p:grpSp>
        <p:nvGrpSpPr>
          <p:cNvPr id="15" name="组合 14">
            <a:extLst>
              <a:ext uri="{FF2B5EF4-FFF2-40B4-BE49-F238E27FC236}">
                <a16:creationId xmlns:a16="http://schemas.microsoft.com/office/drawing/2014/main" xmlns="" id="{73205834-7BC3-4E3A-AB6C-314CCCAA0B8E}"/>
              </a:ext>
            </a:extLst>
          </p:cNvPr>
          <p:cNvGrpSpPr/>
          <p:nvPr/>
        </p:nvGrpSpPr>
        <p:grpSpPr>
          <a:xfrm>
            <a:off x="0" y="859950"/>
            <a:ext cx="2450640" cy="1575797"/>
            <a:chOff x="0" y="859950"/>
            <a:chExt cx="2450640" cy="1575797"/>
          </a:xfrm>
        </p:grpSpPr>
        <p:sp>
          <p:nvSpPr>
            <p:cNvPr id="18" name="任意多边形: 形状 17">
              <a:extLst>
                <a:ext uri="{FF2B5EF4-FFF2-40B4-BE49-F238E27FC236}">
                  <a16:creationId xmlns:a16="http://schemas.microsoft.com/office/drawing/2014/main" xmlns="" id="{1FBB5E52-8750-49C2-8E62-E581B30F1147}"/>
                </a:ext>
              </a:extLst>
            </p:cNvPr>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9" name="矩形 18">
              <a:extLst>
                <a:ext uri="{FF2B5EF4-FFF2-40B4-BE49-F238E27FC236}">
                  <a16:creationId xmlns:a16="http://schemas.microsoft.com/office/drawing/2014/main" xmlns="" id="{A5E80651-6CD7-4D18-8C89-6EDB6ACAB3F1}"/>
                </a:ext>
              </a:extLst>
            </p:cNvPr>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grpSp>
      <p:pic>
        <p:nvPicPr>
          <p:cNvPr id="24" name="图片 23">
            <a:extLst>
              <a:ext uri="{FF2B5EF4-FFF2-40B4-BE49-F238E27FC236}">
                <a16:creationId xmlns:a16="http://schemas.microsoft.com/office/drawing/2014/main" xmlns="" id="{7CBA563D-BCF2-4B9D-BD2A-4A910BECD26E}"/>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p:blipFill>
        <p:spPr>
          <a:xfrm>
            <a:off x="295012" y="755634"/>
            <a:ext cx="1522440" cy="1575798"/>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8" name="文本框 27">
            <a:extLst>
              <a:ext uri="{FF2B5EF4-FFF2-40B4-BE49-F238E27FC236}">
                <a16:creationId xmlns:a16="http://schemas.microsoft.com/office/drawing/2014/main" xmlns="" id="{5EB2E0D5-5AEC-4499-9FED-EF5387AC0BE0}"/>
              </a:ext>
            </a:extLst>
          </p:cNvPr>
          <p:cNvSpPr txBox="1"/>
          <p:nvPr/>
        </p:nvSpPr>
        <p:spPr>
          <a:xfrm>
            <a:off x="218136" y="2737179"/>
            <a:ext cx="5720991" cy="1790042"/>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血腥贩奴</a:t>
            </a:r>
            <a:r>
              <a:rPr lang="en-US" altLang="zh-CN"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a:t>
            </a: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美国无法粉饰的历史原罪</a:t>
            </a:r>
            <a:endPar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endParaRPr>
          </a:p>
        </p:txBody>
      </p:sp>
      <p:pic>
        <p:nvPicPr>
          <p:cNvPr id="14" name="图片 13">
            <a:hlinkClick r:id="rId8"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217994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5000" b="-5000"/>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xmlns="" id="{7D8E1B24-3625-40CF-8A0D-5AA34276AE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2969" y="258923"/>
            <a:ext cx="1813918" cy="112301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a:extLst>
              <a:ext uri="{FF2B5EF4-FFF2-40B4-BE49-F238E27FC236}">
                <a16:creationId xmlns:a16="http://schemas.microsoft.com/office/drawing/2014/main" xmlns="" id="{8EF2EB69-8D07-4FFB-98B6-D88D57FAFB8F}"/>
              </a:ext>
            </a:extLst>
          </p:cNvPr>
          <p:cNvGrpSpPr/>
          <p:nvPr/>
        </p:nvGrpSpPr>
        <p:grpSpPr>
          <a:xfrm>
            <a:off x="-156" y="0"/>
            <a:ext cx="12192154" cy="1379459"/>
            <a:chOff x="-156" y="0"/>
            <a:chExt cx="12192154" cy="1379459"/>
          </a:xfrm>
        </p:grpSpPr>
        <p:grpSp>
          <p:nvGrpSpPr>
            <p:cNvPr id="18" name="组合 17">
              <a:extLst>
                <a:ext uri="{FF2B5EF4-FFF2-40B4-BE49-F238E27FC236}">
                  <a16:creationId xmlns:a16="http://schemas.microsoft.com/office/drawing/2014/main" xmlns="" id="{46365D67-1710-42A0-BCCE-94143A557159}"/>
                </a:ext>
              </a:extLst>
            </p:cNvPr>
            <p:cNvGrpSpPr/>
            <p:nvPr/>
          </p:nvGrpSpPr>
          <p:grpSpPr>
            <a:xfrm>
              <a:off x="-156" y="132762"/>
              <a:ext cx="12192154" cy="1246697"/>
              <a:chOff x="-5720519" y="757867"/>
              <a:chExt cx="14864518" cy="1519954"/>
            </a:xfrm>
          </p:grpSpPr>
          <p:sp>
            <p:nvSpPr>
              <p:cNvPr id="19" name="矩形 18">
                <a:extLst>
                  <a:ext uri="{FF2B5EF4-FFF2-40B4-BE49-F238E27FC236}">
                    <a16:creationId xmlns:a16="http://schemas.microsoft.com/office/drawing/2014/main" xmlns="" id="{9F40CCBE-C121-408A-8CCC-1DFCAB40B7B6}"/>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xmlns="" id="{DF5F46BD-214C-4033-80E8-A6F548E9A0F5}"/>
                  </a:ext>
                </a:extLst>
              </p:cNvPr>
              <p:cNvSpPr txBox="1"/>
              <p:nvPr/>
            </p:nvSpPr>
            <p:spPr>
              <a:xfrm>
                <a:off x="-3676483" y="1583561"/>
                <a:ext cx="10312781" cy="637903"/>
              </a:xfrm>
              <a:prstGeom prst="rect">
                <a:avLst/>
              </a:prstGeom>
              <a:noFill/>
            </p:spPr>
            <p:txBody>
              <a:bodyPr wrap="square" rtlCol="0">
                <a:spAutoFit/>
              </a:bodyPr>
              <a:lstStyle/>
              <a:p>
                <a:pPr lvl="0" algn="ctr">
                  <a:defRPr/>
                </a:pPr>
                <a:r>
                  <a:rPr lang="zh-CN" altLang="en-US" sz="2800" b="1" kern="0" dirty="0">
                    <a:solidFill>
                      <a:prstClr val="white"/>
                    </a:solidFill>
                    <a:latin typeface="微软雅黑" panose="020B0503020204020204" pitchFamily="34" charset="-122"/>
                    <a:ea typeface="微软雅黑" panose="020B0503020204020204" pitchFamily="34" charset="-122"/>
                  </a:rPr>
                  <a:t>不变的罪恶</a:t>
                </a:r>
                <a:endParaRPr lang="en-US" altLang="zh-CN" sz="2800" b="1" kern="0" dirty="0">
                  <a:solidFill>
                    <a:prstClr val="white"/>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xmlns="" id="{6AD6A66E-C666-4275-9A0A-A2D82DE76228}"/>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6" name="图片 15">
              <a:extLst>
                <a:ext uri="{FF2B5EF4-FFF2-40B4-BE49-F238E27FC236}">
                  <a16:creationId xmlns:a16="http://schemas.microsoft.com/office/drawing/2014/main" xmlns="" id="{614F4CF2-A699-4518-966B-09CC161279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grpSp>
        <p:nvGrpSpPr>
          <p:cNvPr id="24" name="组合 23">
            <a:extLst>
              <a:ext uri="{FF2B5EF4-FFF2-40B4-BE49-F238E27FC236}">
                <a16:creationId xmlns:a16="http://schemas.microsoft.com/office/drawing/2014/main" xmlns="" id="{A23FF335-401D-4AD6-B5B6-A20221A2972E}"/>
              </a:ext>
            </a:extLst>
          </p:cNvPr>
          <p:cNvGrpSpPr/>
          <p:nvPr/>
        </p:nvGrpSpPr>
        <p:grpSpPr>
          <a:xfrm>
            <a:off x="8182500" y="1866349"/>
            <a:ext cx="3691253" cy="4181637"/>
            <a:chOff x="8182500" y="1866349"/>
            <a:chExt cx="3691253" cy="4181637"/>
          </a:xfrm>
        </p:grpSpPr>
        <p:sp>
          <p:nvSpPr>
            <p:cNvPr id="23" name="TextBox 6">
              <a:extLst>
                <a:ext uri="{FF2B5EF4-FFF2-40B4-BE49-F238E27FC236}">
                  <a16:creationId xmlns:a16="http://schemas.microsoft.com/office/drawing/2014/main" xmlns="" id="{737321B2-515A-46E8-B213-5D2F370FFE86}"/>
                </a:ext>
              </a:extLst>
            </p:cNvPr>
            <p:cNvSpPr txBox="1"/>
            <p:nvPr/>
          </p:nvSpPr>
          <p:spPr>
            <a:xfrm>
              <a:off x="8182500" y="1866349"/>
              <a:ext cx="3691253" cy="4181637"/>
            </a:xfrm>
            <a:prstGeom prst="roundRect">
              <a:avLst/>
            </a:prstGeom>
            <a:solidFill>
              <a:srgbClr val="FFFFFF">
                <a:lumMod val="95000"/>
              </a:srgbClr>
            </a:solidFill>
            <a:ln w="9525">
              <a:solidFill>
                <a:srgbClr val="FFFFFF">
                  <a:lumMod val="65000"/>
                </a:srgbClr>
              </a:solidFill>
              <a:prstDash val="dash"/>
            </a:ln>
          </p:spPr>
          <p:txBody>
            <a:bodyPr tIns="135441" bIns="67720" anchor="b"/>
            <a:lstStyle/>
            <a:p>
              <a:pPr fontAlgn="base">
                <a:spcBef>
                  <a:spcPct val="0"/>
                </a:spcBef>
                <a:spcAft>
                  <a:spcPct val="0"/>
                </a:spcAft>
                <a:defRPr/>
              </a:pPr>
              <a:endParaRPr lang="en-US" altLang="zh-CN" sz="1505" kern="0" dirty="0">
                <a:solidFill>
                  <a:srgbClr val="000000">
                    <a:lumMod val="75000"/>
                    <a:lumOff val="25000"/>
                  </a:srgbClr>
                </a:solidFill>
                <a:latin typeface="微软雅黑" pitchFamily="34" charset="-122"/>
                <a:ea typeface="微软雅黑" pitchFamily="34" charset="-122"/>
              </a:endParaRPr>
            </a:p>
          </p:txBody>
        </p:sp>
        <p:sp>
          <p:nvSpPr>
            <p:cNvPr id="11" name="矩形 3">
              <a:extLst>
                <a:ext uri="{FF2B5EF4-FFF2-40B4-BE49-F238E27FC236}">
                  <a16:creationId xmlns:a16="http://schemas.microsoft.com/office/drawing/2014/main" xmlns="" id="{D211D954-86A6-48B5-984A-C033DCDA042F}"/>
                </a:ext>
              </a:extLst>
            </p:cNvPr>
            <p:cNvSpPr>
              <a:spLocks noChangeArrowheads="1"/>
            </p:cNvSpPr>
            <p:nvPr/>
          </p:nvSpPr>
          <p:spPr bwMode="auto">
            <a:xfrm>
              <a:off x="8351725" y="2836415"/>
              <a:ext cx="3352801" cy="224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a:lnSpc>
                  <a:spcPct val="150000"/>
                </a:lnSpc>
              </a:pPr>
              <a:r>
                <a:rPr lang="zh-CN" altLang="en-US" sz="2400" dirty="0">
                  <a:latin typeface="-apple-system"/>
                </a:rPr>
                <a:t>左边的角落里，树上有两个被吊死的黑奴，他们的身下，是真正的血棉花。</a:t>
              </a:r>
            </a:p>
          </p:txBody>
        </p:sp>
      </p:grpSp>
      <p:pic>
        <p:nvPicPr>
          <p:cNvPr id="5" name="图片 4">
            <a:extLst>
              <a:ext uri="{FF2B5EF4-FFF2-40B4-BE49-F238E27FC236}">
                <a16:creationId xmlns:a16="http://schemas.microsoft.com/office/drawing/2014/main" xmlns="" id="{76A87994-93E8-4695-8942-A90336321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997" y="1533806"/>
            <a:ext cx="7565809" cy="4804056"/>
          </a:xfrm>
          <a:prstGeom prst="rect">
            <a:avLst/>
          </a:prstGeom>
        </p:spPr>
      </p:pic>
      <p:grpSp>
        <p:nvGrpSpPr>
          <p:cNvPr id="8" name="组合 7">
            <a:extLst>
              <a:ext uri="{FF2B5EF4-FFF2-40B4-BE49-F238E27FC236}">
                <a16:creationId xmlns:a16="http://schemas.microsoft.com/office/drawing/2014/main" xmlns="" id="{15238CC3-70F4-472A-BADC-DAFE245A1C35}"/>
              </a:ext>
            </a:extLst>
          </p:cNvPr>
          <p:cNvGrpSpPr/>
          <p:nvPr/>
        </p:nvGrpSpPr>
        <p:grpSpPr>
          <a:xfrm>
            <a:off x="161594" y="6181713"/>
            <a:ext cx="8673124" cy="519071"/>
            <a:chOff x="161594" y="6181713"/>
            <a:chExt cx="8673124" cy="519071"/>
          </a:xfrm>
        </p:grpSpPr>
        <p:sp>
          <p:nvSpPr>
            <p:cNvPr id="22" name="iSļîḋè">
              <a:extLst>
                <a:ext uri="{FF2B5EF4-FFF2-40B4-BE49-F238E27FC236}">
                  <a16:creationId xmlns:a16="http://schemas.microsoft.com/office/drawing/2014/main" xmlns="" id="{427760B6-5777-400E-9DA1-2EFA2ABCF910}"/>
                </a:ext>
              </a:extLst>
            </p:cNvPr>
            <p:cNvSpPr/>
            <p:nvPr/>
          </p:nvSpPr>
          <p:spPr>
            <a:xfrm>
              <a:off x="322212" y="6181713"/>
              <a:ext cx="8391481" cy="514922"/>
            </a:xfrm>
            <a:prstGeom prst="parallelogram">
              <a:avLst/>
            </a:prstGeom>
            <a:solidFill>
              <a:schemeClr val="bg1"/>
            </a:solidFill>
            <a:ln w="12700" cap="flat" cmpd="sng" algn="ctr">
              <a:solidFill>
                <a:srgbClr val="C87E4C"/>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ltLang="zh-CN" sz="1600" b="1" i="1" dirty="0">
                <a:solidFill>
                  <a:schemeClr val="tx1"/>
                </a:solidFill>
              </a:endParaRPr>
            </a:p>
          </p:txBody>
        </p:sp>
        <p:sp>
          <p:nvSpPr>
            <p:cNvPr id="14" name="文本框 13">
              <a:extLst>
                <a:ext uri="{FF2B5EF4-FFF2-40B4-BE49-F238E27FC236}">
                  <a16:creationId xmlns:a16="http://schemas.microsoft.com/office/drawing/2014/main" xmlns="" id="{D2B2563F-5CE0-43FB-8BF4-53AEAFED021C}"/>
                </a:ext>
              </a:extLst>
            </p:cNvPr>
            <p:cNvSpPr txBox="1"/>
            <p:nvPr/>
          </p:nvSpPr>
          <p:spPr>
            <a:xfrm>
              <a:off x="161594" y="6239119"/>
              <a:ext cx="8673124" cy="461665"/>
            </a:xfrm>
            <a:prstGeom prst="rect">
              <a:avLst/>
            </a:prstGeom>
            <a:noFill/>
          </p:spPr>
          <p:txBody>
            <a:bodyPr wrap="square">
              <a:spAutoFit/>
            </a:bodyPr>
            <a:lstStyle/>
            <a:p>
              <a:pPr algn="ctr"/>
              <a:r>
                <a:rPr lang="zh-CN" altLang="en-US" sz="2400" b="1" dirty="0">
                  <a:solidFill>
                    <a:srgbClr val="B26A37"/>
                  </a:solidFill>
                  <a:latin typeface="+mn-ea"/>
                  <a:ea typeface="+mn-ea"/>
                  <a:sym typeface="微软雅黑" panose="020B0503020204020204" pitchFamily="34" charset="-122"/>
                </a:rPr>
                <a:t>“能告诉我们你遭受了哪些不公平的对待吗，稻草人小姐？”</a:t>
              </a:r>
              <a:endParaRPr lang="zh-CN" altLang="en-US" sz="2400" dirty="0">
                <a:latin typeface="+mn-ea"/>
                <a:ea typeface="+mn-ea"/>
              </a:endParaRPr>
            </a:p>
          </p:txBody>
        </p:sp>
      </p:grpSp>
    </p:spTree>
    <p:extLst>
      <p:ext uri="{BB962C8B-B14F-4D97-AF65-F5344CB8AC3E}">
        <p14:creationId xmlns:p14="http://schemas.microsoft.com/office/powerpoint/2010/main" val="4238840166"/>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5000" b="-5000"/>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xmlns="" id="{7D8E1B24-3625-40CF-8A0D-5AA34276AE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2969" y="258923"/>
            <a:ext cx="1813918" cy="112301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a:extLst>
              <a:ext uri="{FF2B5EF4-FFF2-40B4-BE49-F238E27FC236}">
                <a16:creationId xmlns:a16="http://schemas.microsoft.com/office/drawing/2014/main" xmlns="" id="{8EF2EB69-8D07-4FFB-98B6-D88D57FAFB8F}"/>
              </a:ext>
            </a:extLst>
          </p:cNvPr>
          <p:cNvGrpSpPr/>
          <p:nvPr/>
        </p:nvGrpSpPr>
        <p:grpSpPr>
          <a:xfrm>
            <a:off x="-156" y="0"/>
            <a:ext cx="12192154" cy="1379459"/>
            <a:chOff x="-156" y="0"/>
            <a:chExt cx="12192154" cy="1379459"/>
          </a:xfrm>
        </p:grpSpPr>
        <p:grpSp>
          <p:nvGrpSpPr>
            <p:cNvPr id="18" name="组合 17">
              <a:extLst>
                <a:ext uri="{FF2B5EF4-FFF2-40B4-BE49-F238E27FC236}">
                  <a16:creationId xmlns:a16="http://schemas.microsoft.com/office/drawing/2014/main" xmlns="" id="{46365D67-1710-42A0-BCCE-94143A557159}"/>
                </a:ext>
              </a:extLst>
            </p:cNvPr>
            <p:cNvGrpSpPr/>
            <p:nvPr/>
          </p:nvGrpSpPr>
          <p:grpSpPr>
            <a:xfrm>
              <a:off x="-156" y="132762"/>
              <a:ext cx="12192154" cy="1246697"/>
              <a:chOff x="-5720519" y="757867"/>
              <a:chExt cx="14864518" cy="1519954"/>
            </a:xfrm>
          </p:grpSpPr>
          <p:sp>
            <p:nvSpPr>
              <p:cNvPr id="19" name="矩形 18">
                <a:extLst>
                  <a:ext uri="{FF2B5EF4-FFF2-40B4-BE49-F238E27FC236}">
                    <a16:creationId xmlns:a16="http://schemas.microsoft.com/office/drawing/2014/main" xmlns="" id="{9F40CCBE-C121-408A-8CCC-1DFCAB40B7B6}"/>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xmlns="" id="{DF5F46BD-214C-4033-80E8-A6F548E9A0F5}"/>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不变的罪恶</a:t>
                </a:r>
                <a:endPar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xmlns="" id="{6AD6A66E-C666-4275-9A0A-A2D82DE76228}"/>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6" name="图片 15">
              <a:extLst>
                <a:ext uri="{FF2B5EF4-FFF2-40B4-BE49-F238E27FC236}">
                  <a16:creationId xmlns:a16="http://schemas.microsoft.com/office/drawing/2014/main" xmlns="" id="{614F4CF2-A699-4518-966B-09CC161279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grpSp>
        <p:nvGrpSpPr>
          <p:cNvPr id="3" name="组合 2">
            <a:extLst>
              <a:ext uri="{FF2B5EF4-FFF2-40B4-BE49-F238E27FC236}">
                <a16:creationId xmlns:a16="http://schemas.microsoft.com/office/drawing/2014/main" xmlns="" id="{3286ED2E-567B-4BF4-B8EA-D6348D570E6F}"/>
              </a:ext>
            </a:extLst>
          </p:cNvPr>
          <p:cNvGrpSpPr/>
          <p:nvPr/>
        </p:nvGrpSpPr>
        <p:grpSpPr>
          <a:xfrm>
            <a:off x="169876" y="1821422"/>
            <a:ext cx="2491843" cy="4871517"/>
            <a:chOff x="1958744" y="1646786"/>
            <a:chExt cx="2491843" cy="4871517"/>
          </a:xfrm>
        </p:grpSpPr>
        <p:pic>
          <p:nvPicPr>
            <p:cNvPr id="2" name="图片 1">
              <a:extLst>
                <a:ext uri="{FF2B5EF4-FFF2-40B4-BE49-F238E27FC236}">
                  <a16:creationId xmlns:a16="http://schemas.microsoft.com/office/drawing/2014/main" xmlns="" id="{69D8CD33-DC62-48C6-ACAE-3C87381B957D}"/>
                </a:ext>
              </a:extLst>
            </p:cNvPr>
            <p:cNvPicPr>
              <a:picLocks noChangeAspect="1"/>
            </p:cNvPicPr>
            <p:nvPr/>
          </p:nvPicPr>
          <p:blipFill rotWithShape="1">
            <a:blip r:embed="rId5"/>
            <a:srcRect l="27639" r="30116"/>
            <a:stretch/>
          </p:blipFill>
          <p:spPr>
            <a:xfrm>
              <a:off x="2157920" y="1646786"/>
              <a:ext cx="1935329" cy="3487750"/>
            </a:xfrm>
            <a:prstGeom prst="rect">
              <a:avLst/>
            </a:prstGeom>
          </p:spPr>
        </p:pic>
        <p:sp>
          <p:nvSpPr>
            <p:cNvPr id="27" name="矩形 3">
              <a:extLst>
                <a:ext uri="{FF2B5EF4-FFF2-40B4-BE49-F238E27FC236}">
                  <a16:creationId xmlns:a16="http://schemas.microsoft.com/office/drawing/2014/main" xmlns="" id="{D9901C13-5A0F-4F71-9BB4-937BA409D0E7}"/>
                </a:ext>
              </a:extLst>
            </p:cNvPr>
            <p:cNvSpPr>
              <a:spLocks noChangeArrowheads="1"/>
            </p:cNvSpPr>
            <p:nvPr/>
          </p:nvSpPr>
          <p:spPr bwMode="auto">
            <a:xfrm>
              <a:off x="1958744" y="5228398"/>
              <a:ext cx="2491843"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dirty="0">
                  <a:latin typeface="微软雅黑" panose="020B0503020204020204" pitchFamily="34" charset="-122"/>
                  <a:sym typeface="微软雅黑" panose="020B0503020204020204" pitchFamily="34" charset="-122"/>
                </a:rPr>
                <a:t>这张名为“伤痕累累的背部”的照片被视为美国奴隶制残酷的证据</a:t>
              </a:r>
            </a:p>
          </p:txBody>
        </p:sp>
      </p:grpSp>
      <p:grpSp>
        <p:nvGrpSpPr>
          <p:cNvPr id="6" name="组合 5">
            <a:extLst>
              <a:ext uri="{FF2B5EF4-FFF2-40B4-BE49-F238E27FC236}">
                <a16:creationId xmlns:a16="http://schemas.microsoft.com/office/drawing/2014/main" xmlns="" id="{D24881E8-DA0D-4C50-BAA9-01B3D7484C63}"/>
              </a:ext>
            </a:extLst>
          </p:cNvPr>
          <p:cNvGrpSpPr/>
          <p:nvPr/>
        </p:nvGrpSpPr>
        <p:grpSpPr>
          <a:xfrm>
            <a:off x="5252366" y="1821422"/>
            <a:ext cx="6541335" cy="3487750"/>
            <a:chOff x="5185130" y="1796963"/>
            <a:chExt cx="6541335" cy="3487750"/>
          </a:xfrm>
        </p:grpSpPr>
        <p:grpSp>
          <p:nvGrpSpPr>
            <p:cNvPr id="4" name="组合 3">
              <a:extLst>
                <a:ext uri="{FF2B5EF4-FFF2-40B4-BE49-F238E27FC236}">
                  <a16:creationId xmlns:a16="http://schemas.microsoft.com/office/drawing/2014/main" xmlns="" id="{0007E725-39FD-48D9-B910-5930734076D5}"/>
                </a:ext>
              </a:extLst>
            </p:cNvPr>
            <p:cNvGrpSpPr/>
            <p:nvPr/>
          </p:nvGrpSpPr>
          <p:grpSpPr>
            <a:xfrm>
              <a:off x="5185130" y="1796963"/>
              <a:ext cx="6541335" cy="3487750"/>
              <a:chOff x="5097930" y="1659866"/>
              <a:chExt cx="4801926" cy="2560321"/>
            </a:xfrm>
          </p:grpSpPr>
          <p:sp>
            <p:nvSpPr>
              <p:cNvPr id="28" name="îšľiḍè">
                <a:extLst>
                  <a:ext uri="{FF2B5EF4-FFF2-40B4-BE49-F238E27FC236}">
                    <a16:creationId xmlns:a16="http://schemas.microsoft.com/office/drawing/2014/main" xmlns="" id="{9974317E-1E76-419D-A427-D1B28333F3CA}"/>
                  </a:ext>
                </a:extLst>
              </p:cNvPr>
              <p:cNvSpPr/>
              <p:nvPr/>
            </p:nvSpPr>
            <p:spPr>
              <a:xfrm>
                <a:off x="5097930" y="1659866"/>
                <a:ext cx="2350219" cy="2560321"/>
              </a:xfrm>
              <a:prstGeom prst="rect">
                <a:avLst/>
              </a:prstGeom>
              <a:solidFill>
                <a:srgbClr val="EDC6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p>
            </p:txBody>
          </p:sp>
          <p:sp>
            <p:nvSpPr>
              <p:cNvPr id="29" name="iṡḷíḓe">
                <a:extLst>
                  <a:ext uri="{FF2B5EF4-FFF2-40B4-BE49-F238E27FC236}">
                    <a16:creationId xmlns:a16="http://schemas.microsoft.com/office/drawing/2014/main" xmlns="" id="{C6196EAB-E787-434B-A34C-B04EC446D485}"/>
                  </a:ext>
                </a:extLst>
              </p:cNvPr>
              <p:cNvSpPr/>
              <p:nvPr/>
            </p:nvSpPr>
            <p:spPr>
              <a:xfrm>
                <a:off x="7549637" y="1659866"/>
                <a:ext cx="2350219" cy="2560321"/>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30" name="îṣļíḋé">
                <a:extLst>
                  <a:ext uri="{FF2B5EF4-FFF2-40B4-BE49-F238E27FC236}">
                    <a16:creationId xmlns:a16="http://schemas.microsoft.com/office/drawing/2014/main" xmlns="" id="{1216EBF2-4B85-49FB-8BEB-BBC631E6DC65}"/>
                  </a:ext>
                </a:extLst>
              </p:cNvPr>
              <p:cNvSpPr/>
              <p:nvPr/>
            </p:nvSpPr>
            <p:spPr>
              <a:xfrm>
                <a:off x="7312884" y="2754017"/>
                <a:ext cx="372018" cy="372018"/>
              </a:xfrm>
              <a:prstGeom prst="ellipse">
                <a:avLst/>
              </a:pr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p>
                <a:pPr algn="ctr" defTabSz="914354"/>
                <a:endParaRPr lang="zh-CN" altLang="en-US" sz="2000" b="1" i="1">
                  <a:solidFill>
                    <a:schemeClr val="tx1"/>
                  </a:solidFill>
                </a:endParaRPr>
              </a:p>
            </p:txBody>
          </p:sp>
          <p:sp>
            <p:nvSpPr>
              <p:cNvPr id="31" name="išľíḑé">
                <a:extLst>
                  <a:ext uri="{FF2B5EF4-FFF2-40B4-BE49-F238E27FC236}">
                    <a16:creationId xmlns:a16="http://schemas.microsoft.com/office/drawing/2014/main" xmlns="" id="{5DB1845D-7264-4C2C-A648-446E66980193}"/>
                  </a:ext>
                </a:extLst>
              </p:cNvPr>
              <p:cNvSpPr/>
              <p:nvPr/>
            </p:nvSpPr>
            <p:spPr>
              <a:xfrm>
                <a:off x="7398486" y="2853077"/>
                <a:ext cx="200814" cy="173898"/>
              </a:xfrm>
              <a:prstGeom prst="rightArrow">
                <a:avLst/>
              </a:prstGeom>
              <a:solidFill>
                <a:srgbClr val="C87E4C"/>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i="1">
                  <a:solidFill>
                    <a:schemeClr val="tx1"/>
                  </a:solidFill>
                </a:endParaRPr>
              </a:p>
            </p:txBody>
          </p:sp>
        </p:grpSp>
        <p:sp>
          <p:nvSpPr>
            <p:cNvPr id="32" name="矩形 3">
              <a:extLst>
                <a:ext uri="{FF2B5EF4-FFF2-40B4-BE49-F238E27FC236}">
                  <a16:creationId xmlns:a16="http://schemas.microsoft.com/office/drawing/2014/main" xmlns="" id="{E39E60C6-1434-4783-A549-803D518E5432}"/>
                </a:ext>
              </a:extLst>
            </p:cNvPr>
            <p:cNvSpPr>
              <a:spLocks noChangeArrowheads="1"/>
            </p:cNvSpPr>
            <p:nvPr/>
          </p:nvSpPr>
          <p:spPr bwMode="auto">
            <a:xfrm>
              <a:off x="5651320" y="2419313"/>
              <a:ext cx="226916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rPr>
                <a:t>资本原始积累过程中的罪恶历史</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永远无法抹去。</a:t>
              </a:r>
              <a:endParaRPr lang="zh-CN"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endParaRPr>
            </a:p>
          </p:txBody>
        </p:sp>
        <p:sp>
          <p:nvSpPr>
            <p:cNvPr id="33" name="矩形 3">
              <a:extLst>
                <a:ext uri="{FF2B5EF4-FFF2-40B4-BE49-F238E27FC236}">
                  <a16:creationId xmlns:a16="http://schemas.microsoft.com/office/drawing/2014/main" xmlns="" id="{34B99052-AD7F-4BE6-8497-9809C02EF442}"/>
                </a:ext>
              </a:extLst>
            </p:cNvPr>
            <p:cNvSpPr>
              <a:spLocks noChangeArrowheads="1"/>
            </p:cNvSpPr>
            <p:nvPr/>
          </p:nvSpPr>
          <p:spPr bwMode="auto">
            <a:xfrm>
              <a:off x="8951862" y="2142314"/>
              <a:ext cx="2531926"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a:lnSpc>
                  <a:spcPct val="150000"/>
                </a:lnSpc>
              </a:pPr>
              <a:r>
                <a:rPr lang="zh-CN" altLang="en-US" sz="2400" b="1" dirty="0">
                  <a:solidFill>
                    <a:schemeClr val="bg1"/>
                  </a:solidFill>
                  <a:latin typeface="微软雅黑" panose="020B0503020204020204" pitchFamily="34" charset="-122"/>
                  <a:sym typeface="微软雅黑" panose="020B0503020204020204" pitchFamily="34" charset="-122"/>
                </a:rPr>
                <a:t>如今的美国，弗洛伊德们仍不能呼吸，资本主义社会也必将走向灭亡。</a:t>
              </a:r>
            </a:p>
          </p:txBody>
        </p:sp>
      </p:grpSp>
      <p:pic>
        <p:nvPicPr>
          <p:cNvPr id="1026" name="Picture 2">
            <a:extLst>
              <a:ext uri="{FF2B5EF4-FFF2-40B4-BE49-F238E27FC236}">
                <a16:creationId xmlns:a16="http://schemas.microsoft.com/office/drawing/2014/main" xmlns="" id="{24B53E23-0D8E-4013-8815-D82D8ED6C2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51"/>
          <a:stretch/>
        </p:blipFill>
        <p:spPr bwMode="auto">
          <a:xfrm>
            <a:off x="2811119" y="1821422"/>
            <a:ext cx="2096340" cy="3487750"/>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3">
            <a:extLst>
              <a:ext uri="{FF2B5EF4-FFF2-40B4-BE49-F238E27FC236}">
                <a16:creationId xmlns:a16="http://schemas.microsoft.com/office/drawing/2014/main" xmlns="" id="{1A08AA98-2458-40B7-BB91-2C83A7766B1B}"/>
              </a:ext>
            </a:extLst>
          </p:cNvPr>
          <p:cNvSpPr>
            <a:spLocks noChangeArrowheads="1"/>
          </p:cNvSpPr>
          <p:nvPr/>
        </p:nvSpPr>
        <p:spPr bwMode="auto">
          <a:xfrm>
            <a:off x="2757552" y="5403033"/>
            <a:ext cx="2203473"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dirty="0"/>
              <a:t>非洲裔男子乔治</a:t>
            </a:r>
            <a:r>
              <a:rPr lang="en-US" altLang="zh-CN" dirty="0"/>
              <a:t>·</a:t>
            </a:r>
            <a:r>
              <a:rPr lang="zh-CN" altLang="en-US" dirty="0"/>
              <a:t>弗洛伊德遭白人警察肖万跪压致死</a:t>
            </a:r>
            <a:endParaRPr lang="zh-CN" altLang="en-US" dirty="0">
              <a:latin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93922247"/>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一、资本主义经济制度的产生</a:t>
            </a:r>
          </a:p>
        </p:txBody>
      </p:sp>
      <p:sp>
        <p:nvSpPr>
          <p:cNvPr id="63" name="矩形: 圆角 62">
            <a:extLst>
              <a:ext uri="{FF2B5EF4-FFF2-40B4-BE49-F238E27FC236}">
                <a16:creationId xmlns:a16="http://schemas.microsoft.com/office/drawing/2014/main" xmlns="" id="{1AA64CA3-2571-43D8-8236-7B0F0642438A}"/>
              </a:ext>
            </a:extLst>
          </p:cNvPr>
          <p:cNvSpPr/>
          <p:nvPr/>
        </p:nvSpPr>
        <p:spPr>
          <a:xfrm>
            <a:off x="3612776" y="1067806"/>
            <a:ext cx="496644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rgbClr val="FFFFFF"/>
                </a:solidFill>
                <a:latin typeface="微软雅黑" panose="020B0503020204020204" pitchFamily="34" charset="-122"/>
              </a:rPr>
              <a:t>（四）资本主义制度的确立</a:t>
            </a:r>
          </a:p>
        </p:txBody>
      </p:sp>
      <p:grpSp>
        <p:nvGrpSpPr>
          <p:cNvPr id="5" name="组合 4">
            <a:extLst>
              <a:ext uri="{FF2B5EF4-FFF2-40B4-BE49-F238E27FC236}">
                <a16:creationId xmlns:a16="http://schemas.microsoft.com/office/drawing/2014/main" xmlns="" id="{14B6D5FA-6CE1-40CE-A4A3-677642F8AC6D}"/>
              </a:ext>
            </a:extLst>
          </p:cNvPr>
          <p:cNvGrpSpPr/>
          <p:nvPr/>
        </p:nvGrpSpPr>
        <p:grpSpPr>
          <a:xfrm>
            <a:off x="422937" y="2691840"/>
            <a:ext cx="11346126" cy="3421131"/>
            <a:chOff x="555251" y="2691840"/>
            <a:chExt cx="11346126" cy="3421131"/>
          </a:xfrm>
        </p:grpSpPr>
        <p:grpSp>
          <p:nvGrpSpPr>
            <p:cNvPr id="4" name="组合 3">
              <a:extLst>
                <a:ext uri="{FF2B5EF4-FFF2-40B4-BE49-F238E27FC236}">
                  <a16:creationId xmlns:a16="http://schemas.microsoft.com/office/drawing/2014/main" xmlns="" id="{4BCD14B5-6C9F-47DE-A9B2-E8E176AFA2A0}"/>
                </a:ext>
              </a:extLst>
            </p:cNvPr>
            <p:cNvGrpSpPr/>
            <p:nvPr/>
          </p:nvGrpSpPr>
          <p:grpSpPr>
            <a:xfrm>
              <a:off x="7553902" y="2961715"/>
              <a:ext cx="4347475" cy="3151256"/>
              <a:chOff x="7553902" y="2691840"/>
              <a:chExt cx="4347475" cy="3151256"/>
            </a:xfrm>
          </p:grpSpPr>
          <p:pic>
            <p:nvPicPr>
              <p:cNvPr id="23554" name="Picture 2">
                <a:extLst>
                  <a:ext uri="{FF2B5EF4-FFF2-40B4-BE49-F238E27FC236}">
                    <a16:creationId xmlns:a16="http://schemas.microsoft.com/office/drawing/2014/main" xmlns="" id="{C17D9CF1-1D43-4B65-856C-77BE861A5B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3902" y="2691840"/>
                <a:ext cx="4347475" cy="275499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xmlns="" id="{376A30C1-539B-48B5-A1CB-BBF613870C10}"/>
                  </a:ext>
                </a:extLst>
              </p:cNvPr>
              <p:cNvSpPr/>
              <p:nvPr/>
            </p:nvSpPr>
            <p:spPr>
              <a:xfrm>
                <a:off x="7553902" y="5473764"/>
                <a:ext cx="4347475" cy="369332"/>
              </a:xfrm>
              <a:prstGeom prst="rect">
                <a:avLst/>
              </a:prstGeom>
            </p:spPr>
            <p:txBody>
              <a:bodyPr wrap="square">
                <a:spAutoFit/>
              </a:bodyPr>
              <a:lstStyle/>
              <a:p>
                <a:pPr algn="ctr" eaLnBrk="1" hangingPunct="1">
                  <a:defRPr/>
                </a:pPr>
                <a:r>
                  <a:rPr lang="zh-CN" altLang="en-US" dirty="0">
                    <a:solidFill>
                      <a:srgbClr val="0E0E14"/>
                    </a:solidFill>
                    <a:latin typeface="+mn-ea"/>
                    <a:ea typeface="+mn-ea"/>
                    <a:sym typeface="微软雅黑" panose="020B0503020204020204" pitchFamily="34" charset="-122"/>
                  </a:rPr>
                  <a:t>英国资产阶级革命</a:t>
                </a:r>
                <a:endParaRPr lang="zh-CN" altLang="en-US" dirty="0">
                  <a:latin typeface="+mn-ea"/>
                  <a:ea typeface="+mn-ea"/>
                  <a:sym typeface="微软雅黑" panose="020B0503020204020204" pitchFamily="34" charset="-122"/>
                </a:endParaRPr>
              </a:p>
            </p:txBody>
          </p:sp>
        </p:grpSp>
        <p:grpSp>
          <p:nvGrpSpPr>
            <p:cNvPr id="3" name="组合 2">
              <a:extLst>
                <a:ext uri="{FF2B5EF4-FFF2-40B4-BE49-F238E27FC236}">
                  <a16:creationId xmlns:a16="http://schemas.microsoft.com/office/drawing/2014/main" xmlns="" id="{9B88CFAB-5433-4950-845B-C92E64FA6F18}"/>
                </a:ext>
              </a:extLst>
            </p:cNvPr>
            <p:cNvGrpSpPr/>
            <p:nvPr/>
          </p:nvGrpSpPr>
          <p:grpSpPr>
            <a:xfrm>
              <a:off x="555251" y="2691840"/>
              <a:ext cx="6746875" cy="3280731"/>
              <a:chOff x="1133475" y="2530475"/>
              <a:chExt cx="6746875" cy="3280731"/>
            </a:xfrm>
          </p:grpSpPr>
          <p:sp>
            <p:nvSpPr>
              <p:cNvPr id="13" name="圆角矩形 20">
                <a:extLst>
                  <a:ext uri="{FF2B5EF4-FFF2-40B4-BE49-F238E27FC236}">
                    <a16:creationId xmlns:a16="http://schemas.microsoft.com/office/drawing/2014/main" xmlns="" id="{14018A97-4A2D-4CD7-8AFC-88FEA890A042}"/>
                  </a:ext>
                </a:extLst>
              </p:cNvPr>
              <p:cNvSpPr/>
              <p:nvPr/>
            </p:nvSpPr>
            <p:spPr bwMode="auto">
              <a:xfrm>
                <a:off x="1133475" y="2530475"/>
                <a:ext cx="2135188" cy="539750"/>
              </a:xfrm>
              <a:prstGeom prst="roundRect">
                <a:avLst/>
              </a:prstGeom>
              <a:solidFill>
                <a:schemeClr val="accent4">
                  <a:lumMod val="40000"/>
                  <a:lumOff val="60000"/>
                </a:schemeClr>
              </a:solidFill>
            </p:spPr>
            <p:txBody>
              <a:bodyPr wrap="none" anchor="ctr"/>
              <a:lstStyle/>
              <a:p>
                <a:pPr algn="ctr" eaLnBrk="1" hangingPunct="1">
                  <a:defRPr/>
                </a:pPr>
                <a:r>
                  <a:rPr lang="zh-CN" altLang="en-US" sz="2400" dirty="0">
                    <a:solidFill>
                      <a:srgbClr val="0E0E14"/>
                    </a:solidFill>
                    <a:latin typeface="+mn-ea"/>
                    <a:ea typeface="+mn-ea"/>
                    <a:sym typeface="微软雅黑" panose="020B0503020204020204" pitchFamily="34" charset="-122"/>
                  </a:rPr>
                  <a:t>资产阶级革命</a:t>
                </a:r>
                <a:endParaRPr lang="zh-CN" altLang="en-US" sz="2400" dirty="0">
                  <a:latin typeface="+mn-ea"/>
                  <a:ea typeface="+mn-ea"/>
                  <a:sym typeface="微软雅黑" panose="020B0503020204020204" pitchFamily="34" charset="-122"/>
                </a:endParaRPr>
              </a:p>
            </p:txBody>
          </p:sp>
          <p:sp>
            <p:nvSpPr>
              <p:cNvPr id="14" name="圆角矩形 21">
                <a:extLst>
                  <a:ext uri="{FF2B5EF4-FFF2-40B4-BE49-F238E27FC236}">
                    <a16:creationId xmlns:a16="http://schemas.microsoft.com/office/drawing/2014/main" xmlns="" id="{DB45A1CF-9138-47C2-9A1A-B2CA24F347F4}"/>
                  </a:ext>
                </a:extLst>
              </p:cNvPr>
              <p:cNvSpPr/>
              <p:nvPr/>
            </p:nvSpPr>
            <p:spPr bwMode="auto">
              <a:xfrm>
                <a:off x="3968749" y="2530475"/>
                <a:ext cx="1720850" cy="539750"/>
              </a:xfrm>
              <a:prstGeom prst="roundRect">
                <a:avLst/>
              </a:prstGeom>
              <a:solidFill>
                <a:schemeClr val="accent4">
                  <a:lumMod val="40000"/>
                  <a:lumOff val="60000"/>
                </a:schemeClr>
              </a:solidFill>
            </p:spPr>
            <p:txBody>
              <a:bodyPr wrap="none" anchor="ctr"/>
              <a:lstStyle/>
              <a:p>
                <a:pPr algn="ctr" eaLnBrk="1" hangingPunct="1">
                  <a:defRPr/>
                </a:pPr>
                <a:r>
                  <a:rPr lang="zh-CN" altLang="en-US" sz="2400">
                    <a:solidFill>
                      <a:srgbClr val="0E0E14"/>
                    </a:solidFill>
                    <a:latin typeface="+mn-ea"/>
                    <a:ea typeface="+mn-ea"/>
                    <a:sym typeface="微软雅黑" panose="020B0503020204020204" pitchFamily="34" charset="-122"/>
                  </a:rPr>
                  <a:t>政权帮助</a:t>
                </a:r>
                <a:endParaRPr lang="zh-CN" altLang="en-US" sz="2400">
                  <a:latin typeface="+mn-ea"/>
                  <a:ea typeface="+mn-ea"/>
                  <a:sym typeface="微软雅黑" panose="020B0503020204020204" pitchFamily="34" charset="-122"/>
                </a:endParaRPr>
              </a:p>
            </p:txBody>
          </p:sp>
          <p:sp>
            <p:nvSpPr>
              <p:cNvPr id="16" name="圆角矩形 22">
                <a:extLst>
                  <a:ext uri="{FF2B5EF4-FFF2-40B4-BE49-F238E27FC236}">
                    <a16:creationId xmlns:a16="http://schemas.microsoft.com/office/drawing/2014/main" xmlns="" id="{C054C990-64BB-4C6F-ADE7-CE5F3B36397F}"/>
                  </a:ext>
                </a:extLst>
              </p:cNvPr>
              <p:cNvSpPr/>
              <p:nvPr/>
            </p:nvSpPr>
            <p:spPr bwMode="auto">
              <a:xfrm>
                <a:off x="6330950" y="2530475"/>
                <a:ext cx="1549400" cy="539750"/>
              </a:xfrm>
              <a:prstGeom prst="roundRect">
                <a:avLst/>
              </a:prstGeom>
              <a:solidFill>
                <a:schemeClr val="accent4">
                  <a:lumMod val="40000"/>
                  <a:lumOff val="60000"/>
                </a:schemeClr>
              </a:solidFill>
            </p:spPr>
            <p:txBody>
              <a:bodyPr wrap="none" anchor="ctr"/>
              <a:lstStyle/>
              <a:p>
                <a:pPr algn="ctr" eaLnBrk="1" hangingPunct="1">
                  <a:defRPr/>
                </a:pPr>
                <a:r>
                  <a:rPr lang="zh-CN" altLang="en-US" sz="2400" dirty="0">
                    <a:solidFill>
                      <a:srgbClr val="0E0E14"/>
                    </a:solidFill>
                    <a:latin typeface="+mn-ea"/>
                    <a:ea typeface="+mn-ea"/>
                    <a:sym typeface="微软雅黑" panose="020B0503020204020204" pitchFamily="34" charset="-122"/>
                  </a:rPr>
                  <a:t>工业革命</a:t>
                </a:r>
              </a:p>
            </p:txBody>
          </p:sp>
          <p:sp>
            <p:nvSpPr>
              <p:cNvPr id="18" name="右箭头 5">
                <a:extLst>
                  <a:ext uri="{FF2B5EF4-FFF2-40B4-BE49-F238E27FC236}">
                    <a16:creationId xmlns:a16="http://schemas.microsoft.com/office/drawing/2014/main" xmlns="" id="{7D1DF4A2-3BAA-4645-A91E-DF817ACAE87C}"/>
                  </a:ext>
                </a:extLst>
              </p:cNvPr>
              <p:cNvSpPr>
                <a:spLocks noChangeArrowheads="1"/>
              </p:cNvSpPr>
              <p:nvPr/>
            </p:nvSpPr>
            <p:spPr bwMode="auto">
              <a:xfrm>
                <a:off x="3430588" y="2598738"/>
                <a:ext cx="401637" cy="403225"/>
              </a:xfrm>
              <a:prstGeom prst="rightArrow">
                <a:avLst>
                  <a:gd name="adj1" fmla="val 50000"/>
                  <a:gd name="adj2" fmla="val 50000"/>
                </a:avLst>
              </a:prstGeom>
              <a:solidFill>
                <a:srgbClr val="B26A37"/>
              </a:solidFill>
              <a:ln w="9525">
                <a:noFill/>
                <a:miter lim="800000"/>
                <a:headEnd/>
                <a:tailEnd/>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2400">
                  <a:latin typeface="+mn-ea"/>
                  <a:ea typeface="+mn-ea"/>
                  <a:sym typeface="微软雅黑" panose="020B0503020204020204" pitchFamily="34" charset="-122"/>
                </a:endParaRPr>
              </a:p>
            </p:txBody>
          </p:sp>
          <p:sp>
            <p:nvSpPr>
              <p:cNvPr id="19" name="右箭头 26">
                <a:extLst>
                  <a:ext uri="{FF2B5EF4-FFF2-40B4-BE49-F238E27FC236}">
                    <a16:creationId xmlns:a16="http://schemas.microsoft.com/office/drawing/2014/main" xmlns="" id="{F235DFE6-50BA-4EE5-A1B5-9246350D4E55}"/>
                  </a:ext>
                </a:extLst>
              </p:cNvPr>
              <p:cNvSpPr>
                <a:spLocks noChangeArrowheads="1"/>
              </p:cNvSpPr>
              <p:nvPr/>
            </p:nvSpPr>
            <p:spPr bwMode="auto">
              <a:xfrm>
                <a:off x="5845175" y="2598738"/>
                <a:ext cx="401638" cy="403225"/>
              </a:xfrm>
              <a:prstGeom prst="rightArrow">
                <a:avLst>
                  <a:gd name="adj1" fmla="val 50000"/>
                  <a:gd name="adj2" fmla="val 50000"/>
                </a:avLst>
              </a:prstGeom>
              <a:solidFill>
                <a:srgbClr val="B26A37"/>
              </a:solidFill>
              <a:ln w="9525">
                <a:noFill/>
                <a:miter lim="800000"/>
                <a:headEnd/>
                <a:tailEnd/>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2400">
                  <a:latin typeface="+mn-ea"/>
                  <a:ea typeface="+mn-ea"/>
                  <a:sym typeface="微软雅黑" panose="020B0503020204020204" pitchFamily="34" charset="-122"/>
                </a:endParaRPr>
              </a:p>
            </p:txBody>
          </p:sp>
          <p:sp>
            <p:nvSpPr>
              <p:cNvPr id="21" name="圆角矩形 6">
                <a:extLst>
                  <a:ext uri="{FF2B5EF4-FFF2-40B4-BE49-F238E27FC236}">
                    <a16:creationId xmlns:a16="http://schemas.microsoft.com/office/drawing/2014/main" xmlns="" id="{0C44E525-539D-4CA8-ADF3-6C04E29C9155}"/>
                  </a:ext>
                </a:extLst>
              </p:cNvPr>
              <p:cNvSpPr/>
              <p:nvPr/>
            </p:nvSpPr>
            <p:spPr>
              <a:xfrm>
                <a:off x="4311650" y="3725863"/>
                <a:ext cx="3568700" cy="684212"/>
              </a:xfrm>
              <a:prstGeom prst="roundRect">
                <a:avLst/>
              </a:prstGeom>
              <a:solidFill>
                <a:schemeClr val="accent4">
                  <a:lumMod val="40000"/>
                  <a:lumOff val="60000"/>
                </a:schemeClr>
              </a:solidFill>
            </p:spPr>
            <p:txBody>
              <a:bodyPr wrap="none" anchor="ctr"/>
              <a:lstStyle/>
              <a:p>
                <a:pPr algn="ctr" eaLnBrk="1" hangingPunct="1">
                  <a:defRPr/>
                </a:pPr>
                <a:r>
                  <a:rPr lang="zh-CN" altLang="en-US" sz="2400">
                    <a:latin typeface="+mn-ea"/>
                    <a:ea typeface="+mn-ea"/>
                    <a:sym typeface="微软雅黑" panose="020B0503020204020204" pitchFamily="34" charset="-122"/>
                  </a:rPr>
                  <a:t>资本主义生产方式形成</a:t>
                </a:r>
              </a:p>
            </p:txBody>
          </p:sp>
          <p:sp>
            <p:nvSpPr>
              <p:cNvPr id="23" name="下箭头 7">
                <a:extLst>
                  <a:ext uri="{FF2B5EF4-FFF2-40B4-BE49-F238E27FC236}">
                    <a16:creationId xmlns:a16="http://schemas.microsoft.com/office/drawing/2014/main" xmlns="" id="{34DE3A48-AEF9-40D1-917F-3D6BEA568CAE}"/>
                  </a:ext>
                </a:extLst>
              </p:cNvPr>
              <p:cNvSpPr>
                <a:spLocks noChangeArrowheads="1"/>
              </p:cNvSpPr>
              <p:nvPr/>
            </p:nvSpPr>
            <p:spPr bwMode="auto">
              <a:xfrm>
                <a:off x="6870700" y="3241675"/>
                <a:ext cx="469900" cy="374650"/>
              </a:xfrm>
              <a:prstGeom prst="downArrow">
                <a:avLst>
                  <a:gd name="adj1" fmla="val 50000"/>
                  <a:gd name="adj2" fmla="val 50000"/>
                </a:avLst>
              </a:prstGeom>
              <a:solidFill>
                <a:srgbClr val="B26A37">
                  <a:alpha val="65097"/>
                </a:srgb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2400">
                  <a:latin typeface="+mn-ea"/>
                  <a:ea typeface="+mn-ea"/>
                  <a:sym typeface="微软雅黑" panose="020B0503020204020204" pitchFamily="34" charset="-122"/>
                </a:endParaRPr>
              </a:p>
            </p:txBody>
          </p:sp>
          <p:sp>
            <p:nvSpPr>
              <p:cNvPr id="24" name="圆角矩形 30">
                <a:extLst>
                  <a:ext uri="{FF2B5EF4-FFF2-40B4-BE49-F238E27FC236}">
                    <a16:creationId xmlns:a16="http://schemas.microsoft.com/office/drawing/2014/main" xmlns="" id="{D16181FB-88C4-4B1E-876C-DBB248B51B48}"/>
                  </a:ext>
                </a:extLst>
              </p:cNvPr>
              <p:cNvSpPr/>
              <p:nvPr/>
            </p:nvSpPr>
            <p:spPr>
              <a:xfrm>
                <a:off x="4311650" y="5126994"/>
                <a:ext cx="3568700" cy="684212"/>
              </a:xfrm>
              <a:prstGeom prst="roundRect">
                <a:avLst/>
              </a:prstGeom>
              <a:solidFill>
                <a:schemeClr val="accent4">
                  <a:lumMod val="40000"/>
                  <a:lumOff val="60000"/>
                </a:schemeClr>
              </a:solidFill>
            </p:spPr>
            <p:txBody>
              <a:bodyPr wrap="none" anchor="ctr"/>
              <a:lstStyle/>
              <a:p>
                <a:pPr algn="ctr" eaLnBrk="1" hangingPunct="1">
                  <a:lnSpc>
                    <a:spcPts val="2500"/>
                  </a:lnSpc>
                  <a:defRPr/>
                </a:pPr>
                <a:r>
                  <a:rPr lang="zh-CN" altLang="en-US" sz="2400" b="1" dirty="0">
                    <a:solidFill>
                      <a:srgbClr val="B26A37"/>
                    </a:solidFill>
                    <a:latin typeface="+mn-ea"/>
                    <a:ea typeface="+mn-ea"/>
                    <a:sym typeface="微软雅黑" panose="020B0503020204020204" pitchFamily="34" charset="-122"/>
                  </a:rPr>
                  <a:t>资本主义制度确立</a:t>
                </a:r>
              </a:p>
            </p:txBody>
          </p:sp>
          <p:sp>
            <p:nvSpPr>
              <p:cNvPr id="17" name="下箭头 7">
                <a:extLst>
                  <a:ext uri="{FF2B5EF4-FFF2-40B4-BE49-F238E27FC236}">
                    <a16:creationId xmlns:a16="http://schemas.microsoft.com/office/drawing/2014/main" xmlns="" id="{47777AD6-4712-43CF-8CF5-DBB74DF3409F}"/>
                  </a:ext>
                </a:extLst>
              </p:cNvPr>
              <p:cNvSpPr>
                <a:spLocks noChangeArrowheads="1"/>
              </p:cNvSpPr>
              <p:nvPr/>
            </p:nvSpPr>
            <p:spPr bwMode="auto">
              <a:xfrm>
                <a:off x="6870700" y="4613274"/>
                <a:ext cx="469900" cy="374650"/>
              </a:xfrm>
              <a:prstGeom prst="downArrow">
                <a:avLst>
                  <a:gd name="adj1" fmla="val 50000"/>
                  <a:gd name="adj2" fmla="val 50000"/>
                </a:avLst>
              </a:prstGeom>
              <a:solidFill>
                <a:srgbClr val="B26A37">
                  <a:alpha val="65097"/>
                </a:srgb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2400">
                  <a:latin typeface="+mn-ea"/>
                  <a:ea typeface="+mn-ea"/>
                  <a:sym typeface="微软雅黑" panose="020B0503020204020204" pitchFamily="34" charset="-122"/>
                </a:endParaRPr>
              </a:p>
            </p:txBody>
          </p:sp>
        </p:grpSp>
      </p:grpSp>
    </p:spTree>
    <p:extLst>
      <p:ext uri="{BB962C8B-B14F-4D97-AF65-F5344CB8AC3E}">
        <p14:creationId xmlns:p14="http://schemas.microsoft.com/office/powerpoint/2010/main" val="1102040413"/>
      </p:ext>
    </p:extLst>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二、劳动力成为商品与货币转化为资本</a:t>
            </a:r>
          </a:p>
        </p:txBody>
      </p:sp>
      <p:sp>
        <p:nvSpPr>
          <p:cNvPr id="6" name="矩形 3">
            <a:extLst>
              <a:ext uri="{FF2B5EF4-FFF2-40B4-BE49-F238E27FC236}">
                <a16:creationId xmlns:a16="http://schemas.microsoft.com/office/drawing/2014/main" xmlns="" id="{CA47248E-467A-486F-B7F2-49B923E12D29}"/>
              </a:ext>
            </a:extLst>
          </p:cNvPr>
          <p:cNvSpPr>
            <a:spLocks noChangeArrowheads="1"/>
          </p:cNvSpPr>
          <p:nvPr/>
        </p:nvSpPr>
        <p:spPr bwMode="auto">
          <a:xfrm>
            <a:off x="8023125" y="3034347"/>
            <a:ext cx="31495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0">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W—G—W</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a:t>
            </a:r>
            <a:endPar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文本框 12">
            <a:extLst>
              <a:ext uri="{FF2B5EF4-FFF2-40B4-BE49-F238E27FC236}">
                <a16:creationId xmlns:a16="http://schemas.microsoft.com/office/drawing/2014/main" xmlns="" id="{160ED40E-705F-47B6-A30A-6489F7EE8260}"/>
              </a:ext>
            </a:extLst>
          </p:cNvPr>
          <p:cNvSpPr txBox="1"/>
          <p:nvPr/>
        </p:nvSpPr>
        <p:spPr>
          <a:xfrm>
            <a:off x="5636839" y="3810345"/>
            <a:ext cx="5168900" cy="461665"/>
          </a:xfrm>
          <a:prstGeom prst="rect">
            <a:avLst/>
          </a:prstGeom>
          <a:noFill/>
        </p:spPr>
        <p:txBody>
          <a:bodyPr wrap="square">
            <a:spAutoFit/>
          </a:bodyPr>
          <a:lstStyle/>
          <a:p>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W</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代表商品，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G</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代表流通中的货币</a:t>
            </a:r>
            <a:endParaRPr lang="zh-CN" altLang="en-US" dirty="0"/>
          </a:p>
        </p:txBody>
      </p:sp>
      <p:sp>
        <p:nvSpPr>
          <p:cNvPr id="15" name="文本框 14">
            <a:extLst>
              <a:ext uri="{FF2B5EF4-FFF2-40B4-BE49-F238E27FC236}">
                <a16:creationId xmlns:a16="http://schemas.microsoft.com/office/drawing/2014/main" xmlns="" id="{D366D438-8279-461F-8732-B46B003E7C63}"/>
              </a:ext>
            </a:extLst>
          </p:cNvPr>
          <p:cNvSpPr txBox="1"/>
          <p:nvPr/>
        </p:nvSpPr>
        <p:spPr>
          <a:xfrm>
            <a:off x="5680822" y="5221205"/>
            <a:ext cx="5491902" cy="1141403"/>
          </a:xfrm>
          <a:prstGeom prst="rect">
            <a:avLst/>
          </a:prstGeom>
          <a:noFill/>
        </p:spPr>
        <p:txBody>
          <a:bodyPr wrap="square">
            <a:spAutoFit/>
          </a:bodyPr>
          <a:lstStyle/>
          <a:p>
            <a:pPr algn="just" eaLnBrk="1">
              <a:lnSpc>
                <a:spcPct val="150000"/>
              </a:lnSpc>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W</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代表商品，</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G</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代表</a:t>
            </a:r>
            <a:r>
              <a:rPr lang="zh-CN" altLang="en-US" sz="2400" dirty="0">
                <a:solidFill>
                  <a:prstClr val="black"/>
                </a:solidFill>
                <a:latin typeface="Arial" panose="020B0604020202020204" pitchFamily="34" charset="0"/>
                <a:ea typeface="微软雅黑" panose="020B0503020204020204" pitchFamily="34" charset="-122"/>
              </a:rPr>
              <a:t>作为资本的货币，</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 G</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’代表的是价值增殖后的货币</a:t>
            </a:r>
            <a:endParaRPr lang="zh-CN" altLang="en-US" dirty="0"/>
          </a:p>
        </p:txBody>
      </p:sp>
      <p:pic>
        <p:nvPicPr>
          <p:cNvPr id="6146" name="Picture 2">
            <a:extLst>
              <a:ext uri="{FF2B5EF4-FFF2-40B4-BE49-F238E27FC236}">
                <a16:creationId xmlns:a16="http://schemas.microsoft.com/office/drawing/2014/main" xmlns="" id="{9FF89B8C-63FE-493A-9D98-7131FD759BCD}"/>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659550" y="3034347"/>
            <a:ext cx="3288775" cy="326853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xmlns="" id="{D890062A-0FDB-41B2-AF3B-CAEC30984379}"/>
              </a:ext>
            </a:extLst>
          </p:cNvPr>
          <p:cNvSpPr/>
          <p:nvPr/>
        </p:nvSpPr>
        <p:spPr>
          <a:xfrm>
            <a:off x="1500111" y="2031163"/>
            <a:ext cx="9191778" cy="580415"/>
          </a:xfrm>
          <a:prstGeom prst="rect">
            <a:avLst/>
          </a:prstGeom>
        </p:spPr>
        <p:txBody>
          <a:bodyPr wrap="square">
            <a:spAutoFit/>
          </a:bodyPr>
          <a:lstStyle/>
          <a:p>
            <a:pPr algn="ctr">
              <a:lnSpc>
                <a:spcPct val="150000"/>
              </a:lnSpc>
            </a:pPr>
            <a:r>
              <a:rPr lang="zh-CN" altLang="en-US" sz="2400" dirty="0">
                <a:solidFill>
                  <a:prstClr val="black"/>
                </a:solidFill>
                <a:latin typeface="Arial" panose="020B0604020202020204" pitchFamily="34" charset="0"/>
                <a:ea typeface="微软雅黑" panose="020B0503020204020204" pitchFamily="34" charset="-122"/>
              </a:rPr>
              <a:t>作为货币的货币和作为资本的货币，在形式上有明显区别。</a:t>
            </a:r>
          </a:p>
        </p:txBody>
      </p:sp>
      <p:grpSp>
        <p:nvGrpSpPr>
          <p:cNvPr id="9" name="组合 8">
            <a:extLst>
              <a:ext uri="{FF2B5EF4-FFF2-40B4-BE49-F238E27FC236}">
                <a16:creationId xmlns:a16="http://schemas.microsoft.com/office/drawing/2014/main" xmlns="" id="{3895A154-75B9-4213-AC01-BCF3E8B6131A}"/>
              </a:ext>
            </a:extLst>
          </p:cNvPr>
          <p:cNvGrpSpPr/>
          <p:nvPr/>
        </p:nvGrpSpPr>
        <p:grpSpPr>
          <a:xfrm>
            <a:off x="1500111" y="1162584"/>
            <a:ext cx="9191778" cy="834667"/>
            <a:chOff x="728068" y="1162584"/>
            <a:chExt cx="9191778" cy="834667"/>
          </a:xfrm>
        </p:grpSpPr>
        <p:grpSp>
          <p:nvGrpSpPr>
            <p:cNvPr id="8" name="组合 7">
              <a:extLst>
                <a:ext uri="{FF2B5EF4-FFF2-40B4-BE49-F238E27FC236}">
                  <a16:creationId xmlns:a16="http://schemas.microsoft.com/office/drawing/2014/main" xmlns="" id="{AFE7A427-57D9-4721-B946-C1BAF992E63C}"/>
                </a:ext>
              </a:extLst>
            </p:cNvPr>
            <p:cNvGrpSpPr/>
            <p:nvPr/>
          </p:nvGrpSpPr>
          <p:grpSpPr>
            <a:xfrm>
              <a:off x="728068" y="1162584"/>
              <a:ext cx="9191778" cy="834667"/>
              <a:chOff x="728068" y="1162584"/>
              <a:chExt cx="9191778" cy="834667"/>
            </a:xfrm>
          </p:grpSpPr>
          <p:grpSp>
            <p:nvGrpSpPr>
              <p:cNvPr id="3" name="组合 2">
                <a:extLst>
                  <a:ext uri="{FF2B5EF4-FFF2-40B4-BE49-F238E27FC236}">
                    <a16:creationId xmlns:a16="http://schemas.microsoft.com/office/drawing/2014/main" xmlns="" id="{41DCC58C-77A5-4F30-9539-DFC9CC1D2197}"/>
                  </a:ext>
                </a:extLst>
              </p:cNvPr>
              <p:cNvGrpSpPr/>
              <p:nvPr/>
            </p:nvGrpSpPr>
            <p:grpSpPr>
              <a:xfrm>
                <a:off x="728068" y="1162584"/>
                <a:ext cx="9191778" cy="834667"/>
                <a:chOff x="5394762" y="271196"/>
                <a:chExt cx="9191778" cy="834667"/>
              </a:xfrm>
            </p:grpSpPr>
            <p:sp>
              <p:nvSpPr>
                <p:cNvPr id="11" name="AutoShape 7">
                  <a:extLst>
                    <a:ext uri="{FF2B5EF4-FFF2-40B4-BE49-F238E27FC236}">
                      <a16:creationId xmlns:a16="http://schemas.microsoft.com/office/drawing/2014/main" xmlns="" id="{33F33E87-A5CC-4C24-9FB4-ABCED739B95B}"/>
                    </a:ext>
                  </a:extLst>
                </p:cNvPr>
                <p:cNvSpPr>
                  <a:spLocks noChangeArrowheads="1"/>
                </p:cNvSpPr>
                <p:nvPr/>
              </p:nvSpPr>
              <p:spPr bwMode="auto">
                <a:xfrm>
                  <a:off x="5394762" y="283141"/>
                  <a:ext cx="9191778" cy="813763"/>
                </a:xfrm>
                <a:prstGeom prst="homePlate">
                  <a:avLst>
                    <a:gd name="adj" fmla="val 40030"/>
                  </a:avLst>
                </a:prstGeom>
                <a:gradFill rotWithShape="1">
                  <a:gsLst>
                    <a:gs pos="0">
                      <a:srgbClr val="B2B2B2">
                        <a:gamma/>
                        <a:tint val="5882"/>
                        <a:invGamma/>
                      </a:srgbClr>
                    </a:gs>
                    <a:gs pos="100000">
                      <a:srgbClr val="EAEAEA"/>
                    </a:gs>
                  </a:gsLst>
                  <a:lin ang="5400000" scaled="1"/>
                </a:gradFill>
                <a:ln w="9525">
                  <a:solidFill>
                    <a:srgbClr val="EAEAEA"/>
                  </a:solidFill>
                  <a:miter lim="800000"/>
                  <a:headEnd/>
                  <a:tailEnd/>
                </a:ln>
                <a:effectLst/>
              </p:spPr>
              <p:txBody>
                <a:bodyPr wrap="none" anchor="ctr"/>
                <a:lstStyle/>
                <a:p>
                  <a:pPr marL="335971" indent="-335971">
                    <a:lnSpc>
                      <a:spcPct val="120000"/>
                    </a:lnSpc>
                    <a:defRPr/>
                  </a:pPr>
                  <a:endParaRPr lang="zh-CN" altLang="en-US" sz="1129" kern="0" dirty="0">
                    <a:solidFill>
                      <a:srgbClr val="646464"/>
                    </a:solidFill>
                    <a:latin typeface="Arial" pitchFamily="34" charset="0"/>
                    <a:ea typeface="微软雅黑" pitchFamily="34" charset="-122"/>
                  </a:endParaRPr>
                </a:p>
              </p:txBody>
            </p:sp>
            <p:sp>
              <p:nvSpPr>
                <p:cNvPr id="12" name="AutoShape 8">
                  <a:extLst>
                    <a:ext uri="{FF2B5EF4-FFF2-40B4-BE49-F238E27FC236}">
                      <a16:creationId xmlns:a16="http://schemas.microsoft.com/office/drawing/2014/main" xmlns="" id="{EBC1D289-A15F-4450-A02D-CDAF07768C12}"/>
                    </a:ext>
                  </a:extLst>
                </p:cNvPr>
                <p:cNvSpPr>
                  <a:spLocks noChangeArrowheads="1"/>
                </p:cNvSpPr>
                <p:nvPr/>
              </p:nvSpPr>
              <p:spPr bwMode="auto">
                <a:xfrm>
                  <a:off x="6275260" y="271196"/>
                  <a:ext cx="567394" cy="834667"/>
                </a:xfrm>
                <a:prstGeom prst="chevron">
                  <a:avLst>
                    <a:gd name="adj" fmla="val 55472"/>
                  </a:avLst>
                </a:prstGeom>
                <a:solidFill>
                  <a:srgbClr val="C87E4C"/>
                </a:solidFill>
                <a:ln w="25400" cap="flat" cmpd="sng" algn="ctr">
                  <a:noFill/>
                  <a:prstDash val="solid"/>
                </a:ln>
                <a:effectLst/>
              </p:spPr>
              <p:txBody>
                <a:bodyPr anchor="ctr"/>
                <a:lstStyle/>
                <a:p>
                  <a:pPr algn="ctr">
                    <a:defRPr/>
                  </a:pPr>
                  <a:endParaRPr lang="zh-CN" altLang="en-US" sz="1881" b="1" kern="0" dirty="0">
                    <a:solidFill>
                      <a:sysClr val="window" lastClr="FFFFFF"/>
                    </a:solidFill>
                    <a:latin typeface="微软雅黑" pitchFamily="34" charset="-122"/>
                    <a:ea typeface="微软雅黑" pitchFamily="34" charset="-122"/>
                  </a:endParaRPr>
                </a:p>
              </p:txBody>
            </p:sp>
          </p:grpSp>
          <p:sp>
            <p:nvSpPr>
              <p:cNvPr id="5" name="矩形 4">
                <a:extLst>
                  <a:ext uri="{FF2B5EF4-FFF2-40B4-BE49-F238E27FC236}">
                    <a16:creationId xmlns:a16="http://schemas.microsoft.com/office/drawing/2014/main" xmlns="" id="{F6C45231-B0CE-424E-A598-1DFD7033ADEF}"/>
                  </a:ext>
                </a:extLst>
              </p:cNvPr>
              <p:cNvSpPr/>
              <p:nvPr/>
            </p:nvSpPr>
            <p:spPr>
              <a:xfrm>
                <a:off x="887507" y="1349084"/>
                <a:ext cx="898484" cy="461665"/>
              </a:xfrm>
              <a:prstGeom prst="rect">
                <a:avLst/>
              </a:prstGeom>
            </p:spPr>
            <p:txBody>
              <a:bodyPr wrap="square">
                <a:spAutoFit/>
              </a:bodyPr>
              <a:lstStyle/>
              <a:p>
                <a:r>
                  <a:rPr lang="zh-CN" altLang="en-US" sz="2400" b="1" dirty="0">
                    <a:solidFill>
                      <a:srgbClr val="B26A37"/>
                    </a:solidFill>
                    <a:latin typeface="Arial" panose="020B0604020202020204" pitchFamily="34" charset="0"/>
                    <a:ea typeface="微软雅黑" panose="020B0503020204020204" pitchFamily="34" charset="-122"/>
                  </a:rPr>
                  <a:t>资本</a:t>
                </a:r>
                <a:endParaRPr lang="zh-CN" altLang="en-US" b="1" dirty="0">
                  <a:solidFill>
                    <a:srgbClr val="B26A37"/>
                  </a:solidFill>
                </a:endParaRPr>
              </a:p>
            </p:txBody>
          </p:sp>
        </p:grpSp>
        <p:sp>
          <p:nvSpPr>
            <p:cNvPr id="16" name="矩形 15">
              <a:extLst>
                <a:ext uri="{FF2B5EF4-FFF2-40B4-BE49-F238E27FC236}">
                  <a16:creationId xmlns:a16="http://schemas.microsoft.com/office/drawing/2014/main" xmlns="" id="{47E60492-4583-43AE-8AE8-86E276F583C7}"/>
                </a:ext>
              </a:extLst>
            </p:cNvPr>
            <p:cNvSpPr/>
            <p:nvPr/>
          </p:nvSpPr>
          <p:spPr>
            <a:xfrm>
              <a:off x="2313112" y="1356177"/>
              <a:ext cx="7606734" cy="461665"/>
            </a:xfrm>
            <a:prstGeom prst="rect">
              <a:avLst/>
            </a:prstGeom>
          </p:spPr>
          <p:txBody>
            <a:bodyPr wrap="square">
              <a:spAutoFit/>
            </a:bodyPr>
            <a:lstStyle/>
            <a:p>
              <a:pPr algn="just"/>
              <a:r>
                <a:rPr lang="zh-CN" altLang="en-US" sz="2400" b="1" dirty="0">
                  <a:solidFill>
                    <a:prstClr val="black"/>
                  </a:solidFill>
                  <a:latin typeface="Arial" panose="020B0604020202020204" pitchFamily="34" charset="0"/>
                  <a:ea typeface="微软雅黑" panose="020B0503020204020204" pitchFamily="34" charset="-122"/>
                </a:rPr>
                <a:t>首先</a:t>
              </a:r>
              <a:r>
                <a:rPr lang="zh-CN" altLang="en-US" sz="2400" dirty="0">
                  <a:solidFill>
                    <a:prstClr val="black"/>
                  </a:solidFill>
                  <a:latin typeface="Arial" panose="020B0604020202020204" pitchFamily="34" charset="0"/>
                  <a:ea typeface="微软雅黑" panose="020B0503020204020204" pitchFamily="34" charset="-122"/>
                </a:rPr>
                <a:t>表现为一定量的货币，但货币本身并不就是资本。</a:t>
              </a:r>
              <a:endParaRPr lang="en-US" altLang="zh-CN" sz="2400" dirty="0">
                <a:solidFill>
                  <a:prstClr val="black"/>
                </a:solidFill>
                <a:latin typeface="Arial" panose="020B0604020202020204" pitchFamily="34" charset="0"/>
                <a:ea typeface="微软雅黑" panose="020B0503020204020204" pitchFamily="34" charset="-122"/>
              </a:endParaRPr>
            </a:p>
          </p:txBody>
        </p:sp>
      </p:grpSp>
      <p:sp>
        <p:nvSpPr>
          <p:cNvPr id="20" name="MH_SubTitle_6">
            <a:extLst>
              <a:ext uri="{FF2B5EF4-FFF2-40B4-BE49-F238E27FC236}">
                <a16:creationId xmlns:a16="http://schemas.microsoft.com/office/drawing/2014/main" xmlns="" id="{6AA7C01E-7C8A-487D-94F9-C2EF9F87911A}"/>
              </a:ext>
            </a:extLst>
          </p:cNvPr>
          <p:cNvSpPr>
            <a:spLocks noChangeArrowheads="1"/>
          </p:cNvSpPr>
          <p:nvPr>
            <p:custDataLst>
              <p:tags r:id="rId1"/>
            </p:custDataLst>
          </p:nvPr>
        </p:nvSpPr>
        <p:spPr bwMode="auto">
          <a:xfrm>
            <a:off x="5680822" y="2992924"/>
            <a:ext cx="2293284" cy="544512"/>
          </a:xfrm>
          <a:prstGeom prst="rect">
            <a:avLst/>
          </a:prstGeom>
          <a:solidFill>
            <a:srgbClr val="C87E4C"/>
          </a:solid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rgbClr val="FFFFFF"/>
                </a:solidFill>
                <a:latin typeface="微软雅黑" panose="020B0503020204020204" pitchFamily="34" charset="-122"/>
                <a:ea typeface="微软雅黑" panose="020B0503020204020204" pitchFamily="34" charset="-122"/>
              </a:rPr>
              <a:t>商品流通公式</a:t>
            </a:r>
          </a:p>
        </p:txBody>
      </p:sp>
      <p:sp>
        <p:nvSpPr>
          <p:cNvPr id="21" name="矩形 3">
            <a:extLst>
              <a:ext uri="{FF2B5EF4-FFF2-40B4-BE49-F238E27FC236}">
                <a16:creationId xmlns:a16="http://schemas.microsoft.com/office/drawing/2014/main" xmlns="" id="{A0AA6A72-D935-4026-8242-7F10038B1108}"/>
              </a:ext>
            </a:extLst>
          </p:cNvPr>
          <p:cNvSpPr>
            <a:spLocks noChangeArrowheads="1"/>
          </p:cNvSpPr>
          <p:nvPr/>
        </p:nvSpPr>
        <p:spPr bwMode="auto">
          <a:xfrm>
            <a:off x="8023125" y="4589918"/>
            <a:ext cx="31495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defRPr/>
            </a:pPr>
            <a:r>
              <a:rPr lang="zh-CN" altLang="en-US" sz="2400" b="1" dirty="0">
                <a:solidFill>
                  <a:srgbClr val="B26A37"/>
                </a:solidFill>
              </a:rPr>
              <a:t>“</a:t>
            </a:r>
            <a:r>
              <a:rPr lang="en-US" altLang="zh-CN" sz="2400" b="1" dirty="0">
                <a:solidFill>
                  <a:srgbClr val="B26A37"/>
                </a:solidFill>
              </a:rPr>
              <a:t>G—W—G</a:t>
            </a:r>
            <a:r>
              <a:rPr lang="zh-CN" altLang="en-US" sz="2400" b="1" dirty="0">
                <a:solidFill>
                  <a:srgbClr val="B26A37"/>
                </a:solidFill>
              </a:rPr>
              <a:t>’”</a:t>
            </a:r>
            <a:endParaRPr lang="en-US" altLang="zh-CN" sz="2400" b="1" dirty="0">
              <a:solidFill>
                <a:srgbClr val="B26A37"/>
              </a:solidFill>
            </a:endParaRPr>
          </a:p>
        </p:txBody>
      </p:sp>
      <p:sp>
        <p:nvSpPr>
          <p:cNvPr id="23" name="MH_SubTitle_6">
            <a:extLst>
              <a:ext uri="{FF2B5EF4-FFF2-40B4-BE49-F238E27FC236}">
                <a16:creationId xmlns:a16="http://schemas.microsoft.com/office/drawing/2014/main" xmlns="" id="{7840078A-FF73-47BD-91EF-23AED1649706}"/>
              </a:ext>
            </a:extLst>
          </p:cNvPr>
          <p:cNvSpPr>
            <a:spLocks noChangeArrowheads="1"/>
          </p:cNvSpPr>
          <p:nvPr>
            <p:custDataLst>
              <p:tags r:id="rId2"/>
            </p:custDataLst>
          </p:nvPr>
        </p:nvSpPr>
        <p:spPr bwMode="auto">
          <a:xfrm>
            <a:off x="5680822" y="4544920"/>
            <a:ext cx="2293284" cy="544512"/>
          </a:xfrm>
          <a:prstGeom prst="rect">
            <a:avLst/>
          </a:prstGeom>
          <a:solidFill>
            <a:srgbClr val="C87E4C"/>
          </a:solid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dirty="0">
                <a:solidFill>
                  <a:srgbClr val="FFFFFF"/>
                </a:solidFill>
                <a:latin typeface="微软雅黑" panose="020B0503020204020204" pitchFamily="34" charset="-122"/>
                <a:ea typeface="微软雅黑" panose="020B0503020204020204" pitchFamily="34" charset="-122"/>
              </a:rPr>
              <a:t>资本总公式</a:t>
            </a:r>
          </a:p>
        </p:txBody>
      </p:sp>
      <p:pic>
        <p:nvPicPr>
          <p:cNvPr id="24" name="图片 8">
            <a:hlinkClick r:id="rId6" action="ppaction://hlinksldjump"/>
            <a:extLst>
              <a:ext uri="{FF2B5EF4-FFF2-40B4-BE49-F238E27FC236}">
                <a16:creationId xmlns:a16="http://schemas.microsoft.com/office/drawing/2014/main" xmlns="" id="{77EFD6F7-59BA-44C4-9411-8D2072F5DC20}"/>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p:spPr>
      </p:pic>
    </p:spTree>
    <p:extLst>
      <p:ext uri="{BB962C8B-B14F-4D97-AF65-F5344CB8AC3E}">
        <p14:creationId xmlns:p14="http://schemas.microsoft.com/office/powerpoint/2010/main" val="3940117646"/>
      </p:ext>
    </p:extLst>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二、劳动力成为商品与货币转化为资本</a:t>
            </a:r>
          </a:p>
        </p:txBody>
      </p:sp>
      <p:sp>
        <p:nvSpPr>
          <p:cNvPr id="7" name="矩形 3">
            <a:extLst>
              <a:ext uri="{FF2B5EF4-FFF2-40B4-BE49-F238E27FC236}">
                <a16:creationId xmlns:a16="http://schemas.microsoft.com/office/drawing/2014/main" xmlns="" id="{1B68E90D-1C5E-4E14-97A2-2747E80EE3B4}"/>
              </a:ext>
            </a:extLst>
          </p:cNvPr>
          <p:cNvSpPr>
            <a:spLocks noChangeArrowheads="1"/>
          </p:cNvSpPr>
          <p:nvPr/>
        </p:nvSpPr>
        <p:spPr bwMode="auto">
          <a:xfrm>
            <a:off x="897792" y="1260167"/>
            <a:ext cx="10396416"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       价值规律要求商品交换遵循等价交换原则，交换领域不能创造新价值，但资本总公式却表明，资本在流通中创造了新价值。</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25604" name="Picture 4">
            <a:extLst>
              <a:ext uri="{FF2B5EF4-FFF2-40B4-BE49-F238E27FC236}">
                <a16:creationId xmlns:a16="http://schemas.microsoft.com/office/drawing/2014/main" xmlns="" id="{0A916216-C6C2-469A-964E-61330B33B6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7519" y="3279411"/>
            <a:ext cx="4428000" cy="2869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0">
            <a:extLst>
              <a:ext uri="{FF2B5EF4-FFF2-40B4-BE49-F238E27FC236}">
                <a16:creationId xmlns:a16="http://schemas.microsoft.com/office/drawing/2014/main" xmlns="" id="{5AB255B4-3B7E-4296-BE62-F110EC2A1066}"/>
              </a:ext>
            </a:extLst>
          </p:cNvPr>
          <p:cNvSpPr txBox="1"/>
          <p:nvPr/>
        </p:nvSpPr>
        <p:spPr>
          <a:xfrm>
            <a:off x="2020333" y="3587975"/>
            <a:ext cx="4428000" cy="2556000"/>
          </a:xfrm>
          <a:prstGeom prst="rect">
            <a:avLst/>
          </a:prstGeom>
          <a:solidFill>
            <a:sysClr val="window" lastClr="FFFFFF"/>
          </a:solidFill>
          <a:ln w="25400" cap="flat" cmpd="sng" algn="ctr">
            <a:solidFill>
              <a:srgbClr val="C87E4C"/>
            </a:solidFill>
            <a:prstDash val="solid"/>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57"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endParaRPr>
          </a:p>
        </p:txBody>
      </p:sp>
      <p:sp>
        <p:nvSpPr>
          <p:cNvPr id="8" name="五边形 25">
            <a:extLst>
              <a:ext uri="{FF2B5EF4-FFF2-40B4-BE49-F238E27FC236}">
                <a16:creationId xmlns:a16="http://schemas.microsoft.com/office/drawing/2014/main" xmlns="" id="{4D0229D1-50B5-4845-B1AF-E8DAA6FB15D0}"/>
              </a:ext>
            </a:extLst>
          </p:cNvPr>
          <p:cNvSpPr/>
          <p:nvPr/>
        </p:nvSpPr>
        <p:spPr bwMode="auto">
          <a:xfrm>
            <a:off x="831878" y="3106271"/>
            <a:ext cx="3672887" cy="892317"/>
          </a:xfrm>
          <a:prstGeom prst="homePlate">
            <a:avLst/>
          </a:prstGeom>
          <a:solidFill>
            <a:srgbClr val="C87E4C"/>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矩形 2">
            <a:extLst>
              <a:ext uri="{FF2B5EF4-FFF2-40B4-BE49-F238E27FC236}">
                <a16:creationId xmlns:a16="http://schemas.microsoft.com/office/drawing/2014/main" xmlns="" id="{52A531AB-CE74-49C6-9A6B-BA9A13942AC1}"/>
              </a:ext>
            </a:extLst>
          </p:cNvPr>
          <p:cNvSpPr/>
          <p:nvPr/>
        </p:nvSpPr>
        <p:spPr>
          <a:xfrm>
            <a:off x="980262" y="3321596"/>
            <a:ext cx="3262432" cy="461665"/>
          </a:xfrm>
          <a:prstGeom prst="rect">
            <a:avLst/>
          </a:prstGeom>
        </p:spPr>
        <p:txBody>
          <a:bodyPr wrap="none">
            <a:spAutoFit/>
          </a:bodyPr>
          <a:lstStyle/>
          <a:p>
            <a:r>
              <a:rPr lang="zh-CN" altLang="en-US" sz="2400" b="1" dirty="0">
                <a:solidFill>
                  <a:schemeClr val="bg1"/>
                </a:solidFill>
                <a:latin typeface="Arial" panose="020B0604020202020204" pitchFamily="34" charset="0"/>
                <a:ea typeface="微软雅黑" panose="020B0503020204020204" pitchFamily="34" charset="-122"/>
              </a:rPr>
              <a:t>如何理解这个矛盾呢？</a:t>
            </a:r>
            <a:endParaRPr lang="zh-CN" altLang="en-US" b="1" dirty="0">
              <a:solidFill>
                <a:schemeClr val="bg1"/>
              </a:solidFill>
            </a:endParaRPr>
          </a:p>
        </p:txBody>
      </p:sp>
      <p:sp>
        <p:nvSpPr>
          <p:cNvPr id="11" name="矩形 3">
            <a:extLst>
              <a:ext uri="{FF2B5EF4-FFF2-40B4-BE49-F238E27FC236}">
                <a16:creationId xmlns:a16="http://schemas.microsoft.com/office/drawing/2014/main" xmlns="" id="{50566DE1-7803-4870-BDEB-6844F814F8FD}"/>
              </a:ext>
            </a:extLst>
          </p:cNvPr>
          <p:cNvSpPr>
            <a:spLocks noChangeArrowheads="1"/>
          </p:cNvSpPr>
          <p:nvPr/>
        </p:nvSpPr>
        <p:spPr bwMode="auto">
          <a:xfrm>
            <a:off x="2188862" y="4037387"/>
            <a:ext cx="4037126" cy="182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lnSpc>
                <a:spcPct val="150000"/>
              </a:lnSpc>
              <a:defRPr/>
            </a:pPr>
            <a:r>
              <a:rPr lang="zh-CN" altLang="en-US" sz="2400" dirty="0">
                <a:solidFill>
                  <a:prstClr val="black"/>
                </a:solidFill>
              </a:rPr>
              <a:t>问题的关键在于</a:t>
            </a:r>
            <a:r>
              <a:rPr lang="zh-CN" altLang="en-US" sz="4000" b="1" dirty="0">
                <a:solidFill>
                  <a:srgbClr val="B26A37"/>
                </a:solidFill>
              </a:rPr>
              <a:t>劳动力成为商品</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2478099946"/>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
  <p:tag name="KSO_WM_UNIT_ID" val="257*l_i*1_1"/>
  <p:tag name="KSO_WM_UNIT_CLEAR" val="1"/>
  <p:tag name="KSO_WM_UNIT_LAYERLEVEL" val="1_1"/>
  <p:tag name="KSO_WM_BEAUTIFY_FLAG" val="#wm#"/>
  <p:tag name="KSO_WM_DIAGRAM_GROUP_CODE" val="l1-1"/>
</p:tagLst>
</file>

<file path=ppt/tags/tag100.xml><?xml version="1.0" encoding="utf-8"?>
<p:tagLst xmlns:a="http://schemas.openxmlformats.org/drawingml/2006/main" xmlns:r="http://schemas.openxmlformats.org/officeDocument/2006/relationships" xmlns:p="http://schemas.openxmlformats.org/presentationml/2006/main">
  <p:tag name="MH" val="20180205134804"/>
  <p:tag name="MH_LIBRARY" val="GRAPHIC"/>
  <p:tag name="MH_TYPE" val="Other"/>
  <p:tag name="MH_ORDER" val="5"/>
</p:tagLst>
</file>

<file path=ppt/tags/tag101.xml><?xml version="1.0" encoding="utf-8"?>
<p:tagLst xmlns:a="http://schemas.openxmlformats.org/drawingml/2006/main" xmlns:r="http://schemas.openxmlformats.org/officeDocument/2006/relationships" xmlns:p="http://schemas.openxmlformats.org/presentationml/2006/main">
  <p:tag name="MH" val="20180205134804"/>
  <p:tag name="MH_LIBRARY" val="GRAPHIC"/>
  <p:tag name="MH_TYPE" val="Other"/>
  <p:tag name="MH_ORDER" val="4"/>
</p:tagLst>
</file>

<file path=ppt/tags/tag102.xml><?xml version="1.0" encoding="utf-8"?>
<p:tagLst xmlns:a="http://schemas.openxmlformats.org/drawingml/2006/main" xmlns:r="http://schemas.openxmlformats.org/officeDocument/2006/relationships" xmlns:p="http://schemas.openxmlformats.org/presentationml/2006/main">
  <p:tag name="MH" val="20180205134804"/>
  <p:tag name="MH_LIBRARY" val="GRAPHIC"/>
  <p:tag name="MH_TYPE" val="Other"/>
  <p:tag name="MH_ORDER" val="4"/>
</p:tagLst>
</file>

<file path=ppt/tags/tag103.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SubTitle"/>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SubTitle"/>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323"/>
  <p:tag name="KSO_WM_UNIT_TYPE" val="m_i"/>
  <p:tag name="KSO_WM_UNIT_INDEX" val="1_1"/>
  <p:tag name="KSO_WM_UNIT_ID" val="diagram323_4*m_i*1_1"/>
  <p:tag name="KSO_WM_UNIT_CLEAR" val="1"/>
  <p:tag name="KSO_WM_UNIT_LAYERLEVEL" val="1_1"/>
  <p:tag name="KSO_WM_DIAGRAM_GROUP_CODE" val="m1-1"/>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323"/>
  <p:tag name="KSO_WM_UNIT_TYPE" val="m_i"/>
  <p:tag name="KSO_WM_UNIT_INDEX" val="1_2"/>
  <p:tag name="KSO_WM_UNIT_ID" val="diagram323_4*m_i*1_2"/>
  <p:tag name="KSO_WM_UNIT_CLEAR" val="1"/>
  <p:tag name="KSO_WM_UNIT_LAYERLEVEL" val="1_1"/>
  <p:tag name="KSO_WM_DIAGRAM_GROUP_CODE" val="m1-1"/>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323"/>
  <p:tag name="KSO_WM_UNIT_TYPE" val="m_i"/>
  <p:tag name="KSO_WM_UNIT_INDEX" val="1_2"/>
  <p:tag name="KSO_WM_UNIT_ID" val="diagram323_4*m_i*1_2"/>
  <p:tag name="KSO_WM_UNIT_CLEAR" val="1"/>
  <p:tag name="KSO_WM_UNIT_LAYERLEVEL" val="1_1"/>
  <p:tag name="KSO_WM_DIAGRAM_GROUP_CODE" val="m1-1"/>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323"/>
  <p:tag name="KSO_WM_UNIT_TYPE" val="m_i"/>
  <p:tag name="KSO_WM_UNIT_INDEX" val="1_2"/>
  <p:tag name="KSO_WM_UNIT_ID" val="diagram323_4*m_i*1_2"/>
  <p:tag name="KSO_WM_UNIT_CLEAR" val="1"/>
  <p:tag name="KSO_WM_UNIT_LAYERLEVEL" val="1_1"/>
  <p:tag name="KSO_WM_DIAGRAM_GROUP_CODE" val="m1-1"/>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323"/>
  <p:tag name="KSO_WM_UNIT_TYPE" val="m_i"/>
  <p:tag name="KSO_WM_UNIT_INDEX" val="1_2"/>
  <p:tag name="KSO_WM_UNIT_ID" val="diagram323_4*m_i*1_2"/>
  <p:tag name="KSO_WM_UNIT_CLEAR" val="1"/>
  <p:tag name="KSO_WM_UNIT_LAYERLEVEL" val="1_1"/>
  <p:tag name="KSO_WM_DIAGRAM_GROUP_CODE" val="m1-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
  <p:tag name="KSO_WM_UNIT_ID" val="257*l_i*1_2"/>
  <p:tag name="KSO_WM_UNIT_CLEAR" val="1"/>
  <p:tag name="KSO_WM_UNIT_LAYERLEVEL" val="1_1"/>
  <p:tag name="KSO_WM_BEAUTIFY_FLAG" val="#wm#"/>
  <p:tag name="KSO_WM_DIAGRAM_GROUP_CODE" val="l1-1"/>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323"/>
  <p:tag name="KSO_WM_UNIT_TYPE" val="m_i"/>
  <p:tag name="KSO_WM_UNIT_INDEX" val="1_2"/>
  <p:tag name="KSO_WM_UNIT_ID" val="diagram323_4*m_i*1_2"/>
  <p:tag name="KSO_WM_UNIT_CLEAR" val="1"/>
  <p:tag name="KSO_WM_UNIT_LAYERLEVEL" val="1_1"/>
  <p:tag name="KSO_WM_DIAGRAM_GROUP_CODE" val="m1-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3"/>
  <p:tag name="KSO_WM_UNIT_ID" val="257*l_i*1_3"/>
  <p:tag name="KSO_WM_UNIT_CLEAR" val="1"/>
  <p:tag name="KSO_WM_UNIT_LAYERLEVEL" val="1_1"/>
  <p:tag name="KSO_WM_BEAUTIFY_FLAG" val="#wm#"/>
  <p:tag name="KSO_WM_DIAGRAM_GROUP_CODE" val="l1-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8"/>
  <p:tag name="KSO_WM_UNIT_ID" val="257*l_i*1_8"/>
  <p:tag name="KSO_WM_UNIT_CLEAR" val="1"/>
  <p:tag name="KSO_WM_UNIT_LAYERLEVEL" val="1_1"/>
  <p:tag name="KSO_WM_BEAUTIFY_FLAG" val="#wm#"/>
  <p:tag name="KSO_WM_DIAGRAM_GROUP_CODE" val="l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9"/>
  <p:tag name="KSO_WM_UNIT_ID" val="257*l_i*1_9"/>
  <p:tag name="KSO_WM_UNIT_CLEAR" val="1"/>
  <p:tag name="KSO_WM_UNIT_LAYERLEVEL" val="1_1"/>
  <p:tag name="KSO_WM_BEAUTIFY_FLAG" val="#wm#"/>
  <p:tag name="KSO_WM_DIAGRAM_GROUP_CODE" val="l1-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0"/>
  <p:tag name="KSO_WM_UNIT_ID" val="257*l_i*1_10"/>
  <p:tag name="KSO_WM_UNIT_CLEAR" val="1"/>
  <p:tag name="KSO_WM_UNIT_LAYERLEVEL" val="1_1"/>
  <p:tag name="KSO_WM_BEAUTIFY_FLAG" val="#wm#"/>
  <p:tag name="KSO_WM_DIAGRAM_GROUP_CODE" val="l1-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1"/>
  <p:tag name="KSO_WM_UNIT_ID" val="257*l_i*1_11"/>
  <p:tag name="KSO_WM_UNIT_CLEAR" val="1"/>
  <p:tag name="KSO_WM_UNIT_LAYERLEVEL" val="1_1"/>
  <p:tag name="KSO_WM_BEAUTIFY_FLAG" val="#wm#"/>
  <p:tag name="KSO_WM_DIAGRAM_GROUP_CODE" val="l1-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2"/>
  <p:tag name="KSO_WM_UNIT_ID" val="257*l_i*1_12"/>
  <p:tag name="KSO_WM_UNIT_CLEAR" val="1"/>
  <p:tag name="KSO_WM_UNIT_LAYERLEVEL" val="1_1"/>
  <p:tag name="KSO_WM_BEAUTIFY_FLAG" val="#wm#"/>
  <p:tag name="KSO_WM_DIAGRAM_GROUP_CODE" val="l1-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3"/>
  <p:tag name="KSO_WM_UNIT_ID" val="257*l_i*1_13"/>
  <p:tag name="KSO_WM_UNIT_CLEAR" val="1"/>
  <p:tag name="KSO_WM_UNIT_LAYERLEVEL" val="1_1"/>
  <p:tag name="KSO_WM_BEAUTIFY_FLAG" val="#wm#"/>
  <p:tag name="KSO_WM_DIAGRAM_GROUP_CODE" val="l1-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8"/>
  <p:tag name="KSO_WM_UNIT_ID" val="257*l_i*1_18"/>
  <p:tag name="KSO_WM_UNIT_CLEAR" val="1"/>
  <p:tag name="KSO_WM_UNIT_LAYERLEVEL" val="1_1"/>
  <p:tag name="KSO_WM_BEAUTIFY_FLAG" val="#wm#"/>
  <p:tag name="KSO_WM_DIAGRAM_GROUP_CODE" val="l1-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19"/>
  <p:tag name="KSO_WM_UNIT_ID" val="257*l_i*1_19"/>
  <p:tag name="KSO_WM_UNIT_CLEAR" val="1"/>
  <p:tag name="KSO_WM_UNIT_LAYERLEVEL" val="1_1"/>
  <p:tag name="KSO_WM_BEAUTIFY_FLAG" val="#wm#"/>
  <p:tag name="KSO_WM_DIAGRAM_GROUP_CODE" val="l1-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0"/>
  <p:tag name="KSO_WM_UNIT_ID" val="257*l_i*1_20"/>
  <p:tag name="KSO_WM_UNIT_CLEAR" val="1"/>
  <p:tag name="KSO_WM_UNIT_LAYERLEVEL" val="1_1"/>
  <p:tag name="KSO_WM_BEAUTIFY_FLAG" val="#wm#"/>
  <p:tag name="KSO_WM_DIAGRAM_GROUP_CODE" val="l1-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1"/>
  <p:tag name="KSO_WM_UNIT_ID" val="257*l_i*1_21"/>
  <p:tag name="KSO_WM_UNIT_CLEAR" val="1"/>
  <p:tag name="KSO_WM_UNIT_LAYERLEVEL" val="1_1"/>
  <p:tag name="KSO_WM_BEAUTIFY_FLAG" val="#wm#"/>
  <p:tag name="KSO_WM_DIAGRAM_GROUP_CODE" val="l1-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2"/>
  <p:tag name="KSO_WM_UNIT_ID" val="257*l_i*1_22"/>
  <p:tag name="KSO_WM_UNIT_CLEAR" val="1"/>
  <p:tag name="KSO_WM_UNIT_LAYERLEVEL" val="1_1"/>
  <p:tag name="KSO_WM_BEAUTIFY_FLAG" val="#wm#"/>
  <p:tag name="KSO_WM_DIAGRAM_GROUP_CODE" val="l1-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566"/>
  <p:tag name="KSO_WM_UNIT_TYPE" val="l_i"/>
  <p:tag name="KSO_WM_UNIT_INDEX" val="1_23"/>
  <p:tag name="KSO_WM_UNIT_ID" val="257*l_i*1_23"/>
  <p:tag name="KSO_WM_UNIT_CLEAR" val="1"/>
  <p:tag name="KSO_WM_UNIT_LAYERLEVEL" val="1_1"/>
  <p:tag name="KSO_WM_BEAUTIFY_FLAG" val="#wm#"/>
  <p:tag name="KSO_WM_DIAGRAM_GROUP_CODE" val="l1-1"/>
</p:tagLst>
</file>

<file path=ppt/tags/tag25.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71030173232"/>
  <p:tag name="MH_LIBRARY" val="GRAPHIC"/>
  <p:tag name="MH_TYPE" val="SubTitle"/>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Other"/>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Other"/>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Other"/>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Other"/>
  <p:tag name="MH_ORDER" val="6"/>
</p:tagLst>
</file>

<file path=ppt/tags/tag34.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Other"/>
  <p:tag name="MH_ORDER" val="7"/>
</p:tagLst>
</file>

<file path=ppt/tags/tag35.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Titl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80208145813"/>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Other"/>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70119132549"/>
  <p:tag name="MH_LIBRARY" val="GRAPHIC"/>
  <p:tag name="MH_ORDER" val="Straight Connector 13"/>
</p:tagLst>
</file>

<file path=ppt/tags/tag40.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Other"/>
  <p:tag name="MH_ORDER" val="4"/>
</p:tagLst>
</file>

<file path=ppt/tags/tag41.xml><?xml version="1.0" encoding="utf-8"?>
<p:tagLst xmlns:a="http://schemas.openxmlformats.org/drawingml/2006/main" xmlns:r="http://schemas.openxmlformats.org/officeDocument/2006/relationships" xmlns:p="http://schemas.openxmlformats.org/presentationml/2006/main">
  <p:tag name="PA" val="v5.2.0"/>
  <p:tag name="SMARTLAYOUT_SHAPETYPE" val="Ornament"/>
  <p:tag name="RESOURCELIBID_SMARTLAYOUT" val="556360"/>
</p:tagLst>
</file>

<file path=ppt/tags/tag42.xml><?xml version="1.0" encoding="utf-8"?>
<p:tagLst xmlns:a="http://schemas.openxmlformats.org/drawingml/2006/main" xmlns:r="http://schemas.openxmlformats.org/officeDocument/2006/relationships" xmlns:p="http://schemas.openxmlformats.org/presentationml/2006/main">
  <p:tag name="PA" val="v5.2.0"/>
  <p:tag name="SMARTLAYOUT_SHAPETYPE" val="Ornament"/>
  <p:tag name="RESOURCELIBID_SMARTLAYOUT" val="556360"/>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29"/>
  <p:tag name="KSO_WM_UNIT_TYPE" val="m_h_a"/>
  <p:tag name="KSO_WM_UNIT_INDEX" val="1_2_1"/>
  <p:tag name="KSO_WM_UNIT_ID" val="259*m_h_a*1_2_1"/>
  <p:tag name="KSO_WM_UNIT_CLEAR" val="1"/>
  <p:tag name="KSO_WM_UNIT_LAYERLEVEL" val="1_1_1"/>
  <p:tag name="KSO_WM_UNIT_VALUE" val="18"/>
  <p:tag name="KSO_WM_UNIT_HIGHLIGHT" val="0"/>
  <p:tag name="KSO_WM_UNIT_COMPATIBLE" val="0"/>
  <p:tag name="KSO_WM_UNIT_PRESET_TEXT" val="EIUSMOD"/>
  <p:tag name="KSO_WM_BEAUTIFY_FLAG" val="#wm#"/>
  <p:tag name="KSO_WM_DIAGRAM_GROUP_CODE" val="m1-1"/>
  <p:tag name="KSO_WM_TAG_VERSION" val="1.0"/>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29"/>
  <p:tag name="KSO_WM_UNIT_TYPE" val="m_h_a"/>
  <p:tag name="KSO_WM_UNIT_INDEX" val="1_3_1"/>
  <p:tag name="KSO_WM_UNIT_ID" val="259*m_h_a*1_3_1"/>
  <p:tag name="KSO_WM_UNIT_CLEAR" val="1"/>
  <p:tag name="KSO_WM_UNIT_LAYERLEVEL" val="1_1_1"/>
  <p:tag name="KSO_WM_UNIT_VALUE" val="18"/>
  <p:tag name="KSO_WM_UNIT_HIGHLIGHT" val="0"/>
  <p:tag name="KSO_WM_UNIT_COMPATIBLE" val="0"/>
  <p:tag name="KSO_WM_UNIT_PRESET_TEXT" val="EIUSMOD"/>
  <p:tag name="KSO_WM_BEAUTIFY_FLAG" val="#wm#"/>
  <p:tag name="KSO_WM_DIAGRAM_GROUP_CODE" val="m1-1"/>
  <p:tag name="KSO_WM_TAG_VERSION" val="1.0"/>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90"/>
  <p:tag name="KSO_WM_UNIT_TYPE" val="m_i"/>
  <p:tag name="KSO_WM_UNIT_INDEX" val="1_1"/>
  <p:tag name="KSO_WM_UNIT_ID" val="259*m_i*1_1"/>
  <p:tag name="KSO_WM_UNIT_CLEAR" val="1"/>
  <p:tag name="KSO_WM_UNIT_LAYERLEVEL" val="1_1"/>
  <p:tag name="KSO_WM_BEAUTIFY_FLAG" val="#wm#"/>
  <p:tag name="KSO_WM_DIAGRAM_GROUP_CODE" val="m1-1"/>
  <p:tag name="KSO_WM_TAG_VERSION" val="1.0"/>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90"/>
  <p:tag name="KSO_WM_UNIT_TYPE" val="m_i"/>
  <p:tag name="KSO_WM_UNIT_INDEX" val="1_2"/>
  <p:tag name="KSO_WM_UNIT_ID" val="259*m_i*1_2"/>
  <p:tag name="KSO_WM_UNIT_CLEAR" val="1"/>
  <p:tag name="KSO_WM_UNIT_LAYERLEVEL" val="1_1"/>
  <p:tag name="KSO_WM_BEAUTIFY_FLAG" val="#wm#"/>
  <p:tag name="KSO_WM_DIAGRAM_GROUP_CODE" val="m1-1"/>
  <p:tag name="KSO_WM_TAG_VERSION" val="1.0"/>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490_4*i*19"/>
  <p:tag name="KSO_WM_TEMPLATE_CATEGORY" val="diagram"/>
  <p:tag name="KSO_WM_TEMPLATE_INDEX" val="490"/>
  <p:tag name="KSO_WM_TAG_VERSION" val="1.0"/>
  <p:tag name="KSO_WM_UNIT_INDEX" val="19"/>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490_4*i*24"/>
  <p:tag name="KSO_WM_TEMPLATE_CATEGORY" val="diagram"/>
  <p:tag name="KSO_WM_TEMPLATE_INDEX" val="490"/>
  <p:tag name="KSO_WM_TAG_VERSION" val="1.0"/>
  <p:tag name="KSO_WM_UNIT_INDEX" val="24"/>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90"/>
  <p:tag name="KSO_WM_UNIT_TYPE" val="m_i"/>
  <p:tag name="KSO_WM_UNIT_INDEX" val="1_11"/>
  <p:tag name="KSO_WM_UNIT_ID" val="259*m_i*1_11"/>
  <p:tag name="KSO_WM_UNIT_CLEAR" val="1"/>
  <p:tag name="KSO_WM_UNIT_LAYERLEVEL" val="1_1"/>
  <p:tag name="KSO_WM_BEAUTIFY_FLAG" val="#wm#"/>
  <p:tag name="KSO_WM_DIAGRAM_GROUP_CODE" val="m1-1"/>
  <p:tag name="KSO_WM_TAG_VERSION" val="1.0"/>
</p:tagLst>
</file>

<file path=ppt/tags/tag5.xml><?xml version="1.0" encoding="utf-8"?>
<p:tagLst xmlns:a="http://schemas.openxmlformats.org/drawingml/2006/main" xmlns:r="http://schemas.openxmlformats.org/officeDocument/2006/relationships" xmlns:p="http://schemas.openxmlformats.org/presentationml/2006/main">
  <p:tag name="MH" val="20170119132549"/>
  <p:tag name="MH_LIBRARY" val="GRAPHIC"/>
  <p:tag name="MH_ORDER" val="Isosceles Triangle 18"/>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90"/>
  <p:tag name="KSO_WM_UNIT_TYPE" val="m_i"/>
  <p:tag name="KSO_WM_UNIT_INDEX" val="1_9"/>
  <p:tag name="KSO_WM_UNIT_ID" val="259*m_i*1_9"/>
  <p:tag name="KSO_WM_UNIT_CLEAR" val="1"/>
  <p:tag name="KSO_WM_UNIT_LAYERLEVEL" val="1_1"/>
  <p:tag name="KSO_WM_BEAUTIFY_FLAG" val="#wm#"/>
  <p:tag name="KSO_WM_DIAGRAM_GROUP_CODE" val="m1-1"/>
  <p:tag name="KSO_WM_TAG_VERSION" val="1.0"/>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90"/>
  <p:tag name="KSO_WM_UNIT_TYPE" val="m_i"/>
  <p:tag name="KSO_WM_UNIT_INDEX" val="1_10"/>
  <p:tag name="KSO_WM_UNIT_ID" val="259*m_i*1_10"/>
  <p:tag name="KSO_WM_UNIT_CLEAR" val="1"/>
  <p:tag name="KSO_WM_UNIT_LAYERLEVEL" val="1_1"/>
  <p:tag name="KSO_WM_BEAUTIFY_FLAG" val="#wm#"/>
  <p:tag name="KSO_WM_DIAGRAM_GROUP_CODE" val="m1-1"/>
  <p:tag name="KSO_WM_TAG_VERSION" val="1.0"/>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90"/>
  <p:tag name="KSO_WM_UNIT_TYPE" val="m_i"/>
  <p:tag name="KSO_WM_UNIT_INDEX" val="1_7"/>
  <p:tag name="KSO_WM_UNIT_ID" val="259*m_i*1_7"/>
  <p:tag name="KSO_WM_UNIT_CLEAR" val="1"/>
  <p:tag name="KSO_WM_UNIT_LAYERLEVEL" val="1_1"/>
  <p:tag name="KSO_WM_BEAUTIFY_FLAG" val="#wm#"/>
  <p:tag name="KSO_WM_DIAGRAM_GROUP_CODE" val="m1-1"/>
  <p:tag name="KSO_WM_TAG_VERSION" val="1.0"/>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490"/>
  <p:tag name="KSO_WM_UNIT_TYPE" val="m_i"/>
  <p:tag name="KSO_WM_UNIT_INDEX" val="1_8"/>
  <p:tag name="KSO_WM_UNIT_ID" val="259*m_i*1_8"/>
  <p:tag name="KSO_WM_UNIT_CLEAR" val="1"/>
  <p:tag name="KSO_WM_UNIT_LAYERLEVEL" val="1_1"/>
  <p:tag name="KSO_WM_BEAUTIFY_FLAG" val="#wm#"/>
  <p:tag name="KSO_WM_DIAGRAM_GROUP_CODE" val="m1-1"/>
  <p:tag name="KSO_WM_TAG_VERSION" val="1.0"/>
</p:tagLst>
</file>

<file path=ppt/tags/tag54.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3"/>
</p:tagLst>
</file>

<file path=ppt/tags/tag56.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4"/>
</p:tagLst>
</file>

<file path=ppt/tags/tag57.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7"/>
</p:tagLst>
</file>

<file path=ppt/tags/tag59.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8"/>
</p:tagLst>
</file>

<file path=ppt/tags/tag6.xml><?xml version="1.0" encoding="utf-8"?>
<p:tagLst xmlns:a="http://schemas.openxmlformats.org/drawingml/2006/main" xmlns:r="http://schemas.openxmlformats.org/officeDocument/2006/relationships" xmlns:p="http://schemas.openxmlformats.org/presentationml/2006/main">
  <p:tag name="MH" val="20170119132549"/>
  <p:tag name="MH_LIBRARY" val="GRAPHIC"/>
  <p:tag name="MH_ORDER" val="Isosceles Triangle 19"/>
</p:tagLst>
</file>

<file path=ppt/tags/tag60.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9"/>
</p:tagLst>
</file>

<file path=ppt/tags/tag61.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11"/>
</p:tagLst>
</file>

<file path=ppt/tags/tag62.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12"/>
</p:tagLst>
</file>

<file path=ppt/tags/tag63.xml><?xml version="1.0" encoding="utf-8"?>
<p:tagLst xmlns:a="http://schemas.openxmlformats.org/drawingml/2006/main" xmlns:r="http://schemas.openxmlformats.org/officeDocument/2006/relationships" xmlns:p="http://schemas.openxmlformats.org/presentationml/2006/main">
  <p:tag name="MH" val="20160819115700"/>
  <p:tag name="MH_LIBRARY" val="GRAPHIC"/>
  <p:tag name="MH_TYPE" val="Other"/>
  <p:tag name="MH_ORDER" val="13"/>
</p:tagLst>
</file>

<file path=ppt/tags/tag64.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90525154329"/>
  <p:tag name="MH_LIBRARY" val="GRAPHIC"/>
  <p:tag name="MH_TYPE" val="Other"/>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90525154329"/>
  <p:tag name="MH_LIBRARY" val="GRAPHIC"/>
  <p:tag name="MH_TYPE" val="Other"/>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90525154528"/>
  <p:tag name="MH_LIBRARY" val="GRAPHIC"/>
  <p:tag name="MH_TYPE" val="SubTitle"/>
  <p:tag name="MH_ORDER" val="2"/>
</p:tagLst>
</file>

<file path=ppt/tags/tag68.xml><?xml version="1.0" encoding="utf-8"?>
<p:tagLst xmlns:a="http://schemas.openxmlformats.org/drawingml/2006/main" xmlns:r="http://schemas.openxmlformats.org/officeDocument/2006/relationships" xmlns:p="http://schemas.openxmlformats.org/presentationml/2006/main">
  <p:tag name="MH" val="20190130095547"/>
  <p:tag name="MH_LIBRARY" val="GRAPHIC"/>
  <p:tag name="MH_TYPE" val="Other"/>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90130095547"/>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119132549"/>
  <p:tag name="MH_LIBRARY" val="GRAPHIC"/>
  <p:tag name="MH_ORDER" val="Isosceles Triangle 20"/>
</p:tagLst>
</file>

<file path=ppt/tags/tag70.xml><?xml version="1.0" encoding="utf-8"?>
<p:tagLst xmlns:a="http://schemas.openxmlformats.org/drawingml/2006/main" xmlns:r="http://schemas.openxmlformats.org/officeDocument/2006/relationships" xmlns:p="http://schemas.openxmlformats.org/presentationml/2006/main">
  <p:tag name="MH" val="20190130095547"/>
  <p:tag name="MH_LIBRARY" val="GRAPHIC"/>
  <p:tag name="MH_TYPE" val="Other"/>
  <p:tag name="MH_ORDER" val="3"/>
</p:tagLst>
</file>

<file path=ppt/tags/tag71.xml><?xml version="1.0" encoding="utf-8"?>
<p:tagLst xmlns:a="http://schemas.openxmlformats.org/drawingml/2006/main" xmlns:r="http://schemas.openxmlformats.org/officeDocument/2006/relationships" xmlns:p="http://schemas.openxmlformats.org/presentationml/2006/main">
  <p:tag name="MH" val="20190130095547"/>
  <p:tag name="MH_LIBRARY" val="GRAPHIC"/>
  <p:tag name="MH_TYPE" val="Other"/>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90525142943"/>
  <p:tag name="MH_LIBRARY" val="GRAPHIC"/>
  <p:tag name="MH_TYPE" val="SubTitle"/>
  <p:tag name="MH_ORDER" val="6"/>
</p:tagLst>
</file>

<file path=ppt/tags/tag73.xml><?xml version="1.0" encoding="utf-8"?>
<p:tagLst xmlns:a="http://schemas.openxmlformats.org/drawingml/2006/main" xmlns:r="http://schemas.openxmlformats.org/officeDocument/2006/relationships" xmlns:p="http://schemas.openxmlformats.org/presentationml/2006/main">
  <p:tag name="MH" val="20190525142943"/>
  <p:tag name="MH_LIBRARY" val="GRAPHIC"/>
  <p:tag name="MH_TYPE" val="SubTitle"/>
  <p:tag name="MH_ORDER" val="6"/>
</p:tagLst>
</file>

<file path=ppt/tags/tag74.xml><?xml version="1.0" encoding="utf-8"?>
<p:tagLst xmlns:a="http://schemas.openxmlformats.org/drawingml/2006/main" xmlns:r="http://schemas.openxmlformats.org/officeDocument/2006/relationships" xmlns:p="http://schemas.openxmlformats.org/presentationml/2006/main">
  <p:tag name="MH" val="20160831155733"/>
  <p:tag name="MH_LIBRARY" val="GRAPHIC"/>
  <p:tag name="MH_TYPE" val="SubTitle"/>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60831155733"/>
  <p:tag name="MH_LIBRARY" val="GRAPHIC"/>
  <p:tag name="MH_TYPE" val="Other"/>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PA" val="v5.2.9"/>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4"/>
  <p:tag name="KSO_WM_UNIT_TYPE" val="m_i"/>
  <p:tag name="KSO_WM_UNIT_INDEX" val="1_1"/>
  <p:tag name="KSO_WM_UNIT_ID" val="diagram424_4*m_i*1_1"/>
  <p:tag name="KSO_WM_UNIT_CLEAR" val="1"/>
  <p:tag name="KSO_WM_UNIT_LAYERLEVEL" val="1_1"/>
  <p:tag name="KSO_WM_DIAGRAM_GROUP_CODE" val="m1-1"/>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4"/>
  <p:tag name="KSO_WM_UNIT_TYPE" val="m_i"/>
  <p:tag name="KSO_WM_UNIT_INDEX" val="1_3"/>
  <p:tag name="KSO_WM_UNIT_ID" val="diagram424_4*m_i*1_3"/>
  <p:tag name="KSO_WM_UNIT_CLEAR" val="1"/>
  <p:tag name="KSO_WM_UNIT_LAYERLEVEL" val="1_1"/>
  <p:tag name="KSO_WM_DIAGRAM_GROUP_CODE" val="m1-1"/>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4"/>
  <p:tag name="KSO_WM_UNIT_TYPE" val="m_i"/>
  <p:tag name="KSO_WM_UNIT_INDEX" val="1_7"/>
  <p:tag name="KSO_WM_UNIT_ID" val="diagram424_4*m_i*1_7"/>
  <p:tag name="KSO_WM_UNIT_CLEAR" val="1"/>
  <p:tag name="KSO_WM_UNIT_LAYERLEVEL" val="1_1"/>
  <p:tag name="KSO_WM_DIAGRAM_GROUP_CODE" val="m1-1"/>
</p:tagLst>
</file>

<file path=ppt/tags/tag8.xml><?xml version="1.0" encoding="utf-8"?>
<p:tagLst xmlns:a="http://schemas.openxmlformats.org/drawingml/2006/main" xmlns:r="http://schemas.openxmlformats.org/officeDocument/2006/relationships" xmlns:p="http://schemas.openxmlformats.org/presentationml/2006/main">
  <p:tag name="MH" val="20170119132549"/>
  <p:tag name="MH_LIBRARY" val="GRAPHIC"/>
  <p:tag name="MH_ORDER" val="Isosceles Triangle 26"/>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MH" val="20180119111059"/>
  <p:tag name="MH_LIBRARY" val="GRAPHIC"/>
  <p:tag name="MH_TYPE" val="Other"/>
  <p:tag name="MH_ORDER" val="7"/>
</p:tagLst>
</file>

<file path=ppt/tags/tag82.xml><?xml version="1.0" encoding="utf-8"?>
<p:tagLst xmlns:a="http://schemas.openxmlformats.org/drawingml/2006/main" xmlns:r="http://schemas.openxmlformats.org/officeDocument/2006/relationships" xmlns:p="http://schemas.openxmlformats.org/presentationml/2006/main">
  <p:tag name="MH" val="20180119111059"/>
  <p:tag name="MH_LIBRARY" val="GRAPHIC"/>
  <p:tag name="MH_TYPE" val="Other"/>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80119111059"/>
  <p:tag name="MH_LIBRARY" val="GRAPHIC"/>
  <p:tag name="MH_TYPE" val="Other"/>
  <p:tag name="MH_ORDER" val="6"/>
</p:tagLst>
</file>

<file path=ppt/tags/tag84.xml><?xml version="1.0" encoding="utf-8"?>
<p:tagLst xmlns:a="http://schemas.openxmlformats.org/drawingml/2006/main" xmlns:r="http://schemas.openxmlformats.org/officeDocument/2006/relationships" xmlns:p="http://schemas.openxmlformats.org/presentationml/2006/main">
  <p:tag name="MH" val="20180119111059"/>
  <p:tag name="MH_LIBRARY" val="GRAPHIC"/>
  <p:tag name="MH_TYPE" val="Other"/>
  <p:tag name="MH_ORDER" val="7"/>
</p:tagLst>
</file>

<file path=ppt/tags/tag85.xml><?xml version="1.0" encoding="utf-8"?>
<p:tagLst xmlns:a="http://schemas.openxmlformats.org/drawingml/2006/main" xmlns:r="http://schemas.openxmlformats.org/officeDocument/2006/relationships" xmlns:p="http://schemas.openxmlformats.org/presentationml/2006/main">
  <p:tag name="MH" val="20180119111059"/>
  <p:tag name="MH_LIBRARY" val="GRAPHIC"/>
  <p:tag name="MH_TYPE" val="Other"/>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80119111059"/>
  <p:tag name="MH_LIBRARY" val="GRAPHIC"/>
  <p:tag name="MH_TYPE" val="Other"/>
  <p:tag name="MH_ORDER" val="6"/>
</p:tagLst>
</file>

<file path=ppt/tags/tag87.xml><?xml version="1.0" encoding="utf-8"?>
<p:tagLst xmlns:a="http://schemas.openxmlformats.org/drawingml/2006/main" xmlns:r="http://schemas.openxmlformats.org/officeDocument/2006/relationships" xmlns:p="http://schemas.openxmlformats.org/presentationml/2006/main">
  <p:tag name="PA" val="v5.2.4"/>
</p:tagLst>
</file>

<file path=ppt/tags/tag88.xml><?xml version="1.0" encoding="utf-8"?>
<p:tagLst xmlns:a="http://schemas.openxmlformats.org/drawingml/2006/main" xmlns:r="http://schemas.openxmlformats.org/officeDocument/2006/relationships" xmlns:p="http://schemas.openxmlformats.org/presentationml/2006/main">
  <p:tag name="PA" val="v5.2.4"/>
</p:tagLst>
</file>

<file path=ppt/tags/tag89.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MH" val="20170119132549"/>
  <p:tag name="MH_LIBRARY" val="GRAPHIC"/>
  <p:tag name="MH_ORDER" val="Isosceles Triangle 27"/>
</p:tagLst>
</file>

<file path=ppt/tags/tag90.xml><?xml version="1.0" encoding="utf-8"?>
<p:tagLst xmlns:a="http://schemas.openxmlformats.org/drawingml/2006/main" xmlns:r="http://schemas.openxmlformats.org/officeDocument/2006/relationships" xmlns:p="http://schemas.openxmlformats.org/presentationml/2006/main">
  <p:tag name="PA" val="v5.2.4"/>
</p:tagLst>
</file>

<file path=ppt/tags/tag91.xml><?xml version="1.0" encoding="utf-8"?>
<p:tagLst xmlns:a="http://schemas.openxmlformats.org/drawingml/2006/main" xmlns:r="http://schemas.openxmlformats.org/officeDocument/2006/relationships" xmlns:p="http://schemas.openxmlformats.org/presentationml/2006/main">
  <p:tag name="PA" val="v5.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9021"/>
  <p:tag name="KSO_WM_UNIT_TYPE" val="a"/>
  <p:tag name="KSO_WM_UNIT_INDEX" val="1"/>
  <p:tag name="KSO_WM_UNIT_ID" val="256*a*1"/>
  <p:tag name="KSO_WM_UNIT_CLEAR" val="1"/>
  <p:tag name="KSO_WM_UNIT_LAYERLEVEL" val="1"/>
  <p:tag name="KSO_WM_UNIT_VALUE" val="50"/>
  <p:tag name="KSO_WM_UNIT_ISCONTENTSTITLE" val="0"/>
  <p:tag name="KSO_WM_UNIT_HIGHLIGHT" val="0"/>
  <p:tag name="KSO_WM_UNIT_COMPATIBLE" val="0"/>
  <p:tag name="KSO_WM_BEAUTIFY_FLAG" val="#wm#"/>
  <p:tag name="KSO_WM_UNIT_PRESET_TEXT_INDEX" val="3"/>
  <p:tag name="KSO_WM_UNIT_PRESET_TEXT_LEN" val="17"/>
</p:tagLst>
</file>

<file path=ppt/tags/tag93.xml><?xml version="1.0" encoding="utf-8"?>
<p:tagLst xmlns:a="http://schemas.openxmlformats.org/drawingml/2006/main" xmlns:r="http://schemas.openxmlformats.org/officeDocument/2006/relationships" xmlns:p="http://schemas.openxmlformats.org/presentationml/2006/main">
  <p:tag name="PA" val="v5.2.4"/>
</p:tagLst>
</file>

<file path=ppt/tags/tag94.xml><?xml version="1.0" encoding="utf-8"?>
<p:tagLst xmlns:a="http://schemas.openxmlformats.org/drawingml/2006/main" xmlns:r="http://schemas.openxmlformats.org/officeDocument/2006/relationships" xmlns:p="http://schemas.openxmlformats.org/presentationml/2006/main">
  <p:tag name="PA" val="v5.2.4"/>
</p:tagLst>
</file>

<file path=ppt/tags/tag95.xml><?xml version="1.0" encoding="utf-8"?>
<p:tagLst xmlns:a="http://schemas.openxmlformats.org/drawingml/2006/main" xmlns:r="http://schemas.openxmlformats.org/officeDocument/2006/relationships" xmlns:p="http://schemas.openxmlformats.org/presentationml/2006/main">
  <p:tag name="PA" val="v5.2.4"/>
</p:tagLst>
</file>

<file path=ppt/tags/tag96.xml><?xml version="1.0" encoding="utf-8"?>
<p:tagLst xmlns:a="http://schemas.openxmlformats.org/drawingml/2006/main" xmlns:r="http://schemas.openxmlformats.org/officeDocument/2006/relationships" xmlns:p="http://schemas.openxmlformats.org/presentationml/2006/main">
  <p:tag name="PA" val="v5.2.4"/>
</p:tagLst>
</file>

<file path=ppt/tags/tag97.xml><?xml version="1.0" encoding="utf-8"?>
<p:tagLst xmlns:a="http://schemas.openxmlformats.org/drawingml/2006/main" xmlns:r="http://schemas.openxmlformats.org/officeDocument/2006/relationships" xmlns:p="http://schemas.openxmlformats.org/presentationml/2006/main">
  <p:tag name="PA" val="v5.2.4"/>
</p:tagLst>
</file>

<file path=ppt/tags/tag98.xml><?xml version="1.0" encoding="utf-8"?>
<p:tagLst xmlns:a="http://schemas.openxmlformats.org/drawingml/2006/main" xmlns:r="http://schemas.openxmlformats.org/officeDocument/2006/relationships" xmlns:p="http://schemas.openxmlformats.org/presentationml/2006/main">
  <p:tag name="MH" val="20180205134804"/>
  <p:tag name="MH_LIBRARY" val="GRAPHIC"/>
  <p:tag name="MH_TYPE" val="Other"/>
  <p:tag name="MH_ORDER" val="3"/>
</p:tagLst>
</file>

<file path=ppt/tags/tag99.xml><?xml version="1.0" encoding="utf-8"?>
<p:tagLst xmlns:a="http://schemas.openxmlformats.org/drawingml/2006/main" xmlns:r="http://schemas.openxmlformats.org/officeDocument/2006/relationships" xmlns:p="http://schemas.openxmlformats.org/presentationml/2006/main">
  <p:tag name="MH" val="20180205134804"/>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B26A3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wrap="square" rtlCol="0" anchor="ctr">
        <a:spAutoFit/>
      </a:bodyPr>
      <a:lstStyle>
        <a:defPPr algn="just">
          <a:lnSpc>
            <a:spcPct val="150000"/>
          </a:lnSpc>
          <a:spcBef>
            <a:spcPct val="0"/>
          </a:spcBef>
          <a:defRPr sz="2400" dirty="0">
            <a:latin typeface="微软雅黑" panose="020B0503020204020204" pitchFamily="34" charset="-122"/>
            <a:ea typeface="微软雅黑" panose="020B0503020204020204" pitchFamily="34" charset="-122"/>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rgbClr val="B26A3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11881</TotalTime>
  <Words>11219</Words>
  <Application>Microsoft Office PowerPoint</Application>
  <PresentationFormat>自定义</PresentationFormat>
  <Paragraphs>1460</Paragraphs>
  <Slides>194</Slides>
  <Notes>32</Notes>
  <HiddenSlides>0</HiddenSlides>
  <MMClips>0</MMClips>
  <ScaleCrop>false</ScaleCrop>
  <HeadingPairs>
    <vt:vector size="4" baseType="variant">
      <vt:variant>
        <vt:lpstr>主题</vt:lpstr>
      </vt:variant>
      <vt:variant>
        <vt:i4>13</vt:i4>
      </vt:variant>
      <vt:variant>
        <vt:lpstr>幻灯片标题</vt:lpstr>
      </vt:variant>
      <vt:variant>
        <vt:i4>194</vt:i4>
      </vt:variant>
    </vt:vector>
  </HeadingPairs>
  <TitlesOfParts>
    <vt:vector size="207" baseType="lpstr">
      <vt:lpstr>Office 主题​​</vt:lpstr>
      <vt:lpstr>Office 主题</vt:lpstr>
      <vt:lpstr>2_Office 主题​​</vt:lpstr>
      <vt:lpstr>Office Theme</vt:lpstr>
      <vt:lpstr>4_Office 主题​​</vt:lpstr>
      <vt:lpstr>1_Office 主题</vt:lpstr>
      <vt:lpstr>2_Office 主题</vt:lpstr>
      <vt:lpstr>1_Office 主题​​</vt:lpstr>
      <vt:lpstr>13_Office 主题​​</vt:lpstr>
      <vt:lpstr>3_Office 主题</vt:lpstr>
      <vt:lpstr>3_Office 主题​​</vt:lpstr>
      <vt:lpstr>15_Office 主题​​</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Marshall Ailx</dc:creator>
  <cp:lastModifiedBy>admin</cp:lastModifiedBy>
  <cp:revision>1817</cp:revision>
  <dcterms:created xsi:type="dcterms:W3CDTF">2019-05-20T02:18:30Z</dcterms:created>
  <dcterms:modified xsi:type="dcterms:W3CDTF">2022-03-09T12:57:27Z</dcterms:modified>
</cp:coreProperties>
</file>